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3" r:id="rId1"/>
  </p:sldMasterIdLst>
  <p:notesMasterIdLst>
    <p:notesMasterId r:id="rId92"/>
  </p:notesMasterIdLst>
  <p:handoutMasterIdLst>
    <p:handoutMasterId r:id="rId93"/>
  </p:handoutMasterIdLst>
  <p:sldIdLst>
    <p:sldId id="446" r:id="rId2"/>
    <p:sldId id="256" r:id="rId3"/>
    <p:sldId id="311" r:id="rId4"/>
    <p:sldId id="431" r:id="rId5"/>
    <p:sldId id="366" r:id="rId6"/>
    <p:sldId id="258" r:id="rId7"/>
    <p:sldId id="476" r:id="rId8"/>
    <p:sldId id="259" r:id="rId9"/>
    <p:sldId id="467" r:id="rId10"/>
    <p:sldId id="470" r:id="rId11"/>
    <p:sldId id="469" r:id="rId12"/>
    <p:sldId id="468" r:id="rId13"/>
    <p:sldId id="477" r:id="rId14"/>
    <p:sldId id="260" r:id="rId15"/>
    <p:sldId id="261" r:id="rId16"/>
    <p:sldId id="471" r:id="rId17"/>
    <p:sldId id="472" r:id="rId18"/>
    <p:sldId id="425" r:id="rId19"/>
    <p:sldId id="466" r:id="rId20"/>
    <p:sldId id="375" r:id="rId21"/>
    <p:sldId id="432" r:id="rId22"/>
    <p:sldId id="433" r:id="rId23"/>
    <p:sldId id="434" r:id="rId24"/>
    <p:sldId id="479" r:id="rId25"/>
    <p:sldId id="385" r:id="rId26"/>
    <p:sldId id="435" r:id="rId27"/>
    <p:sldId id="384" r:id="rId28"/>
    <p:sldId id="481" r:id="rId29"/>
    <p:sldId id="437" r:id="rId30"/>
    <p:sldId id="386" r:id="rId31"/>
    <p:sldId id="387" r:id="rId32"/>
    <p:sldId id="482" r:id="rId33"/>
    <p:sldId id="388" r:id="rId34"/>
    <p:sldId id="426" r:id="rId35"/>
    <p:sldId id="266" r:id="rId36"/>
    <p:sldId id="438" r:id="rId37"/>
    <p:sldId id="441" r:id="rId38"/>
    <p:sldId id="439" r:id="rId39"/>
    <p:sldId id="458" r:id="rId40"/>
    <p:sldId id="306" r:id="rId41"/>
    <p:sldId id="271" r:id="rId42"/>
    <p:sldId id="272" r:id="rId43"/>
    <p:sldId id="459" r:id="rId44"/>
    <p:sldId id="324" r:id="rId45"/>
    <p:sldId id="452" r:id="rId46"/>
    <p:sldId id="451" r:id="rId47"/>
    <p:sldId id="453" r:id="rId48"/>
    <p:sldId id="463" r:id="rId49"/>
    <p:sldId id="464" r:id="rId50"/>
    <p:sldId id="465" r:id="rId51"/>
    <p:sldId id="447" r:id="rId52"/>
    <p:sldId id="329" r:id="rId53"/>
    <p:sldId id="473" r:id="rId54"/>
    <p:sldId id="427" r:id="rId55"/>
    <p:sldId id="442" r:id="rId56"/>
    <p:sldId id="443" r:id="rId57"/>
    <p:sldId id="444" r:id="rId58"/>
    <p:sldId id="337" r:id="rId59"/>
    <p:sldId id="338" r:id="rId60"/>
    <p:sldId id="285" r:id="rId61"/>
    <p:sldId id="331" r:id="rId62"/>
    <p:sldId id="309" r:id="rId63"/>
    <p:sldId id="445" r:id="rId64"/>
    <p:sldId id="391" r:id="rId65"/>
    <p:sldId id="392" r:id="rId66"/>
    <p:sldId id="393" r:id="rId67"/>
    <p:sldId id="428" r:id="rId68"/>
    <p:sldId id="286" r:id="rId69"/>
    <p:sldId id="343" r:id="rId70"/>
    <p:sldId id="354" r:id="rId71"/>
    <p:sldId id="347" r:id="rId72"/>
    <p:sldId id="359" r:id="rId73"/>
    <p:sldId id="399" r:id="rId74"/>
    <p:sldId id="355" r:id="rId75"/>
    <p:sldId id="475" r:id="rId76"/>
    <p:sldId id="429" r:id="rId77"/>
    <p:sldId id="403" r:id="rId78"/>
    <p:sldId id="406" r:id="rId79"/>
    <p:sldId id="407" r:id="rId80"/>
    <p:sldId id="409" r:id="rId81"/>
    <p:sldId id="411" r:id="rId82"/>
    <p:sldId id="430" r:id="rId83"/>
    <p:sldId id="362" r:id="rId84"/>
    <p:sldId id="363" r:id="rId85"/>
    <p:sldId id="369" r:id="rId86"/>
    <p:sldId id="364" r:id="rId87"/>
    <p:sldId id="402" r:id="rId88"/>
    <p:sldId id="353" r:id="rId89"/>
    <p:sldId id="460" r:id="rId90"/>
    <p:sldId id="461" r:id="rId91"/>
  </p:sldIdLst>
  <p:sldSz cx="9144000" cy="6858000" type="screen4x3"/>
  <p:notesSz cx="7102475" cy="1023302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1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1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1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1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8DF28B6-EFF0-2C9B-4A68-947126FEEF31}" name="안 찬웅" initials="안찬" userId="b5e4a7c922a5f6a7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949"/>
    <a:srgbClr val="990716"/>
    <a:srgbClr val="339900"/>
    <a:srgbClr val="336600"/>
    <a:srgbClr val="000099"/>
    <a:srgbClr val="33CCFF"/>
    <a:srgbClr val="0099C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436" autoAdjust="0"/>
  </p:normalViewPr>
  <p:slideViewPr>
    <p:cSldViewPr snapToGrid="0">
      <p:cViewPr varScale="1">
        <p:scale>
          <a:sx n="64" d="100"/>
          <a:sy n="64" d="100"/>
        </p:scale>
        <p:origin x="82" y="5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2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handoutMaster" Target="handoutMasters/handoutMaster1.xml"/><Relationship Id="rId98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8048" cy="51097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endParaRPr lang="ko-KR" altLang="ko-KR"/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886" y="1"/>
            <a:ext cx="3078048" cy="51097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endParaRPr lang="ko-KR" altLang="ko-KR"/>
          </a:p>
        </p:txBody>
      </p:sp>
      <p:sp>
        <p:nvSpPr>
          <p:cNvPr id="131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0360"/>
            <a:ext cx="3078048" cy="51097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9" tIns="45714" rIns="91429" bIns="4571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endParaRPr lang="ko-KR" altLang="ko-KR"/>
          </a:p>
        </p:txBody>
      </p:sp>
      <p:sp>
        <p:nvSpPr>
          <p:cNvPr id="131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886" y="9720360"/>
            <a:ext cx="3078048" cy="51097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9" tIns="45714" rIns="91429" bIns="4571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fld id="{AD3646CE-37D8-4F35-8E51-EF74B1B9B35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8048" cy="510974"/>
          </a:xfrm>
          <a:prstGeom prst="rect">
            <a:avLst/>
          </a:prstGeom>
          <a:noFill/>
          <a:ln>
            <a:noFill/>
          </a:ln>
        </p:spPr>
        <p:txBody>
          <a:bodyPr vert="horz" wrap="square" lIns="96649" tIns="48325" rIns="96649" bIns="48325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</a:defRPr>
            </a:lvl1pPr>
          </a:lstStyle>
          <a:p>
            <a:endParaRPr lang="ko-KR" altLang="ko-K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4429" y="1"/>
            <a:ext cx="3078047" cy="510974"/>
          </a:xfrm>
          <a:prstGeom prst="rect">
            <a:avLst/>
          </a:prstGeom>
          <a:noFill/>
          <a:ln>
            <a:noFill/>
          </a:ln>
        </p:spPr>
        <p:txBody>
          <a:bodyPr vert="horz" wrap="square" lIns="96649" tIns="48325" rIns="96649" bIns="48325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itchFamily="18" charset="0"/>
              </a:defRPr>
            </a:lvl1pPr>
          </a:lstStyle>
          <a:p>
            <a:endParaRPr lang="ko-KR" altLang="ko-KR"/>
          </a:p>
        </p:txBody>
      </p:sp>
      <p:sp>
        <p:nvSpPr>
          <p:cNvPr id="870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5363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380" y="4861026"/>
            <a:ext cx="5209715" cy="4603846"/>
          </a:xfrm>
          <a:prstGeom prst="rect">
            <a:avLst/>
          </a:prstGeom>
          <a:noFill/>
          <a:ln>
            <a:noFill/>
          </a:ln>
        </p:spPr>
        <p:txBody>
          <a:bodyPr vert="horz" wrap="square" lIns="96649" tIns="48325" rIns="96649" bIns="483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2051"/>
            <a:ext cx="3078048" cy="510974"/>
          </a:xfrm>
          <a:prstGeom prst="rect">
            <a:avLst/>
          </a:prstGeom>
          <a:noFill/>
          <a:ln>
            <a:noFill/>
          </a:ln>
        </p:spPr>
        <p:txBody>
          <a:bodyPr vert="horz" wrap="square" lIns="96649" tIns="48325" rIns="96649" bIns="48325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</a:defRPr>
            </a:lvl1pPr>
          </a:lstStyle>
          <a:p>
            <a:endParaRPr lang="ko-KR" altLang="ko-K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4429" y="9722051"/>
            <a:ext cx="3078047" cy="510974"/>
          </a:xfrm>
          <a:prstGeom prst="rect">
            <a:avLst/>
          </a:prstGeom>
          <a:noFill/>
          <a:ln>
            <a:noFill/>
          </a:ln>
        </p:spPr>
        <p:txBody>
          <a:bodyPr vert="horz" wrap="square" lIns="96649" tIns="48325" rIns="96649" bIns="48325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itchFamily="18" charset="0"/>
              </a:defRPr>
            </a:lvl1pPr>
          </a:lstStyle>
          <a:p>
            <a:fld id="{CD68785E-8599-4CF8-BC4D-1E04DC422E15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943FBAA-4938-4E3A-AEE8-63022B3810E1}" type="slidenum">
              <a:rPr lang="en-US" altLang="ko-KR"/>
              <a:pPr/>
              <a:t>2</a:t>
            </a:fld>
            <a:endParaRPr lang="en-US" altLang="ko-KR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ko-KR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OSI: Open System Interface</a:t>
            </a:r>
            <a:endParaRPr lang="en-US" altLang="ko-KR" sz="1800" dirty="0"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8785E-8599-4CF8-BC4D-1E04DC422E15}" type="slidenum">
              <a:rPr lang="en-US" altLang="ko-KR" smtClean="0"/>
              <a:pPr/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554294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Unicast 1:1 Multicast 1:n(</a:t>
            </a:r>
            <a:r>
              <a:rPr lang="ko-KR" altLang="en-US" dirty="0"/>
              <a:t>특정</a:t>
            </a:r>
            <a:r>
              <a:rPr lang="en-US" altLang="ko-KR" dirty="0"/>
              <a:t>) </a:t>
            </a:r>
            <a:r>
              <a:rPr lang="en-US" altLang="ko-KR" dirty="0" err="1"/>
              <a:t>BroadCast</a:t>
            </a:r>
            <a:r>
              <a:rPr lang="en-US" altLang="ko-KR" dirty="0"/>
              <a:t> 1: All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8785E-8599-4CF8-BC4D-1E04DC422E15}" type="slidenum">
              <a:rPr lang="en-US" altLang="ko-KR" smtClean="0"/>
              <a:pPr/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42562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 txBox="1">
            <a:spLocks noGrp="1" noChangeArrowheads="1"/>
          </p:cNvSpPr>
          <p:nvPr/>
        </p:nvSpPr>
        <p:spPr bwMode="auto">
          <a:xfrm>
            <a:off x="4024429" y="9722051"/>
            <a:ext cx="3078047" cy="510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49" tIns="48325" rIns="96649" bIns="48325" anchor="b"/>
          <a:lstStyle/>
          <a:p>
            <a:pPr algn="r" defTabSz="966788"/>
            <a:fld id="{A900EB39-4C1F-4215-9E48-B78396CA6454}" type="slidenum">
              <a:rPr lang="en-US" altLang="ko-KR" sz="1300">
                <a:latin typeface="Times New Roman" pitchFamily="18" charset="0"/>
              </a:rPr>
              <a:pPr algn="r" defTabSz="966788"/>
              <a:t>18</a:t>
            </a:fld>
            <a:endParaRPr lang="en-US" altLang="ko-KR" sz="1300">
              <a:latin typeface="Times New Roman" pitchFamily="18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ko-KR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985062E-D27B-4345-9130-C383929E3AC6}" type="slidenum">
              <a:rPr lang="en-US" altLang="ko-KR"/>
              <a:pPr/>
              <a:t>19</a:t>
            </a:fld>
            <a:endParaRPr lang="en-US" altLang="ko-KR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ko-KR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E15D016-BC2E-4284-9488-F38F5D4CD130}" type="slidenum">
              <a:rPr lang="en-US" altLang="ko-KR"/>
              <a:pPr/>
              <a:t>20</a:t>
            </a:fld>
            <a:endParaRPr lang="en-US" altLang="ko-KR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ko-KR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8785E-8599-4CF8-BC4D-1E04DC422E15}" type="slidenum">
              <a:rPr lang="en-US" altLang="ko-KR" smtClean="0"/>
              <a:pPr/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08379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0EF6839-49BB-400F-A6F9-AC82EE9CCF62}" type="slidenum">
              <a:rPr lang="en-US" altLang="ko-KR"/>
              <a:pPr/>
              <a:t>25</a:t>
            </a:fld>
            <a:endParaRPr lang="en-US" altLang="ko-KR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ko-KR" dirty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LAN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dirty="0" err="1"/>
              <a:t>이러넷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8785E-8599-4CF8-BC4D-1E04DC422E15}" type="slidenum">
              <a:rPr lang="en-US" altLang="ko-KR" smtClean="0"/>
              <a:pPr/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742294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7721F0C-51EC-41D4-AA82-427831536EE0}" type="slidenum">
              <a:rPr lang="en-US" altLang="ko-KR"/>
              <a:pPr/>
              <a:t>27</a:t>
            </a:fld>
            <a:endParaRPr lang="en-US" altLang="ko-KR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ko-KR" dirty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7721F0C-51EC-41D4-AA82-427831536EE0}" type="slidenum">
              <a:rPr lang="en-US" altLang="ko-KR"/>
              <a:pPr/>
              <a:t>28</a:t>
            </a:fld>
            <a:endParaRPr lang="en-US" altLang="ko-KR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ko-KR" dirty="0">
                <a:ea typeface="ＭＳ Ｐゴシック" pitchFamily="34" charset="-128"/>
              </a:rPr>
              <a:t>ZB</a:t>
            </a:r>
            <a:r>
              <a:rPr lang="ko-KR" altLang="en-US" dirty="0">
                <a:ea typeface="ＭＳ Ｐゴシック" pitchFamily="34" charset="-128"/>
              </a:rPr>
              <a:t>다음은</a:t>
            </a:r>
            <a:r>
              <a:rPr lang="en-US" altLang="ko-KR" dirty="0">
                <a:ea typeface="ＭＳ Ｐゴシック" pitchFamily="34" charset="-128"/>
              </a:rPr>
              <a:t> -&gt; YB </a:t>
            </a:r>
            <a:endParaRPr lang="ko-KR" altLang="ko-KR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25562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C8C6F4E-CC5A-4BD8-A25A-CD997E3F5EEF}" type="slidenum">
              <a:rPr lang="en-US" altLang="ko-KR"/>
              <a:pPr/>
              <a:t>3</a:t>
            </a:fld>
            <a:endParaRPr lang="en-US" altLang="ko-KR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ko-KR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5C402F3-8A79-494D-ACAD-0A8ED164293E}" type="slidenum">
              <a:rPr lang="en-US" altLang="ko-KR"/>
              <a:pPr/>
              <a:t>30</a:t>
            </a:fld>
            <a:endParaRPr lang="en-US" altLang="ko-KR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ko-KR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C16CD12-6D72-45E2-9BBD-01B35BF3FEFB}" type="slidenum">
              <a:rPr lang="en-US" altLang="ko-KR"/>
              <a:pPr/>
              <a:t>31</a:t>
            </a:fld>
            <a:endParaRPr lang="en-US" altLang="ko-KR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ko-KR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9E24DBA-3CF6-4A36-864B-6636602D42F0}" type="slidenum">
              <a:rPr lang="en-US" altLang="ko-KR"/>
              <a:pPr/>
              <a:t>33</a:t>
            </a:fld>
            <a:endParaRPr lang="en-US" altLang="ko-KR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ko-KR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 txBox="1">
            <a:spLocks noGrp="1" noChangeArrowheads="1"/>
          </p:cNvSpPr>
          <p:nvPr/>
        </p:nvSpPr>
        <p:spPr bwMode="auto">
          <a:xfrm>
            <a:off x="4024429" y="9722051"/>
            <a:ext cx="3078047" cy="510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49" tIns="48325" rIns="96649" bIns="48325" anchor="b"/>
          <a:lstStyle/>
          <a:p>
            <a:pPr algn="r" defTabSz="966788"/>
            <a:fld id="{233720B6-F49D-4BC9-B236-477190972DCA}" type="slidenum">
              <a:rPr lang="en-US" altLang="ko-KR" sz="1300">
                <a:latin typeface="Times New Roman" pitchFamily="18" charset="0"/>
              </a:rPr>
              <a:pPr algn="r" defTabSz="966788"/>
              <a:t>34</a:t>
            </a:fld>
            <a:endParaRPr lang="en-US" altLang="ko-KR" sz="1300">
              <a:latin typeface="Times New Roman" pitchFamily="18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ko-KR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92C98CC-38BD-48AD-A1B9-C48BBE7C0AD7}" type="slidenum">
              <a:rPr lang="en-US" altLang="ko-KR"/>
              <a:pPr/>
              <a:t>35</a:t>
            </a:fld>
            <a:endParaRPr lang="en-US" altLang="ko-KR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ko-KR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A71653F-C976-4414-B6C7-D6EEBEDEE790}" type="slidenum">
              <a:rPr lang="en-US" altLang="ko-KR">
                <a:solidFill>
                  <a:srgbClr val="000000"/>
                </a:solidFill>
              </a:rPr>
              <a:pPr/>
              <a:t>36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ko-KR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34E04D0-CF02-4813-B5DC-FB355CD89C78}" type="slidenum">
              <a:rPr lang="en-US" altLang="ko-KR"/>
              <a:pPr/>
              <a:t>37</a:t>
            </a:fld>
            <a:endParaRPr lang="en-US" altLang="ko-KR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ko-KR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69B0D15-59B8-42FB-9BF9-167C609A2A49}" type="slidenum">
              <a:rPr lang="en-US" altLang="ko-KR"/>
              <a:pPr/>
              <a:t>39</a:t>
            </a:fld>
            <a:endParaRPr lang="en-US" altLang="ko-KR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ko-KR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CFAFDBD-C4AA-4B06-A463-7ACD42DD0BA5}" type="slidenum">
              <a:rPr lang="en-US" altLang="ko-KR"/>
              <a:pPr/>
              <a:t>40</a:t>
            </a:fld>
            <a:endParaRPr lang="en-US" altLang="ko-KR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Two simple multiple access control techniques.</a:t>
            </a:r>
          </a:p>
          <a:p>
            <a:endParaRPr lang="en-US" altLang="ko-KR">
              <a:ea typeface="ＭＳ Ｐゴシック" pitchFamily="34" charset="-128"/>
            </a:endParaRPr>
          </a:p>
          <a:p>
            <a:r>
              <a:rPr lang="en-US" altLang="ko-KR">
                <a:ea typeface="ＭＳ Ｐゴシック" pitchFamily="34" charset="-128"/>
              </a:rPr>
              <a:t>Each mobile</a:t>
            </a:r>
            <a:r>
              <a:rPr lang="ja-JP" altLang="en-US">
                <a:ea typeface="ＭＳ Ｐゴシック" pitchFamily="34" charset="-128"/>
              </a:rPr>
              <a:t>’</a:t>
            </a:r>
            <a:r>
              <a:rPr lang="en-US" altLang="ja-JP">
                <a:ea typeface="ＭＳ Ｐゴシック" pitchFamily="34" charset="-128"/>
              </a:rPr>
              <a:t>s share of the bandwidth is divided into portions for the uplink and the downlink. Also, possibly, out of band signaling.</a:t>
            </a:r>
          </a:p>
          <a:p>
            <a:endParaRPr lang="en-US" altLang="ko-KR">
              <a:ea typeface="ＭＳ Ｐゴシック" pitchFamily="34" charset="-128"/>
            </a:endParaRPr>
          </a:p>
          <a:p>
            <a:r>
              <a:rPr lang="en-US" altLang="ko-KR">
                <a:ea typeface="ＭＳ Ｐゴシック" pitchFamily="34" charset="-128"/>
              </a:rPr>
              <a:t>As we will see, used in AMPS, GSM, IS-54/136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D6C851C-1BB5-4BC8-ABDA-B7C98234D2ED}" type="slidenum">
              <a:rPr lang="en-US" altLang="ko-KR"/>
              <a:pPr/>
              <a:t>41</a:t>
            </a:fld>
            <a:endParaRPr lang="en-US" altLang="ko-KR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ko-KR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 txBox="1">
            <a:spLocks noGrp="1" noChangeArrowheads="1"/>
          </p:cNvSpPr>
          <p:nvPr/>
        </p:nvSpPr>
        <p:spPr bwMode="auto">
          <a:xfrm>
            <a:off x="4024429" y="9722051"/>
            <a:ext cx="3078047" cy="510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49" tIns="48325" rIns="96649" bIns="48325" anchor="b"/>
          <a:lstStyle/>
          <a:p>
            <a:pPr algn="r" defTabSz="966788"/>
            <a:fld id="{9F4320FA-B5F0-4573-AFA5-9BE9AD812440}" type="slidenum">
              <a:rPr lang="en-US" altLang="ko-KR" sz="1300">
                <a:latin typeface="Times New Roman" pitchFamily="18" charset="0"/>
              </a:rPr>
              <a:pPr algn="r" defTabSz="966788"/>
              <a:t>4</a:t>
            </a:fld>
            <a:endParaRPr lang="en-US" altLang="ko-KR" sz="1300">
              <a:latin typeface="Times New Roman" pitchFamily="18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ko-KR" dirty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9905F2B-5670-406A-A46C-F21995E2CF3B}" type="slidenum">
              <a:rPr lang="en-US" altLang="ko-KR"/>
              <a:pPr/>
              <a:t>42</a:t>
            </a:fld>
            <a:endParaRPr lang="en-US" altLang="ko-KR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ko-KR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5D14D25-970D-4848-A565-9FC4F8CE8DD4}" type="slidenum">
              <a:rPr lang="en-US" altLang="ko-KR"/>
              <a:pPr/>
              <a:t>43</a:t>
            </a:fld>
            <a:endParaRPr lang="en-US" altLang="ko-KR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ko-KR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A288A4E-D3EB-4A15-96E5-86A12D9BE13D}" type="slidenum">
              <a:rPr lang="en-US" altLang="ko-KR"/>
              <a:pPr/>
              <a:t>44</a:t>
            </a:fld>
            <a:endParaRPr lang="en-US" altLang="ko-KR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ko-KR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58B55A4-ADBD-4BA2-9603-E58E7D1790DC}" type="slidenum">
              <a:rPr lang="en-US" altLang="ko-KR"/>
              <a:pPr/>
              <a:t>45</a:t>
            </a:fld>
            <a:endParaRPr lang="en-US" altLang="ko-KR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ko-KR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17372AC-6E66-424A-A652-EE034E317E25}" type="slidenum">
              <a:rPr lang="en-US" altLang="ko-KR"/>
              <a:pPr/>
              <a:t>46</a:t>
            </a:fld>
            <a:endParaRPr lang="en-US" altLang="ko-KR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ko-KR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B0A78A6-C920-40B1-9DCE-0FA48531AFCD}" type="slidenum">
              <a:rPr lang="en-US" altLang="ko-KR"/>
              <a:pPr/>
              <a:t>47</a:t>
            </a:fld>
            <a:endParaRPr lang="en-US" altLang="ko-KR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ko-KR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99ECC80A-30E0-4CF9-8474-A3A4949621AE}" type="slidenum">
              <a:rPr lang="en-US" altLang="ko-KR"/>
              <a:pPr/>
              <a:t>48</a:t>
            </a:fld>
            <a:endParaRPr lang="en-US" altLang="ko-KR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ko-KR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90157F4-1FF3-47F8-A5A8-30965917C232}" type="slidenum">
              <a:rPr lang="en-US" altLang="ko-KR"/>
              <a:pPr/>
              <a:t>49</a:t>
            </a:fld>
            <a:endParaRPr lang="en-US" altLang="ko-KR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ko-KR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5F7B92F-C6BE-4E4D-9D24-1D282C530946}" type="slidenum">
              <a:rPr lang="en-US" altLang="ko-KR"/>
              <a:pPr/>
              <a:t>50</a:t>
            </a:fld>
            <a:endParaRPr lang="en-US" altLang="ko-KR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ko-KR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830A837-950E-4D23-AB1A-5619E115C1A4}" type="slidenum">
              <a:rPr lang="en-US" altLang="ko-KR"/>
              <a:pPr/>
              <a:t>51</a:t>
            </a:fld>
            <a:endParaRPr lang="en-US" altLang="ko-KR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ko-KR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56F64A4-ADF8-47AD-B349-C1648884A2B3}" type="slidenum">
              <a:rPr lang="en-US" altLang="ko-KR"/>
              <a:pPr/>
              <a:t>5</a:t>
            </a:fld>
            <a:endParaRPr lang="en-US" altLang="ko-KR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ko-KR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F6EAFF4-BC9D-49A8-B7B3-606FF0A641C7}" type="slidenum">
              <a:rPr lang="en-US" altLang="ko-KR"/>
              <a:pPr/>
              <a:t>52</a:t>
            </a:fld>
            <a:endParaRPr lang="en-US" altLang="ko-KR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ko-KR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 txBox="1">
            <a:spLocks noGrp="1" noChangeArrowheads="1"/>
          </p:cNvSpPr>
          <p:nvPr/>
        </p:nvSpPr>
        <p:spPr bwMode="auto">
          <a:xfrm>
            <a:off x="4024429" y="9722051"/>
            <a:ext cx="3078047" cy="510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49" tIns="48325" rIns="96649" bIns="48325" anchor="b"/>
          <a:lstStyle/>
          <a:p>
            <a:pPr algn="r" defTabSz="966788"/>
            <a:fld id="{807E9677-5148-4BE9-A187-84E5CF56C66B}" type="slidenum">
              <a:rPr lang="en-US" altLang="ko-KR" sz="1300">
                <a:latin typeface="Times New Roman" pitchFamily="18" charset="0"/>
              </a:rPr>
              <a:pPr algn="r" defTabSz="966788"/>
              <a:t>54</a:t>
            </a:fld>
            <a:endParaRPr lang="en-US" altLang="ko-KR" sz="1300">
              <a:latin typeface="Times New Roman" pitchFamily="18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ko-KR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7AEC092-0E8D-4CB0-A563-DEDC463CB0E3}" type="slidenum">
              <a:rPr lang="en-US" altLang="ko-KR">
                <a:solidFill>
                  <a:srgbClr val="000000"/>
                </a:solidFill>
              </a:rPr>
              <a:pPr/>
              <a:t>55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ko-KR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D7FF39E-847E-4BD6-AE73-AC6D1BD34A0A}" type="slidenum">
              <a:rPr lang="en-US" altLang="ko-KR">
                <a:solidFill>
                  <a:srgbClr val="000000"/>
                </a:solidFill>
              </a:rPr>
              <a:pPr/>
              <a:t>56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ko-KR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 txBox="1">
            <a:spLocks noGrp="1" noChangeArrowheads="1"/>
          </p:cNvSpPr>
          <p:nvPr/>
        </p:nvSpPr>
        <p:spPr bwMode="auto">
          <a:xfrm>
            <a:off x="4024429" y="9722051"/>
            <a:ext cx="3078047" cy="510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49" tIns="48325" rIns="96649" bIns="48325" anchor="b"/>
          <a:lstStyle/>
          <a:p>
            <a:pPr algn="r" defTabSz="966788"/>
            <a:fld id="{BF89CB73-A126-43AF-99EE-6D3B92A57259}" type="slidenum">
              <a:rPr lang="en-US" altLang="ko-KR" sz="1300">
                <a:solidFill>
                  <a:srgbClr val="000000"/>
                </a:solidFill>
                <a:latin typeface="Times New Roman" pitchFamily="18" charset="0"/>
              </a:rPr>
              <a:pPr algn="r" defTabSz="966788"/>
              <a:t>57</a:t>
            </a:fld>
            <a:endParaRPr lang="en-US" altLang="ko-KR" sz="13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ko-KR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98E43515-C3DE-49A8-95B1-77018D6418BF}" type="slidenum">
              <a:rPr lang="en-US" altLang="ko-KR"/>
              <a:pPr/>
              <a:t>58</a:t>
            </a:fld>
            <a:endParaRPr lang="en-US" altLang="ko-KR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ko-KR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9ADFAF7C-AD87-4300-B16C-4DD752EC0E31}" type="slidenum">
              <a:rPr lang="en-US" altLang="ko-KR"/>
              <a:pPr/>
              <a:t>59</a:t>
            </a:fld>
            <a:endParaRPr lang="en-US" altLang="ko-KR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ko-KR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07980DA-C248-4D35-A449-E3FCFA5DDCD2}" type="slidenum">
              <a:rPr lang="en-US" altLang="ko-KR"/>
              <a:pPr/>
              <a:t>60</a:t>
            </a:fld>
            <a:endParaRPr lang="en-US" altLang="ko-KR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ko-KR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7B5EEDF-8B30-4B64-B4FE-66C3E2408ADF}" type="slidenum">
              <a:rPr lang="en-US" altLang="ko-KR"/>
              <a:pPr/>
              <a:t>61</a:t>
            </a:fld>
            <a:endParaRPr lang="en-US" altLang="ko-KR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ko-KR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4BFE52F-22FD-4D29-A7C5-36CEF16D4EF7}" type="slidenum">
              <a:rPr lang="en-US" altLang="ko-KR"/>
              <a:pPr/>
              <a:t>62</a:t>
            </a:fld>
            <a:endParaRPr lang="en-US" altLang="ko-KR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ko-KR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1B115FB-94E8-4FD9-B5ED-145B4F4F0449}" type="slidenum">
              <a:rPr lang="en-US" altLang="ko-KR"/>
              <a:pPr/>
              <a:t>6</a:t>
            </a:fld>
            <a:endParaRPr lang="en-US" altLang="ko-KR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ko-KR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4CD60AE-6689-404C-8064-359D9ACA815D}" type="slidenum">
              <a:rPr lang="en-US" altLang="ko-KR"/>
              <a:pPr/>
              <a:t>63</a:t>
            </a:fld>
            <a:endParaRPr lang="en-US" altLang="ko-KR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ko-KR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 txBox="1">
            <a:spLocks noGrp="1" noChangeArrowheads="1"/>
          </p:cNvSpPr>
          <p:nvPr/>
        </p:nvSpPr>
        <p:spPr bwMode="auto">
          <a:xfrm>
            <a:off x="4024429" y="9722051"/>
            <a:ext cx="3078047" cy="510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49" tIns="48325" rIns="96649" bIns="48325" anchor="b"/>
          <a:lstStyle/>
          <a:p>
            <a:pPr algn="r" defTabSz="966788"/>
            <a:fld id="{05217539-3A97-482F-AA85-DA11989C896E}" type="slidenum">
              <a:rPr lang="en-US" altLang="ko-KR" sz="1300">
                <a:latin typeface="Times New Roman" pitchFamily="18" charset="0"/>
              </a:rPr>
              <a:pPr algn="r" defTabSz="966788"/>
              <a:t>67</a:t>
            </a:fld>
            <a:endParaRPr lang="en-US" altLang="ko-KR" sz="1300">
              <a:latin typeface="Times New Roman" pitchFamily="18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ko-KR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FC38662-00EF-47C4-A8D9-68CD99D88319}" type="slidenum">
              <a:rPr lang="en-US" altLang="ko-KR"/>
              <a:pPr/>
              <a:t>68</a:t>
            </a:fld>
            <a:endParaRPr lang="en-US" altLang="ko-KR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ko-KR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8F1662E-B1E2-46E6-96B2-903CF80B0F7E}" type="slidenum">
              <a:rPr lang="en-US" altLang="ko-KR"/>
              <a:pPr/>
              <a:t>69</a:t>
            </a:fld>
            <a:endParaRPr lang="en-US" altLang="ko-KR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ko-KR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7B4E851-6F5E-4281-8DB7-99D215A6C632}" type="slidenum">
              <a:rPr lang="en-US" altLang="ko-KR"/>
              <a:pPr/>
              <a:t>70</a:t>
            </a:fld>
            <a:endParaRPr lang="en-US" altLang="ko-KR"/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ko-KR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0A3EBC7-834B-4967-88FF-06669A4F2DA3}" type="slidenum">
              <a:rPr lang="en-US" altLang="ko-KR"/>
              <a:pPr/>
              <a:t>71</a:t>
            </a:fld>
            <a:endParaRPr lang="en-US" altLang="ko-KR"/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ko-KR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04F66C6-41EB-4B4F-9DB0-8969BA436B9D}" type="slidenum">
              <a:rPr lang="en-US" altLang="ko-KR"/>
              <a:pPr/>
              <a:t>72</a:t>
            </a:fld>
            <a:endParaRPr lang="en-US" altLang="ko-KR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ko-KR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69F5C37-BBBC-4406-AA53-3627C67CC9A6}" type="slidenum">
              <a:rPr lang="en-US" altLang="ko-KR"/>
              <a:pPr/>
              <a:t>73</a:t>
            </a:fld>
            <a:endParaRPr lang="en-US" altLang="ko-KR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ko-KR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1253D4F-A1D6-443C-98DD-6EDAE567B788}" type="slidenum">
              <a:rPr lang="en-US" altLang="ko-KR"/>
              <a:pPr/>
              <a:t>74</a:t>
            </a:fld>
            <a:endParaRPr lang="en-US" altLang="ko-KR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ko-KR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8785E-8599-4CF8-BC4D-1E04DC422E15}" type="slidenum">
              <a:rPr lang="en-US" altLang="ko-KR" smtClean="0"/>
              <a:pPr/>
              <a:t>75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09072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1B115FB-94E8-4FD9-B5ED-145B4F4F0449}" type="slidenum">
              <a:rPr lang="en-US" altLang="ko-KR"/>
              <a:pPr/>
              <a:t>7</a:t>
            </a:fld>
            <a:endParaRPr lang="en-US" altLang="ko-KR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ko-KR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04800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 txBox="1">
            <a:spLocks noGrp="1" noChangeArrowheads="1"/>
          </p:cNvSpPr>
          <p:nvPr/>
        </p:nvSpPr>
        <p:spPr bwMode="auto">
          <a:xfrm>
            <a:off x="4024429" y="9722051"/>
            <a:ext cx="3078047" cy="510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49" tIns="48325" rIns="96649" bIns="48325" anchor="b"/>
          <a:lstStyle/>
          <a:p>
            <a:pPr algn="r" defTabSz="966788"/>
            <a:fld id="{ADD3EAA0-A9F2-4E17-968B-F2806039BD4B}" type="slidenum">
              <a:rPr lang="en-US" altLang="ko-KR" sz="1300">
                <a:latin typeface="Times New Roman" pitchFamily="18" charset="0"/>
              </a:rPr>
              <a:pPr algn="r" defTabSz="966788"/>
              <a:t>76</a:t>
            </a:fld>
            <a:endParaRPr lang="en-US" altLang="ko-KR" sz="1300">
              <a:latin typeface="Times New Roman" pitchFamily="18" charset="0"/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ko-KR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 txBox="1">
            <a:spLocks noGrp="1" noChangeArrowheads="1"/>
          </p:cNvSpPr>
          <p:nvPr/>
        </p:nvSpPr>
        <p:spPr bwMode="auto">
          <a:xfrm>
            <a:off x="4024429" y="9722051"/>
            <a:ext cx="3078047" cy="510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49" tIns="48325" rIns="96649" bIns="48325" anchor="b"/>
          <a:lstStyle/>
          <a:p>
            <a:pPr algn="r" defTabSz="966788"/>
            <a:fld id="{BAADCE1C-4F1B-41CF-89E8-869753003C0C}" type="slidenum">
              <a:rPr lang="en-US" altLang="ko-KR" sz="1300">
                <a:latin typeface="Times New Roman" pitchFamily="18" charset="0"/>
              </a:rPr>
              <a:pPr algn="r" defTabSz="966788"/>
              <a:t>82</a:t>
            </a:fld>
            <a:endParaRPr lang="en-US" altLang="ko-KR" sz="1300">
              <a:latin typeface="Times New Roman" pitchFamily="18" charset="0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ko-KR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21AEE19-5D64-4E55-8B4E-E7B96FAC0ECA}" type="slidenum">
              <a:rPr lang="en-US" altLang="ko-KR"/>
              <a:pPr/>
              <a:t>83</a:t>
            </a:fld>
            <a:endParaRPr lang="en-US" altLang="ko-KR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ko-KR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530B775-CFA5-473B-963E-E237E8AB04AA}" type="slidenum">
              <a:rPr lang="en-US" altLang="ko-KR"/>
              <a:pPr/>
              <a:t>84</a:t>
            </a:fld>
            <a:endParaRPr lang="en-US" altLang="ko-KR"/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ko-KR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B23B4A4-39D3-471C-A73D-B02213A568D7}" type="slidenum">
              <a:rPr lang="en-US" altLang="ko-KR"/>
              <a:pPr/>
              <a:t>85</a:t>
            </a:fld>
            <a:endParaRPr lang="en-US" altLang="ko-KR"/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ko-KR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13946F7-E8F5-46AB-BCA8-88CB1551F8EE}" type="slidenum">
              <a:rPr lang="en-US" altLang="ko-KR"/>
              <a:pPr/>
              <a:t>86</a:t>
            </a:fld>
            <a:endParaRPr lang="en-US" altLang="ko-KR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ko-KR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6099BC8-8F60-412A-8284-D2644362534C}" type="slidenum">
              <a:rPr lang="en-US" altLang="ko-KR"/>
              <a:pPr/>
              <a:t>87</a:t>
            </a:fld>
            <a:endParaRPr lang="en-US" altLang="ko-KR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ko-KR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D0339E3-C9F1-48DA-9D94-61A6265D4C52}" type="slidenum">
              <a:rPr lang="en-US" altLang="ko-KR"/>
              <a:pPr/>
              <a:t>88</a:t>
            </a:fld>
            <a:endParaRPr lang="en-US" altLang="ko-KR"/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ko-KR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ko-KR">
              <a:ea typeface="ＭＳ Ｐゴシック" pitchFamily="34" charset="-128"/>
            </a:endParaRPr>
          </a:p>
        </p:txBody>
      </p:sp>
      <p:sp>
        <p:nvSpPr>
          <p:cNvPr id="149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501592-F3EF-49C6-A002-F116B2E45B84}" type="slidenum">
              <a:rPr lang="en-US" altLang="ko-KR"/>
              <a:pPr/>
              <a:t>89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ko-KR">
              <a:ea typeface="ＭＳ Ｐゴシック" pitchFamily="34" charset="-128"/>
            </a:endParaRPr>
          </a:p>
        </p:txBody>
      </p:sp>
      <p:sp>
        <p:nvSpPr>
          <p:cNvPr id="150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0B56481-9F2A-403A-AF18-FC61FEA9A46A}" type="slidenum">
              <a:rPr lang="en-US" altLang="ko-KR"/>
              <a:pPr/>
              <a:t>90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5D9A654-672D-4420-B7DA-C6EBBD28F405}" type="slidenum">
              <a:rPr lang="en-US" altLang="ko-KR"/>
              <a:pPr/>
              <a:t>8</a:t>
            </a:fld>
            <a:endParaRPr lang="en-US" altLang="ko-KR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ko-KR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44EBEC3-EC79-4188-A819-866AA384BF90}" type="slidenum">
              <a:rPr lang="en-US" altLang="ko-KR"/>
              <a:pPr/>
              <a:t>14</a:t>
            </a:fld>
            <a:endParaRPr lang="en-US" altLang="ko-KR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ko-KR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A93CFE6-FC2E-4DDC-9104-9E25CDF4DC60}" type="slidenum">
              <a:rPr lang="en-US" altLang="ko-KR"/>
              <a:pPr/>
              <a:t>15</a:t>
            </a:fld>
            <a:endParaRPr lang="en-US" altLang="ko-KR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ko-KR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2-</a:t>
            </a:r>
            <a:fld id="{B33ABCA4-E034-41CD-8EA6-8257E17EDA1C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2CA31C4-513D-432C-B3ED-E8CC92B6A51A}" type="datetime1">
              <a:rPr lang="en-US" altLang="ko-KR"/>
              <a:pPr/>
              <a:t>4/20/2023</a:t>
            </a:fld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1-</a:t>
            </a:r>
            <a:fld id="{6485914B-1809-4A25-9D91-D09967E9999E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30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30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29FD149-69EB-4C4A-A032-A28FB9582BBE}" type="datetime1">
              <a:rPr lang="en-US" altLang="ko-KR"/>
              <a:pPr/>
              <a:t>4/20/2023</a:t>
            </a:fld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1-</a:t>
            </a:r>
            <a:fld id="{0721C30C-89A2-40B1-B70D-3E42BED9EB18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11313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495800" y="1611313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495800" y="4011613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F71B43-8622-4DEF-AFA2-641758532561}" type="datetime1">
              <a:rPr lang="en-US" altLang="ko-KR"/>
              <a:pPr/>
              <a:t>4/20/2023</a:t>
            </a:fld>
            <a:endParaRPr lang="en-US" altLang="ko-K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1</a:t>
            </a:r>
            <a:fld id="{1AB018AE-296C-4B51-AE5D-CFDD8ACE3A35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2F4E36-91DD-4C0F-BC00-2544312C70C8}" type="datetime1">
              <a:rPr lang="en-US" altLang="ko-KR"/>
              <a:pPr/>
              <a:t>4/20/2023</a:t>
            </a:fld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2-</a:t>
            </a:r>
            <a:fld id="{1C768361-2528-448A-9590-DC821BAC054F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377935-BFC7-4F3B-8DF0-DC05455334E5}" type="datetime1">
              <a:rPr lang="en-US" altLang="ko-KR"/>
              <a:pPr/>
              <a:t>4/20/2023</a:t>
            </a:fld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2-</a:t>
            </a:r>
            <a:fld id="{5CDC7582-F46C-4DFE-9415-554EB9BA8A7B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11313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11313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1515FC-E030-4922-B55C-677526EE4CFF}" type="datetime1">
              <a:rPr lang="en-US" altLang="ko-KR"/>
              <a:pPr/>
              <a:t>4/20/2023</a:t>
            </a:fld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2-</a:t>
            </a:r>
            <a:fld id="{A8932E53-75B4-4CCA-A382-61862DE52EE7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2FDBC2-94CF-4D2C-B5CE-CB9BBDC55004}" type="datetime1">
              <a:rPr lang="en-US" altLang="ko-KR"/>
              <a:pPr/>
              <a:t>4/20/2023</a:t>
            </a:fld>
            <a:endParaRPr lang="en-US" altLang="ko-K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2-</a:t>
            </a:r>
            <a:fld id="{253E25D9-B67D-4A51-B304-2D0103A97B13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0849C1C-8CDC-4280-94E3-DB27EEC69471}" type="datetime1">
              <a:rPr lang="en-US" altLang="ko-KR"/>
              <a:pPr/>
              <a:t>4/20/2023</a:t>
            </a:fld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2-</a:t>
            </a:r>
            <a:fld id="{EAE3B4E1-0DD3-4B7E-8D9E-4B80B2BCBB40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F57D936-92FD-49F6-BB63-0E394B8376F8}" type="datetime1">
              <a:rPr lang="en-US" altLang="ko-KR"/>
              <a:pPr/>
              <a:t>4/20/2023</a:t>
            </a:fld>
            <a:endParaRPr lang="en-US" altLang="ko-K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1-</a:t>
            </a:r>
            <a:fld id="{78FCDDF4-3FA2-4394-BEC0-6EAD6562A0E1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2F36060-07E6-4490-9FDE-433776460F0B}" type="datetime1">
              <a:rPr lang="en-US" altLang="ko-KR"/>
              <a:pPr/>
              <a:t>4/20/2023</a:t>
            </a:fld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1-</a:t>
            </a:r>
            <a:fld id="{7BC9EAF7-84ED-419A-8D21-BD57BE21EFEF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2F6303-C826-45EB-A7AB-D8D555D2B5C2}" type="datetime1">
              <a:rPr lang="en-US" altLang="ko-KR"/>
              <a:pPr/>
              <a:t>4/20/2023</a:t>
            </a:fld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2-</a:t>
            </a:r>
            <a:fld id="{1C216D2A-F4D4-4534-9CFA-B6EDAEF5A481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11313"/>
            <a:ext cx="7772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fld id="{CDD62D07-E71F-4D8A-93EF-FAD9D9B9FE62}" type="datetime1">
              <a:rPr lang="en-US" altLang="ko-KR"/>
              <a:pPr/>
              <a:t>4/20/2023</a:t>
            </a:fld>
            <a:endParaRPr lang="en-US" altLang="ko-KR"/>
          </a:p>
        </p:txBody>
      </p:sp>
      <p:sp>
        <p:nvSpPr>
          <p:cNvPr id="19558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576888" y="6467475"/>
            <a:ext cx="28956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19559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24850" y="6462713"/>
            <a:ext cx="6762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pitchFamily="34" charset="0"/>
              </a:defRPr>
            </a:lvl1pPr>
          </a:lstStyle>
          <a:p>
            <a:r>
              <a:rPr lang="en-US" altLang="ko-KR"/>
              <a:t>2-</a:t>
            </a:r>
            <a:fld id="{E851415D-4302-4E11-87B6-58D6C4D6BD3A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9" r:id="rId1"/>
    <p:sldLayoutId id="2147484123" r:id="rId2"/>
    <p:sldLayoutId id="2147484124" r:id="rId3"/>
    <p:sldLayoutId id="2147484125" r:id="rId4"/>
    <p:sldLayoutId id="2147484126" r:id="rId5"/>
    <p:sldLayoutId id="2147484127" r:id="rId6"/>
    <p:sldLayoutId id="2147484130" r:id="rId7"/>
    <p:sldLayoutId id="2147484131" r:id="rId8"/>
    <p:sldLayoutId id="2147484128" r:id="rId9"/>
    <p:sldLayoutId id="2147484132" r:id="rId10"/>
    <p:sldLayoutId id="2147484133" r:id="rId11"/>
    <p:sldLayoutId id="2147484134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cs typeface="Arial" charset="0"/>
        </a:defRPr>
      </a:lvl9pPr>
    </p:titleStyle>
    <p:bodyStyle>
      <a:lvl1pPr marL="3429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0"/>
        </a:buClr>
        <a:buSzPct val="100000"/>
        <a:buFont typeface="Wingdings" pitchFamily="2" charset="2"/>
        <a:buChar char="§"/>
        <a:defRPr sz="28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0"/>
        </a:buClr>
        <a:buFont typeface="Arial" pitchFamily="34" charset="0"/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0090"/>
        </a:buClr>
        <a:buFont typeface="Wingdings" pitchFamily="2" charset="2"/>
        <a:buChar char="§"/>
        <a:defRPr sz="2000">
          <a:solidFill>
            <a:schemeClr val="tx1"/>
          </a:solidFill>
          <a:latin typeface="Comic Sans MS" pitchFamily="66" charset="0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0090"/>
        </a:buClr>
        <a:buFont typeface="Wingdings" pitchFamily="2" charset="2"/>
        <a:buChar char="§"/>
        <a:defRPr sz="2000">
          <a:solidFill>
            <a:schemeClr val="tx1"/>
          </a:solidFill>
          <a:latin typeface="Times New Roman" pitchFamily="18" charset="0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0090"/>
        </a:buClr>
        <a:buFont typeface="Wingdings" pitchFamily="2" charset="2"/>
        <a:buChar char="§"/>
        <a:defRPr sz="2000">
          <a:solidFill>
            <a:schemeClr val="tx1"/>
          </a:solidFill>
          <a:latin typeface="Times New Roman" pitchFamily="18" charset="0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3.png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3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5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3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5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jpeg"/><Relationship Id="rId5" Type="http://schemas.openxmlformats.org/officeDocument/2006/relationships/image" Target="../media/image60.png"/><Relationship Id="rId4" Type="http://schemas.openxmlformats.org/officeDocument/2006/relationships/image" Target="../media/image63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3.png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5.png"/><Relationship Id="rId3" Type="http://schemas.openxmlformats.org/officeDocument/2006/relationships/image" Target="../media/image3.png"/><Relationship Id="rId7" Type="http://schemas.openxmlformats.org/officeDocument/2006/relationships/image" Target="../media/image70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3.png"/><Relationship Id="rId5" Type="http://schemas.openxmlformats.org/officeDocument/2006/relationships/image" Target="../media/image68.png"/><Relationship Id="rId10" Type="http://schemas.openxmlformats.org/officeDocument/2006/relationships/image" Target="../media/image60.png"/><Relationship Id="rId4" Type="http://schemas.openxmlformats.org/officeDocument/2006/relationships/image" Target="../media/image5.png"/><Relationship Id="rId9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5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5" Type="http://schemas.openxmlformats.org/officeDocument/2006/relationships/image" Target="../media/image60.png"/><Relationship Id="rId10" Type="http://schemas.openxmlformats.org/officeDocument/2006/relationships/image" Target="../media/image81.png"/><Relationship Id="rId4" Type="http://schemas.openxmlformats.org/officeDocument/2006/relationships/image" Target="../media/image68.png"/><Relationship Id="rId9" Type="http://schemas.openxmlformats.org/officeDocument/2006/relationships/image" Target="../media/image80.png"/><Relationship Id="rId1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1.png"/><Relationship Id="rId3" Type="http://schemas.openxmlformats.org/officeDocument/2006/relationships/image" Target="../media/image3.png"/><Relationship Id="rId7" Type="http://schemas.openxmlformats.org/officeDocument/2006/relationships/image" Target="../media/image86.png"/><Relationship Id="rId12" Type="http://schemas.openxmlformats.org/officeDocument/2006/relationships/image" Target="../media/image4.png"/><Relationship Id="rId17" Type="http://schemas.openxmlformats.org/officeDocument/2006/relationships/image" Target="../media/image74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68.png"/><Relationship Id="rId15" Type="http://schemas.openxmlformats.org/officeDocument/2006/relationships/image" Target="../media/image93.png"/><Relationship Id="rId10" Type="http://schemas.openxmlformats.org/officeDocument/2006/relationships/image" Target="../media/image89.png"/><Relationship Id="rId4" Type="http://schemas.openxmlformats.org/officeDocument/2006/relationships/image" Target="../media/image5.png"/><Relationship Id="rId9" Type="http://schemas.openxmlformats.org/officeDocument/2006/relationships/image" Target="../media/image88.png"/><Relationship Id="rId14" Type="http://schemas.openxmlformats.org/officeDocument/2006/relationships/image" Target="../media/image9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5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.png"/><Relationship Id="rId7" Type="http://schemas.openxmlformats.org/officeDocument/2006/relationships/image" Target="../media/image95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4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6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.png"/><Relationship Id="rId7" Type="http://schemas.openxmlformats.org/officeDocument/2006/relationships/oleObject" Target="../embeddings/oleObject1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11" Type="http://schemas.openxmlformats.org/officeDocument/2006/relationships/image" Target="../media/image36.png"/><Relationship Id="rId5" Type="http://schemas.openxmlformats.org/officeDocument/2006/relationships/image" Target="../media/image31.jpeg"/><Relationship Id="rId10" Type="http://schemas.openxmlformats.org/officeDocument/2006/relationships/image" Target="../media/image35.emf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w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114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114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18.png"/><Relationship Id="rId4" Type="http://schemas.openxmlformats.org/officeDocument/2006/relationships/image" Target="../media/image117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3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5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w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h1GAi63CfA&amp;t=670s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3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5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w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w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2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5.png"/><Relationship Id="rId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9680EE46-6A76-46D5-A10E-E337A4317F47}" type="slidenum">
              <a:rPr lang="en-US" altLang="ko-KR"/>
              <a:pPr/>
              <a:t>1</a:t>
            </a:fld>
            <a:endParaRPr lang="en-US" altLang="ko-KR"/>
          </a:p>
        </p:txBody>
      </p:sp>
      <p:sp>
        <p:nvSpPr>
          <p:cNvPr id="10244" name="Rectangle 3"/>
          <p:cNvSpPr>
            <a:spLocks noChangeArrowheads="1"/>
          </p:cNvSpPr>
          <p:nvPr/>
        </p:nvSpPr>
        <p:spPr bwMode="auto">
          <a:xfrm>
            <a:off x="371475" y="715963"/>
            <a:ext cx="4864759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lnSpc>
                <a:spcPct val="85000"/>
              </a:lnSpc>
            </a:pPr>
            <a:r>
              <a:rPr lang="en-US" altLang="ko-KR" sz="4400" dirty="0">
                <a:solidFill>
                  <a:srgbClr val="000099"/>
                </a:solidFill>
                <a:latin typeface="Gill Sans MT" pitchFamily="34" charset="0"/>
              </a:rPr>
              <a:t>Chapter 1</a:t>
            </a:r>
            <a:br>
              <a:rPr lang="en-US" altLang="ko-KR" sz="4800" dirty="0">
                <a:solidFill>
                  <a:srgbClr val="000099"/>
                </a:solidFill>
                <a:latin typeface="Gill Sans MT" pitchFamily="34" charset="0"/>
              </a:rPr>
            </a:br>
            <a:r>
              <a:rPr lang="ko-KR" altLang="en-US" sz="4400" dirty="0">
                <a:solidFill>
                  <a:srgbClr val="000099"/>
                </a:solidFill>
                <a:latin typeface="Gill Sans MT" pitchFamily="34" charset="0"/>
              </a:rPr>
              <a:t>컴퓨터 네트워크와</a:t>
            </a:r>
            <a:endParaRPr lang="en-US" altLang="ko-KR" sz="4400" dirty="0">
              <a:solidFill>
                <a:srgbClr val="000099"/>
              </a:solidFill>
              <a:latin typeface="Gill Sans MT" pitchFamily="34" charset="0"/>
            </a:endParaRPr>
          </a:p>
          <a:p>
            <a:pPr eaLnBrk="1" hangingPunct="1">
              <a:lnSpc>
                <a:spcPct val="85000"/>
              </a:lnSpc>
            </a:pPr>
            <a:r>
              <a:rPr lang="ko-KR" altLang="en-US" sz="4400" dirty="0">
                <a:solidFill>
                  <a:srgbClr val="000099"/>
                </a:solidFill>
                <a:latin typeface="Gill Sans MT" pitchFamily="34" charset="0"/>
              </a:rPr>
              <a:t>인터넷</a:t>
            </a:r>
            <a:endParaRPr lang="en-US" altLang="ko-KR" sz="4400" dirty="0">
              <a:solidFill>
                <a:srgbClr val="000099"/>
              </a:solidFill>
              <a:latin typeface="Gill Sans MT" pitchFamily="34" charset="0"/>
            </a:endParaRPr>
          </a:p>
        </p:txBody>
      </p:sp>
      <p:sp>
        <p:nvSpPr>
          <p:cNvPr id="10245" name="Rectangle 4"/>
          <p:cNvSpPr>
            <a:spLocks noChangeArrowheads="1"/>
          </p:cNvSpPr>
          <p:nvPr/>
        </p:nvSpPr>
        <p:spPr bwMode="auto">
          <a:xfrm>
            <a:off x="5608638" y="3489325"/>
            <a:ext cx="3260725" cy="286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lnSpc>
                <a:spcPts val="3063"/>
              </a:lnSpc>
            </a:pPr>
            <a:r>
              <a:rPr lang="en-US" altLang="ko-KR" sz="2800" i="1">
                <a:solidFill>
                  <a:srgbClr val="008000"/>
                </a:solidFill>
              </a:rPr>
              <a:t>Computer Networking: A Top Down Approach </a:t>
            </a:r>
            <a:br>
              <a:rPr lang="en-US" altLang="ko-KR" sz="2800">
                <a:solidFill>
                  <a:srgbClr val="008000"/>
                </a:solidFill>
              </a:rPr>
            </a:br>
            <a:endParaRPr lang="en-US" altLang="ko-KR" sz="2000">
              <a:solidFill>
                <a:srgbClr val="008000"/>
              </a:solidFill>
            </a:endParaRPr>
          </a:p>
        </p:txBody>
      </p:sp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2600" y="5942013"/>
            <a:ext cx="187325" cy="18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50" name="Picture 1" descr="kurose7e_cover_small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3413" y="325438"/>
            <a:ext cx="3081337" cy="381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1" name="Rectangle 4"/>
          <p:cNvSpPr>
            <a:spLocks noChangeArrowheads="1"/>
          </p:cNvSpPr>
          <p:nvPr/>
        </p:nvSpPr>
        <p:spPr bwMode="auto">
          <a:xfrm>
            <a:off x="5634038" y="4510088"/>
            <a:ext cx="3260725" cy="286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altLang="ko-KR" sz="1800">
                <a:solidFill>
                  <a:srgbClr val="008000"/>
                </a:solidFill>
              </a:rPr>
              <a:t>7</a:t>
            </a:r>
            <a:r>
              <a:rPr lang="en-US" altLang="ko-KR" sz="1800" baseline="30000">
                <a:solidFill>
                  <a:srgbClr val="008000"/>
                </a:solidFill>
              </a:rPr>
              <a:t>th</a:t>
            </a:r>
            <a:r>
              <a:rPr lang="en-US" altLang="ko-KR" sz="1800">
                <a:solidFill>
                  <a:srgbClr val="008000"/>
                </a:solidFill>
              </a:rPr>
              <a:t> Edition, Global Edition </a:t>
            </a:r>
            <a:br>
              <a:rPr lang="en-US" altLang="ko-KR" sz="1800">
                <a:solidFill>
                  <a:srgbClr val="008000"/>
                </a:solidFill>
              </a:rPr>
            </a:br>
            <a:r>
              <a:rPr lang="en-US" altLang="ko-KR" sz="1800">
                <a:solidFill>
                  <a:srgbClr val="008000"/>
                </a:solidFill>
              </a:rPr>
              <a:t>Jim Kurose, Keith Ross</a:t>
            </a:r>
            <a:br>
              <a:rPr lang="en-US" altLang="ko-KR" sz="1800">
                <a:solidFill>
                  <a:srgbClr val="008000"/>
                </a:solidFill>
              </a:rPr>
            </a:br>
            <a:r>
              <a:rPr lang="en-US" altLang="ko-KR" sz="1400">
                <a:solidFill>
                  <a:srgbClr val="008000"/>
                </a:solidFill>
              </a:rPr>
              <a:t>Pearson</a:t>
            </a:r>
            <a:br>
              <a:rPr lang="en-US" altLang="ko-KR" sz="1400">
                <a:solidFill>
                  <a:srgbClr val="008000"/>
                </a:solidFill>
              </a:rPr>
            </a:br>
            <a:r>
              <a:rPr lang="en-US" altLang="ko-KR" sz="1400">
                <a:solidFill>
                  <a:srgbClr val="008000"/>
                </a:solidFill>
              </a:rPr>
              <a:t>April 2016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B2F566C-9202-4D6C-BDA6-388DE24B184E}"/>
              </a:ext>
            </a:extLst>
          </p:cNvPr>
          <p:cNvSpPr txBox="1">
            <a:spLocks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sz="3700" kern="0">
                <a:latin typeface="+mj-lt"/>
                <a:ea typeface="ＭＳ Ｐゴシック" charset="0"/>
                <a:cs typeface="+mj-cs"/>
              </a:rPr>
              <a:t>Internet Applications (2010~present)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1182A39-5CF8-4BD6-AD8C-22E2C16DE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611313"/>
            <a:ext cx="7772400" cy="4648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19E8D7A-378C-4519-B723-700E79D7C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6888" y="6467475"/>
            <a:ext cx="2895600" cy="287338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latin typeface="Tahoma" pitchFamily="34" charset="0"/>
                <a:ea typeface="+mn-ea"/>
                <a:cs typeface="+mn-cs"/>
              </a:rPr>
              <a:t>Introduction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F7DC8F5-C672-4BB1-921A-928F6CD41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24850" y="6462713"/>
            <a:ext cx="676275" cy="276225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 kern="1200">
                <a:latin typeface="Tahoma" pitchFamily="34" charset="0"/>
                <a:ea typeface="ＭＳ Ｐゴシック" pitchFamily="34" charset="-128"/>
                <a:cs typeface="+mn-cs"/>
              </a:rPr>
              <a:t>1-</a:t>
            </a:r>
            <a:fld id="{78FCDDF4-3FA2-4394-BEC0-6EAD6562A0E1}" type="slidenum">
              <a:rPr lang="en-US" altLang="ko-KR" kern="1200">
                <a:latin typeface="Tahoma" pitchFamily="34" charset="0"/>
                <a:ea typeface="ＭＳ Ｐゴシック" pitchFamily="34" charset="-128"/>
                <a:cs typeface="+mn-cs"/>
              </a:rPr>
              <a:pPr>
                <a:spcAft>
                  <a:spcPts val="600"/>
                </a:spcAft>
              </a:pPr>
              <a:t>10</a:t>
            </a:fld>
            <a:endParaRPr lang="en-US" altLang="ko-KR" kern="1200">
              <a:latin typeface="Tahoma" pitchFamily="34" charset="0"/>
              <a:ea typeface="ＭＳ Ｐゴシック" pitchFamily="34" charset="-128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BF3F6A7-636C-42D1-8DF7-6A4DC055A98A}"/>
              </a:ext>
            </a:extLst>
          </p:cNvPr>
          <p:cNvGrpSpPr/>
          <p:nvPr/>
        </p:nvGrpSpPr>
        <p:grpSpPr>
          <a:xfrm>
            <a:off x="582576" y="2179782"/>
            <a:ext cx="8312042" cy="3318531"/>
            <a:chOff x="582576" y="1105342"/>
            <a:chExt cx="11152224" cy="439297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8AE481F-FE71-4ADD-90C5-FF820C10B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2576" y="1105343"/>
              <a:ext cx="2095500" cy="190455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DA55E64-F702-4594-A0E9-70E148E23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2576" y="3685498"/>
              <a:ext cx="2095500" cy="1647825"/>
            </a:xfrm>
            <a:prstGeom prst="rect">
              <a:avLst/>
            </a:prstGeom>
          </p:spPr>
        </p:pic>
        <p:pic>
          <p:nvPicPr>
            <p:cNvPr id="10" name="Picture 6" descr="Image result for ë¤ì´ë²ì§ë">
              <a:extLst>
                <a:ext uri="{FF2B5EF4-FFF2-40B4-BE49-F238E27FC236}">
                  <a16:creationId xmlns:a16="http://schemas.microsoft.com/office/drawing/2014/main" id="{A836E14E-5AEC-4D8C-B08D-31B9CDE93F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0375" y="1105342"/>
              <a:ext cx="1939925" cy="190455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3C5B6EC-7741-4849-A782-D03ADF934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07001" y="1549401"/>
              <a:ext cx="1752599" cy="990600"/>
            </a:xfrm>
            <a:prstGeom prst="rect">
              <a:avLst/>
            </a:prstGeom>
          </p:spPr>
        </p:pic>
        <p:pic>
          <p:nvPicPr>
            <p:cNvPr id="12" name="Picture 16" descr="Image result for snapchat">
              <a:extLst>
                <a:ext uri="{FF2B5EF4-FFF2-40B4-BE49-F238E27FC236}">
                  <a16:creationId xmlns:a16="http://schemas.microsoft.com/office/drawing/2014/main" id="{F1512177-A9EF-4343-8E79-F91DA0DFB7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6700" y="3640158"/>
              <a:ext cx="1812900" cy="1822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41BAEB9-D22C-4EE8-AA81-986A936A6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99325" y="1808626"/>
              <a:ext cx="1717675" cy="781050"/>
            </a:xfrm>
            <a:prstGeom prst="rect">
              <a:avLst/>
            </a:prstGeom>
          </p:spPr>
        </p:pic>
        <p:pic>
          <p:nvPicPr>
            <p:cNvPr id="14" name="Picture 24" descr="Image result for samsung pay">
              <a:extLst>
                <a:ext uri="{FF2B5EF4-FFF2-40B4-BE49-F238E27FC236}">
                  <a16:creationId xmlns:a16="http://schemas.microsoft.com/office/drawing/2014/main" id="{479E8B4D-E32B-4118-9EAE-E54FABB796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5425" y="1266823"/>
              <a:ext cx="2619375" cy="17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391967DD-EABD-466C-AEBF-25A79465C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96412" y="3532187"/>
              <a:ext cx="1957388" cy="1966126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81B056B-BE2D-41EB-86B0-D3CED224A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234275" y="3660097"/>
              <a:ext cx="2193950" cy="18025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7800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00FB1B1-1ED1-4403-BF10-489375CB3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B82A0FF-7202-4A38-A392-2CA0449DF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1-</a:t>
            </a:r>
            <a:fld id="{78FCDDF4-3FA2-4394-BEC0-6EAD6562A0E1}" type="slidenum">
              <a:rPr lang="en-US" altLang="ko-KR" smtClean="0"/>
              <a:pPr/>
              <a:t>11</a:t>
            </a:fld>
            <a:endParaRPr lang="en-US" altLang="ko-KR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2C4A6C-8FE2-464F-A155-6C1E4BB85A71}"/>
              </a:ext>
            </a:extLst>
          </p:cNvPr>
          <p:cNvGrpSpPr/>
          <p:nvPr/>
        </p:nvGrpSpPr>
        <p:grpSpPr>
          <a:xfrm>
            <a:off x="469772" y="1060704"/>
            <a:ext cx="7760438" cy="4804387"/>
            <a:chOff x="456400" y="1687829"/>
            <a:chExt cx="8856984" cy="4554579"/>
          </a:xfrm>
        </p:grpSpPr>
        <p:sp>
          <p:nvSpPr>
            <p:cNvPr id="5" name="모서리가 둥근 직사각형 21">
              <a:extLst>
                <a:ext uri="{FF2B5EF4-FFF2-40B4-BE49-F238E27FC236}">
                  <a16:creationId xmlns:a16="http://schemas.microsoft.com/office/drawing/2014/main" id="{0B01FC56-C267-4368-A009-37037D1B235D}"/>
                </a:ext>
              </a:extLst>
            </p:cNvPr>
            <p:cNvSpPr/>
            <p:nvPr/>
          </p:nvSpPr>
          <p:spPr bwMode="auto">
            <a:xfrm>
              <a:off x="456400" y="1728649"/>
              <a:ext cx="8856984" cy="4353715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50000"/>
                    <a:satMod val="300000"/>
                  </a:srgbClr>
                </a:gs>
                <a:gs pos="35000">
                  <a:srgbClr val="8064A2">
                    <a:tint val="37000"/>
                    <a:satMod val="300000"/>
                  </a:srgbClr>
                </a:gs>
                <a:gs pos="100000">
                  <a:srgbClr val="8064A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1A1A7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BF48EBF-0B82-4664-97AD-E42464813CDD}"/>
                </a:ext>
              </a:extLst>
            </p:cNvPr>
            <p:cNvCxnSpPr/>
            <p:nvPr/>
          </p:nvCxnSpPr>
          <p:spPr>
            <a:xfrm>
              <a:off x="4751955" y="2086643"/>
              <a:ext cx="0" cy="1513556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50000"/>
                  <a:lumOff val="50000"/>
                </a:srgbClr>
              </a:solidFill>
              <a:prstDash val="sysDash"/>
            </a:ln>
            <a:effectLst/>
          </p:spPr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7C9B30BA-8D69-4850-9554-3B31C5561E9D}"/>
                </a:ext>
              </a:extLst>
            </p:cNvPr>
            <p:cNvCxnSpPr/>
            <p:nvPr/>
          </p:nvCxnSpPr>
          <p:spPr>
            <a:xfrm>
              <a:off x="697352" y="2002168"/>
              <a:ext cx="8375083" cy="0"/>
            </a:xfrm>
            <a:prstGeom prst="line">
              <a:avLst/>
            </a:prstGeom>
            <a:noFill/>
            <a:ln w="12700" cap="flat" cmpd="sng" algn="ctr">
              <a:solidFill>
                <a:srgbClr val="FFFFFF">
                  <a:lumMod val="50000"/>
                  <a:lumOff val="50000"/>
                </a:srgbClr>
              </a:solidFill>
              <a:prstDash val="solid"/>
            </a:ln>
            <a:effectLst/>
          </p:spPr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FA47B3D-D894-4B0E-BA1A-C02A1DACF30A}"/>
                </a:ext>
              </a:extLst>
            </p:cNvPr>
            <p:cNvSpPr txBox="1"/>
            <p:nvPr/>
          </p:nvSpPr>
          <p:spPr>
            <a:xfrm>
              <a:off x="4319906" y="1687829"/>
              <a:ext cx="4187121" cy="2705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228600" indent="-228600" defTabSz="975022" latinLnBrk="0">
                <a:buClr>
                  <a:schemeClr val="tx1">
                    <a:lumMod val="65000"/>
                    <a:lumOff val="35000"/>
                  </a:schemeClr>
                </a:buClr>
                <a:buSzPct val="150000"/>
                <a:buBlip>
                  <a:blip r:embed="rId2"/>
                </a:buBlip>
                <a:defRPr sz="140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Yoon 윤고딕 540_TT" pitchFamily="18" charset="-127"/>
                  <a:ea typeface="Yoon 윤고딕 540_TT" pitchFamily="18" charset="-127"/>
                </a:defRPr>
              </a:lvl1pPr>
            </a:lstStyle>
            <a:p>
              <a:pPr marL="228600" marR="0" lvl="0" indent="-228600" algn="ctr" defTabSz="97502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65000"/>
                    <a:lumOff val="35000"/>
                  </a:prstClr>
                </a:buClr>
                <a:buSzPct val="100000"/>
                <a:buFontTx/>
                <a:buNone/>
                <a:tabLst/>
                <a:defRPr/>
              </a:pPr>
              <a:r>
                <a:rPr kumimoji="1" lang="en-US" altLang="ko-KR" sz="2000" b="1" i="0" u="none" strike="noStrike" kern="0" cap="none" spc="-55" normalizeH="0" baseline="0" noProof="0" dirty="0" err="1">
                  <a:ln>
                    <a:noFill/>
                  </a:ln>
                  <a:solidFill>
                    <a:srgbClr val="1A1A70">
                      <a:lumMod val="95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Yoon 윤고딕 540_TT" pitchFamily="18" charset="-127"/>
                </a:rPr>
                <a:t>KakaoTalk</a:t>
              </a:r>
              <a:r>
                <a:rPr kumimoji="1" lang="en-US" altLang="ko-KR" sz="2000" b="1" i="0" u="none" strike="noStrike" kern="0" cap="none" spc="-55" normalizeH="0" baseline="0" noProof="0" dirty="0">
                  <a:ln>
                    <a:noFill/>
                  </a:ln>
                  <a:solidFill>
                    <a:srgbClr val="1A1A70">
                      <a:lumMod val="95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Yoon 윤고딕 540_TT" pitchFamily="18" charset="-127"/>
                </a:rPr>
                <a:t> (Korea)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6C56D5-B8CC-4E64-8512-99E11C633F84}"/>
                </a:ext>
              </a:extLst>
            </p:cNvPr>
            <p:cNvSpPr txBox="1"/>
            <p:nvPr/>
          </p:nvSpPr>
          <p:spPr>
            <a:xfrm>
              <a:off x="797489" y="1687829"/>
              <a:ext cx="3522417" cy="2705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228600" indent="-228600" defTabSz="975022" latinLnBrk="0">
                <a:buClr>
                  <a:schemeClr val="tx1">
                    <a:lumMod val="65000"/>
                    <a:lumOff val="35000"/>
                  </a:schemeClr>
                </a:buClr>
                <a:buSzPct val="150000"/>
                <a:buBlip>
                  <a:blip r:embed="rId2"/>
                </a:buBlip>
                <a:defRPr sz="140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Yoon 윤고딕 540_TT" pitchFamily="18" charset="-127"/>
                  <a:ea typeface="Yoon 윤고딕 540_TT" pitchFamily="18" charset="-127"/>
                </a:defRPr>
              </a:lvl1pPr>
            </a:lstStyle>
            <a:p>
              <a:pPr marL="228600" marR="0" lvl="0" indent="-228600" algn="ctr" defTabSz="97502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65000"/>
                    <a:lumOff val="35000"/>
                  </a:prstClr>
                </a:buClr>
                <a:buSzPct val="100000"/>
                <a:buFontTx/>
                <a:buNone/>
                <a:tabLst/>
                <a:defRPr/>
              </a:pPr>
              <a:r>
                <a:rPr kumimoji="1" lang="en-US" altLang="ko-KR" sz="2000" b="1" i="0" u="none" strike="noStrike" kern="0" cap="none" spc="-55" normalizeH="0" baseline="0" noProof="0" dirty="0">
                  <a:ln>
                    <a:noFill/>
                  </a:ln>
                  <a:solidFill>
                    <a:srgbClr val="1A1A70">
                      <a:lumMod val="95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Yoon 윤고딕 540_TT" pitchFamily="18" charset="-127"/>
                </a:rPr>
                <a:t>WhatsApp (USA)</a:t>
              </a:r>
            </a:p>
          </p:txBody>
        </p:sp>
        <p:pic>
          <p:nvPicPr>
            <p:cNvPr id="10" name="Picture 8" descr="http://www.androidaustralia.com.au/wp-content/uploads/2013/04/whatsapp-logo.jpg">
              <a:extLst>
                <a:ext uri="{FF2B5EF4-FFF2-40B4-BE49-F238E27FC236}">
                  <a16:creationId xmlns:a16="http://schemas.microsoft.com/office/drawing/2014/main" id="{DAB1E2F1-0378-44ED-A9E3-DE085F7917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033" y="2435506"/>
              <a:ext cx="748971" cy="733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67E266E-356F-460D-A069-1199F179575E}"/>
                </a:ext>
              </a:extLst>
            </p:cNvPr>
            <p:cNvSpPr txBox="1"/>
            <p:nvPr/>
          </p:nvSpPr>
          <p:spPr>
            <a:xfrm>
              <a:off x="1760636" y="2219581"/>
              <a:ext cx="2924850" cy="1104653"/>
            </a:xfrm>
            <a:prstGeom prst="rect">
              <a:avLst/>
            </a:prstGeom>
            <a:noFill/>
            <a:ln w="3175">
              <a:noFill/>
            </a:ln>
            <a:effectLst/>
          </p:spPr>
          <p:txBody>
            <a:bodyPr wrap="square" lIns="0" tIns="0" rIns="0" bIns="0" rtlCol="0">
              <a:spAutoFit/>
            </a:bodyPr>
            <a:lstStyle/>
            <a:p>
              <a:pPr marL="164127" marR="0" lvl="0" indent="-164127" defTabSz="900043" eaLnBrk="1" fontAlgn="auto" latinLnBrk="0" hangingPunct="1">
                <a:lnSpc>
                  <a:spcPct val="100000"/>
                </a:lnSpc>
                <a:spcBef>
                  <a:spcPts val="462"/>
                </a:spcBef>
                <a:spcAft>
                  <a:spcPts val="0"/>
                </a:spcAft>
                <a:buClr>
                  <a:srgbClr val="1A1A70">
                    <a:lumMod val="95000"/>
                  </a:srgbClr>
                </a:buClr>
                <a:buSzPct val="100000"/>
                <a:buFont typeface="Arial" pitchFamily="34" charset="0"/>
                <a:buChar char="•"/>
                <a:tabLst/>
                <a:defRPr/>
              </a:pPr>
              <a:r>
                <a:rPr kumimoji="1" lang="en-US" altLang="ko-KR" sz="1300" b="1" i="0" u="none" strike="noStrike" kern="0" cap="none" spc="-55" normalizeH="0" baseline="0" noProof="0" dirty="0">
                  <a:ln>
                    <a:noFill/>
                  </a:ln>
                  <a:solidFill>
                    <a:srgbClr val="1A1A70">
                      <a:lumMod val="95000"/>
                    </a:srgbClr>
                  </a:solidFill>
                  <a:effectLst/>
                  <a:uLnTx/>
                  <a:uFillTx/>
                  <a:ea typeface="굴림" charset="-127"/>
                </a:rPr>
                <a:t>Started: Nov. 2009</a:t>
              </a:r>
            </a:p>
            <a:p>
              <a:pPr marL="164127" marR="0" lvl="0" indent="-164127" defTabSz="900043" eaLnBrk="1" fontAlgn="auto" latinLnBrk="0" hangingPunct="1">
                <a:lnSpc>
                  <a:spcPct val="100000"/>
                </a:lnSpc>
                <a:spcBef>
                  <a:spcPts val="462"/>
                </a:spcBef>
                <a:spcAft>
                  <a:spcPts val="0"/>
                </a:spcAft>
                <a:buClr>
                  <a:srgbClr val="1A1A70">
                    <a:lumMod val="95000"/>
                  </a:srgbClr>
                </a:buClr>
                <a:buSzPct val="100000"/>
                <a:buFont typeface="Arial" pitchFamily="34" charset="0"/>
                <a:buChar char="•"/>
                <a:tabLst/>
                <a:defRPr/>
              </a:pPr>
              <a:r>
                <a:rPr kumimoji="1" lang="en-US" altLang="ko-KR" sz="1300" b="1" i="0" u="none" strike="noStrike" kern="0" cap="none" spc="-55" normalizeH="0" baseline="0" noProof="0" dirty="0">
                  <a:ln>
                    <a:noFill/>
                  </a:ln>
                  <a:solidFill>
                    <a:srgbClr val="1A1A70">
                      <a:lumMod val="95000"/>
                    </a:srgbClr>
                  </a:solidFill>
                  <a:effectLst/>
                  <a:uLnTx/>
                  <a:uFillTx/>
                  <a:ea typeface="굴림" charset="-127"/>
                </a:rPr>
                <a:t>Active Users: 1.5 Billion</a:t>
              </a:r>
            </a:p>
            <a:p>
              <a:pPr marL="164127" marR="0" lvl="0" indent="-164127" defTabSz="900043" eaLnBrk="1" fontAlgn="auto" latinLnBrk="0" hangingPunct="1">
                <a:lnSpc>
                  <a:spcPct val="100000"/>
                </a:lnSpc>
                <a:spcBef>
                  <a:spcPts val="462"/>
                </a:spcBef>
                <a:spcAft>
                  <a:spcPts val="0"/>
                </a:spcAft>
                <a:buClr>
                  <a:srgbClr val="1A1A70">
                    <a:lumMod val="95000"/>
                  </a:srgbClr>
                </a:buClr>
                <a:buSzPct val="100000"/>
                <a:buFont typeface="Arial" pitchFamily="34" charset="0"/>
                <a:buChar char="•"/>
                <a:tabLst/>
                <a:defRPr/>
              </a:pPr>
              <a:r>
                <a:rPr kumimoji="1" lang="en-US" altLang="ko-KR" sz="1300" b="1" i="0" u="none" strike="noStrike" kern="0" cap="none" spc="-55" normalizeH="0" baseline="0" noProof="0" dirty="0">
                  <a:ln>
                    <a:noFill/>
                  </a:ln>
                  <a:solidFill>
                    <a:srgbClr val="1A1A70">
                      <a:lumMod val="95000"/>
                    </a:srgbClr>
                  </a:solidFill>
                  <a:effectLst/>
                  <a:uLnTx/>
                  <a:uFillTx/>
                  <a:ea typeface="굴림" charset="-127"/>
                </a:rPr>
                <a:t>Dominant: USA, Europe, </a:t>
              </a:r>
              <a:r>
                <a:rPr kumimoji="1" lang="en-US" altLang="ko-KR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1A1A70"/>
                  </a:solidFill>
                  <a:effectLst/>
                  <a:uLnTx/>
                  <a:uFillTx/>
                  <a:ea typeface="굴림" charset="-127"/>
                </a:rPr>
                <a:t>Brazil, Mexico, India</a:t>
              </a:r>
              <a:endParaRPr kumimoji="1" lang="en-US" altLang="ko-KR" sz="1300" b="1" i="0" u="none" strike="noStrike" kern="0" cap="none" spc="-55" normalizeH="0" baseline="0" noProof="0" dirty="0">
                <a:ln>
                  <a:noFill/>
                </a:ln>
                <a:solidFill>
                  <a:srgbClr val="1A1A70">
                    <a:lumMod val="95000"/>
                  </a:srgbClr>
                </a:solidFill>
                <a:effectLst/>
                <a:uLnTx/>
                <a:uFillTx/>
                <a:ea typeface="굴림" charset="-127"/>
              </a:endParaRPr>
            </a:p>
            <a:p>
              <a:pPr marL="164127" marR="0" lvl="0" indent="-164127" defTabSz="900043" eaLnBrk="1" fontAlgn="auto" latinLnBrk="0" hangingPunct="1">
                <a:lnSpc>
                  <a:spcPct val="100000"/>
                </a:lnSpc>
                <a:spcBef>
                  <a:spcPts val="462"/>
                </a:spcBef>
                <a:spcAft>
                  <a:spcPts val="0"/>
                </a:spcAft>
                <a:buClr>
                  <a:srgbClr val="1A1A70">
                    <a:lumMod val="95000"/>
                  </a:srgbClr>
                </a:buClr>
                <a:buSzPct val="100000"/>
                <a:buFont typeface="Arial" pitchFamily="34" charset="0"/>
                <a:buChar char="•"/>
                <a:tabLst/>
                <a:defRPr/>
              </a:pPr>
              <a:r>
                <a:rPr kumimoji="1" lang="en-US" altLang="ko-KR" sz="1300" b="1" i="0" u="none" strike="noStrike" kern="0" cap="none" spc="-55" normalizeH="0" baseline="0" noProof="0" dirty="0">
                  <a:ln>
                    <a:noFill/>
                  </a:ln>
                  <a:solidFill>
                    <a:srgbClr val="1A1A70">
                      <a:lumMod val="95000"/>
                    </a:srgbClr>
                  </a:solidFill>
                  <a:effectLst/>
                  <a:uLnTx/>
                  <a:uFillTx/>
                  <a:ea typeface="굴림" charset="-127"/>
                </a:rPr>
                <a:t>Acquired by Facebook (Feb. 2014) </a:t>
              </a:r>
            </a:p>
            <a:p>
              <a:pPr marL="0" marR="0" lvl="0" indent="0" defTabSz="900043" eaLnBrk="1" fontAlgn="auto" latinLnBrk="0" hangingPunct="1">
                <a:lnSpc>
                  <a:spcPct val="100000"/>
                </a:lnSpc>
                <a:spcBef>
                  <a:spcPts val="462"/>
                </a:spcBef>
                <a:spcAft>
                  <a:spcPts val="0"/>
                </a:spcAft>
                <a:buClr>
                  <a:srgbClr val="1A1A70">
                    <a:lumMod val="95000"/>
                  </a:srgbClr>
                </a:buClr>
                <a:buSzPct val="100000"/>
                <a:buFontTx/>
                <a:buNone/>
                <a:tabLst/>
                <a:defRPr/>
              </a:pPr>
              <a:r>
                <a:rPr kumimoji="1" lang="en-US" altLang="ko-KR" sz="1300" b="1" i="0" u="none" strike="noStrike" kern="0" cap="none" spc="-55" normalizeH="0" baseline="0" noProof="0" dirty="0">
                  <a:ln>
                    <a:noFill/>
                  </a:ln>
                  <a:solidFill>
                    <a:srgbClr val="1A1A70">
                      <a:lumMod val="95000"/>
                    </a:srgbClr>
                  </a:solidFill>
                  <a:effectLst/>
                  <a:uLnTx/>
                  <a:uFillTx/>
                  <a:ea typeface="굴림" charset="-127"/>
                </a:rPr>
                <a:t>   for $19B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BBAA8D-B580-4C4D-9945-E02FC821E42B}"/>
                </a:ext>
              </a:extLst>
            </p:cNvPr>
            <p:cNvSpPr txBox="1"/>
            <p:nvPr/>
          </p:nvSpPr>
          <p:spPr>
            <a:xfrm>
              <a:off x="5815458" y="2153112"/>
              <a:ext cx="3323446" cy="1104653"/>
            </a:xfrm>
            <a:prstGeom prst="rect">
              <a:avLst/>
            </a:prstGeom>
            <a:noFill/>
            <a:ln w="3175">
              <a:noFill/>
            </a:ln>
            <a:effectLst/>
          </p:spPr>
          <p:txBody>
            <a:bodyPr wrap="square" lIns="0" tIns="0" rIns="0" bIns="0" rtlCol="0">
              <a:spAutoFit/>
            </a:bodyPr>
            <a:lstStyle/>
            <a:p>
              <a:pPr marL="164127" marR="0" lvl="0" indent="-164127" defTabSz="900043" eaLnBrk="1" fontAlgn="auto" latinLnBrk="0" hangingPunct="1">
                <a:lnSpc>
                  <a:spcPct val="100000"/>
                </a:lnSpc>
                <a:spcBef>
                  <a:spcPts val="462"/>
                </a:spcBef>
                <a:spcAft>
                  <a:spcPts val="0"/>
                </a:spcAft>
                <a:buClr>
                  <a:srgbClr val="1A1A70">
                    <a:lumMod val="95000"/>
                  </a:srgbClr>
                </a:buClr>
                <a:buSzPct val="100000"/>
                <a:buFont typeface="Arial" pitchFamily="34" charset="0"/>
                <a:buChar char="•"/>
                <a:tabLst/>
                <a:defRPr/>
              </a:pPr>
              <a:r>
                <a:rPr kumimoji="1" lang="en-US" altLang="ko-KR" sz="1300" b="1" i="0" u="none" strike="noStrike" kern="0" cap="none" spc="-55" normalizeH="0" baseline="0" noProof="0" dirty="0">
                  <a:ln>
                    <a:noFill/>
                  </a:ln>
                  <a:solidFill>
                    <a:srgbClr val="1A1A70">
                      <a:lumMod val="95000"/>
                    </a:srgbClr>
                  </a:solidFill>
                  <a:effectLst/>
                  <a:uLnTx/>
                  <a:uFillTx/>
                  <a:ea typeface="굴림" charset="-127"/>
                </a:rPr>
                <a:t>Started: March 2010</a:t>
              </a:r>
            </a:p>
            <a:p>
              <a:pPr marL="164127" marR="0" lvl="0" indent="-164127" defTabSz="900043" eaLnBrk="1" fontAlgn="auto" latinLnBrk="0" hangingPunct="1">
                <a:lnSpc>
                  <a:spcPct val="100000"/>
                </a:lnSpc>
                <a:spcBef>
                  <a:spcPts val="462"/>
                </a:spcBef>
                <a:spcAft>
                  <a:spcPts val="0"/>
                </a:spcAft>
                <a:buClr>
                  <a:srgbClr val="1A1A70">
                    <a:lumMod val="95000"/>
                  </a:srgbClr>
                </a:buClr>
                <a:buSzPct val="100000"/>
                <a:buFont typeface="Arial" pitchFamily="34" charset="0"/>
                <a:buChar char="•"/>
                <a:tabLst/>
                <a:defRPr/>
              </a:pPr>
              <a:r>
                <a:rPr kumimoji="1" lang="en-US" altLang="ko-KR" sz="1300" b="1" i="0" u="none" strike="noStrike" kern="0" cap="none" spc="-55" normalizeH="0" baseline="0" noProof="0" dirty="0">
                  <a:ln>
                    <a:noFill/>
                  </a:ln>
                  <a:solidFill>
                    <a:srgbClr val="1A1A70">
                      <a:lumMod val="95000"/>
                    </a:srgbClr>
                  </a:solidFill>
                  <a:effectLst/>
                  <a:uLnTx/>
                  <a:uFillTx/>
                  <a:ea typeface="굴림" charset="-127"/>
                </a:rPr>
                <a:t>Active Users: 49.8 Million</a:t>
              </a:r>
            </a:p>
            <a:p>
              <a:pPr marL="164127" marR="0" lvl="0" indent="-164127" defTabSz="900043" eaLnBrk="1" fontAlgn="auto" latinLnBrk="0" hangingPunct="1">
                <a:lnSpc>
                  <a:spcPct val="100000"/>
                </a:lnSpc>
                <a:spcBef>
                  <a:spcPts val="462"/>
                </a:spcBef>
                <a:spcAft>
                  <a:spcPts val="0"/>
                </a:spcAft>
                <a:buClr>
                  <a:srgbClr val="1A1A70">
                    <a:lumMod val="95000"/>
                  </a:srgbClr>
                </a:buClr>
                <a:buSzPct val="100000"/>
                <a:buFont typeface="Arial" pitchFamily="34" charset="0"/>
                <a:buChar char="•"/>
                <a:tabLst/>
                <a:defRPr/>
              </a:pPr>
              <a:r>
                <a:rPr kumimoji="1" lang="en-US" altLang="ko-KR" sz="1300" b="1" i="0" u="none" strike="noStrike" kern="0" cap="none" spc="-55" normalizeH="0" baseline="0" noProof="0" dirty="0">
                  <a:ln>
                    <a:noFill/>
                  </a:ln>
                  <a:solidFill>
                    <a:srgbClr val="1A1A70">
                      <a:lumMod val="95000"/>
                    </a:srgbClr>
                  </a:solidFill>
                  <a:effectLst/>
                  <a:uLnTx/>
                  <a:uFillTx/>
                  <a:ea typeface="굴림" charset="-127"/>
                </a:rPr>
                <a:t>Dominant: Korea (90% of Koreans use)</a:t>
              </a:r>
            </a:p>
            <a:p>
              <a:pPr marL="164127" marR="0" lvl="0" indent="-164127" defTabSz="900043" eaLnBrk="1" fontAlgn="auto" latinLnBrk="0" hangingPunct="1">
                <a:lnSpc>
                  <a:spcPct val="100000"/>
                </a:lnSpc>
                <a:spcBef>
                  <a:spcPts val="462"/>
                </a:spcBef>
                <a:spcAft>
                  <a:spcPts val="0"/>
                </a:spcAft>
                <a:buClr>
                  <a:srgbClr val="1A1A70">
                    <a:lumMod val="95000"/>
                  </a:srgbClr>
                </a:buClr>
                <a:buSzPct val="100000"/>
                <a:buFont typeface="Arial" pitchFamily="34" charset="0"/>
                <a:buChar char="•"/>
                <a:tabLst/>
                <a:defRPr/>
              </a:pPr>
              <a:r>
                <a:rPr kumimoji="1" lang="en-US" altLang="ko-KR" sz="1300" b="1" i="0" u="none" strike="noStrike" kern="0" cap="none" spc="-55" normalizeH="0" baseline="0" noProof="0" dirty="0">
                  <a:ln>
                    <a:noFill/>
                  </a:ln>
                  <a:solidFill>
                    <a:srgbClr val="1A1A70">
                      <a:lumMod val="95000"/>
                    </a:srgbClr>
                  </a:solidFill>
                  <a:effectLst/>
                  <a:uLnTx/>
                  <a:uFillTx/>
                  <a:ea typeface="굴림" charset="-127"/>
                </a:rPr>
                <a:t>Revenue from gaming, emoticon, finance</a:t>
              </a:r>
            </a:p>
            <a:p>
              <a:pPr marL="164127" marR="0" lvl="0" indent="-164127" defTabSz="900043" eaLnBrk="1" fontAlgn="auto" latinLnBrk="0" hangingPunct="1">
                <a:lnSpc>
                  <a:spcPct val="100000"/>
                </a:lnSpc>
                <a:spcBef>
                  <a:spcPts val="462"/>
                </a:spcBef>
                <a:spcAft>
                  <a:spcPts val="0"/>
                </a:spcAft>
                <a:buClr>
                  <a:srgbClr val="1A1A70">
                    <a:lumMod val="95000"/>
                  </a:srgbClr>
                </a:buClr>
                <a:buSzPct val="100000"/>
                <a:buFont typeface="Arial" pitchFamily="34" charset="0"/>
                <a:buChar char="•"/>
                <a:tabLst/>
                <a:defRPr/>
              </a:pPr>
              <a:r>
                <a:rPr kumimoji="1" lang="en-US" altLang="ko-KR" sz="1300" b="1" i="0" u="none" strike="noStrike" kern="0" cap="none" spc="-55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굴림" charset="-127"/>
                </a:rPr>
                <a:t>90% drop in Telco SMS Usage for last 6 years in Korea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48C08324-9CE2-4F3E-AD93-6F41CDA6E853}"/>
                </a:ext>
              </a:extLst>
            </p:cNvPr>
            <p:cNvCxnSpPr/>
            <p:nvPr/>
          </p:nvCxnSpPr>
          <p:spPr>
            <a:xfrm>
              <a:off x="4751955" y="4479524"/>
              <a:ext cx="0" cy="1513556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50000"/>
                  <a:lumOff val="50000"/>
                </a:srgbClr>
              </a:solidFill>
              <a:prstDash val="sysDash"/>
            </a:ln>
            <a:effectLst/>
          </p:spPr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77A6322C-CF0D-4509-AE98-1115D94F3490}"/>
                </a:ext>
              </a:extLst>
            </p:cNvPr>
            <p:cNvCxnSpPr/>
            <p:nvPr/>
          </p:nvCxnSpPr>
          <p:spPr>
            <a:xfrm>
              <a:off x="697352" y="4395050"/>
              <a:ext cx="8375083" cy="0"/>
            </a:xfrm>
            <a:prstGeom prst="line">
              <a:avLst/>
            </a:prstGeom>
            <a:noFill/>
            <a:ln w="12700" cap="flat" cmpd="sng" algn="ctr">
              <a:solidFill>
                <a:srgbClr val="FFFFFF">
                  <a:lumMod val="50000"/>
                  <a:lumOff val="50000"/>
                </a:srgbClr>
              </a:solidFill>
              <a:prstDash val="solid"/>
            </a:ln>
            <a:effectLst/>
          </p:spPr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8F943A-98F5-40C2-922F-AA429179EB39}"/>
                </a:ext>
              </a:extLst>
            </p:cNvPr>
            <p:cNvSpPr txBox="1"/>
            <p:nvPr/>
          </p:nvSpPr>
          <p:spPr>
            <a:xfrm>
              <a:off x="4319906" y="4080710"/>
              <a:ext cx="4187121" cy="2705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228600" indent="-228600" defTabSz="975022" latinLnBrk="0">
                <a:buClr>
                  <a:schemeClr val="tx1">
                    <a:lumMod val="65000"/>
                    <a:lumOff val="35000"/>
                  </a:schemeClr>
                </a:buClr>
                <a:buSzPct val="150000"/>
                <a:buBlip>
                  <a:blip r:embed="rId2"/>
                </a:buBlip>
                <a:defRPr sz="140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Yoon 윤고딕 540_TT" pitchFamily="18" charset="-127"/>
                  <a:ea typeface="Yoon 윤고딕 540_TT" pitchFamily="18" charset="-127"/>
                </a:defRPr>
              </a:lvl1pPr>
            </a:lstStyle>
            <a:p>
              <a:pPr marL="228600" marR="0" lvl="0" indent="-228600" algn="ctr" defTabSz="97502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65000"/>
                    <a:lumOff val="35000"/>
                  </a:prstClr>
                </a:buClr>
                <a:buSzPct val="100000"/>
                <a:buFontTx/>
                <a:buNone/>
                <a:tabLst/>
                <a:defRPr/>
              </a:pPr>
              <a:r>
                <a:rPr kumimoji="1" lang="en-US" altLang="ko-KR" sz="2000" b="1" i="0" u="none" strike="noStrike" kern="0" cap="none" spc="-55" normalizeH="0" baseline="0" noProof="0" dirty="0">
                  <a:ln>
                    <a:noFill/>
                  </a:ln>
                  <a:solidFill>
                    <a:srgbClr val="1A1A70">
                      <a:lumMod val="95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Yoon 윤고딕 540_TT" pitchFamily="18" charset="-127"/>
                </a:rPr>
                <a:t>Line (Japan/Taiwan)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DE2FCFB-1D03-4733-A723-53BC03B353C0}"/>
                </a:ext>
              </a:extLst>
            </p:cNvPr>
            <p:cNvSpPr txBox="1"/>
            <p:nvPr/>
          </p:nvSpPr>
          <p:spPr>
            <a:xfrm>
              <a:off x="797489" y="4080710"/>
              <a:ext cx="3522417" cy="2705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228600" indent="-228600" defTabSz="975022" latinLnBrk="0">
                <a:buClr>
                  <a:schemeClr val="tx1">
                    <a:lumMod val="65000"/>
                    <a:lumOff val="35000"/>
                  </a:schemeClr>
                </a:buClr>
                <a:buSzPct val="150000"/>
                <a:buBlip>
                  <a:blip r:embed="rId2"/>
                </a:buBlip>
                <a:defRPr sz="140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Yoon 윤고딕 540_TT" pitchFamily="18" charset="-127"/>
                  <a:ea typeface="Yoon 윤고딕 540_TT" pitchFamily="18" charset="-127"/>
                </a:defRPr>
              </a:lvl1pPr>
            </a:lstStyle>
            <a:p>
              <a:pPr marL="228600" marR="0" lvl="0" indent="-228600" algn="ctr" defTabSz="97502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65000"/>
                    <a:lumOff val="35000"/>
                  </a:prstClr>
                </a:buClr>
                <a:buSzPct val="100000"/>
                <a:buFontTx/>
                <a:buNone/>
                <a:tabLst/>
                <a:defRPr/>
              </a:pPr>
              <a:r>
                <a:rPr kumimoji="1" lang="en-US" altLang="ko-KR" sz="2000" b="1" i="0" u="none" strike="noStrike" kern="0" cap="none" spc="-55" normalizeH="0" baseline="0" noProof="0" dirty="0">
                  <a:ln>
                    <a:noFill/>
                  </a:ln>
                  <a:solidFill>
                    <a:srgbClr val="1A1A70">
                      <a:lumMod val="95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Yoon 윤고딕 540_TT" pitchFamily="18" charset="-127"/>
                </a:rPr>
                <a:t>WeChat (China)</a:t>
              </a:r>
              <a:endParaRPr kumimoji="1" lang="en-US" altLang="ko-KR" sz="1846" b="1" i="0" u="none" strike="noStrike" kern="0" cap="none" spc="-55" normalizeH="0" baseline="0" noProof="0" dirty="0">
                <a:ln>
                  <a:noFill/>
                </a:ln>
                <a:solidFill>
                  <a:srgbClr val="1A1A70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Yoon 윤고딕 540_TT" pitchFamily="18" charset="-127"/>
              </a:endParaRPr>
            </a:p>
          </p:txBody>
        </p:sp>
        <p:pic>
          <p:nvPicPr>
            <p:cNvPr id="17" name="Picture 4" descr="http://livedoor.blogimg.jp/sgreport/imgs/9/b/9be1c873.png">
              <a:extLst>
                <a:ext uri="{FF2B5EF4-FFF2-40B4-BE49-F238E27FC236}">
                  <a16:creationId xmlns:a16="http://schemas.microsoft.com/office/drawing/2014/main" id="{CD6B1709-9FF1-42DC-92CE-A5F681CD5D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7588" y="4812948"/>
              <a:ext cx="688506" cy="688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9EF9C2-B2F0-4AA0-9A04-EC2D16F9F860}"/>
                </a:ext>
              </a:extLst>
            </p:cNvPr>
            <p:cNvSpPr txBox="1"/>
            <p:nvPr/>
          </p:nvSpPr>
          <p:spPr>
            <a:xfrm>
              <a:off x="1760636" y="4571052"/>
              <a:ext cx="2991319" cy="1048293"/>
            </a:xfrm>
            <a:prstGeom prst="rect">
              <a:avLst/>
            </a:prstGeom>
            <a:noFill/>
            <a:ln w="3175">
              <a:noFill/>
            </a:ln>
            <a:effectLst/>
          </p:spPr>
          <p:txBody>
            <a:bodyPr wrap="square" lIns="0" tIns="0" rIns="0" bIns="0" rtlCol="0">
              <a:spAutoFit/>
            </a:bodyPr>
            <a:lstStyle/>
            <a:p>
              <a:pPr marL="164127" marR="0" lvl="0" indent="-164127" defTabSz="900043" eaLnBrk="1" fontAlgn="auto" latinLnBrk="0" hangingPunct="1">
                <a:lnSpc>
                  <a:spcPct val="100000"/>
                </a:lnSpc>
                <a:spcBef>
                  <a:spcPts val="462"/>
                </a:spcBef>
                <a:spcAft>
                  <a:spcPts val="0"/>
                </a:spcAft>
                <a:buClr>
                  <a:srgbClr val="1A1A70">
                    <a:lumMod val="95000"/>
                  </a:srgbClr>
                </a:buClr>
                <a:buSzPct val="100000"/>
                <a:buFont typeface="Arial" pitchFamily="34" charset="0"/>
                <a:buChar char="•"/>
                <a:tabLst/>
                <a:defRPr/>
              </a:pPr>
              <a:r>
                <a:rPr kumimoji="1" lang="en-US" altLang="ko-KR" sz="1300" b="1" i="0" u="none" strike="noStrike" kern="0" cap="none" spc="-55" normalizeH="0" baseline="0" noProof="0" dirty="0">
                  <a:ln>
                    <a:noFill/>
                  </a:ln>
                  <a:solidFill>
                    <a:srgbClr val="1A1A70">
                      <a:lumMod val="95000"/>
                    </a:srgbClr>
                  </a:solidFill>
                  <a:effectLst/>
                  <a:uLnTx/>
                  <a:uFillTx/>
                  <a:ea typeface="굴림" charset="-127"/>
                </a:rPr>
                <a:t>Started: Jan. 2011</a:t>
              </a:r>
            </a:p>
            <a:p>
              <a:pPr marL="164127" marR="0" lvl="0" indent="-164127" defTabSz="900043" eaLnBrk="1" fontAlgn="auto" latinLnBrk="0" hangingPunct="1">
                <a:lnSpc>
                  <a:spcPct val="100000"/>
                </a:lnSpc>
                <a:spcBef>
                  <a:spcPts val="462"/>
                </a:spcBef>
                <a:spcAft>
                  <a:spcPts val="0"/>
                </a:spcAft>
                <a:buClr>
                  <a:srgbClr val="1A1A70">
                    <a:lumMod val="95000"/>
                  </a:srgbClr>
                </a:buClr>
                <a:buSzPct val="100000"/>
                <a:buFont typeface="Arial" pitchFamily="34" charset="0"/>
                <a:buChar char="•"/>
                <a:tabLst/>
                <a:defRPr/>
              </a:pPr>
              <a:r>
                <a:rPr kumimoji="1" lang="en-US" altLang="ko-KR" sz="1300" b="1" i="0" u="none" strike="noStrike" kern="0" cap="none" spc="-55" normalizeH="0" baseline="0" noProof="0" dirty="0">
                  <a:ln>
                    <a:noFill/>
                  </a:ln>
                  <a:solidFill>
                    <a:srgbClr val="1A1A70">
                      <a:lumMod val="95000"/>
                    </a:srgbClr>
                  </a:solidFill>
                  <a:effectLst/>
                  <a:uLnTx/>
                  <a:uFillTx/>
                  <a:ea typeface="굴림" charset="-127"/>
                </a:rPr>
                <a:t>Active Users: 1 Billion</a:t>
              </a:r>
            </a:p>
            <a:p>
              <a:pPr marL="164127" marR="0" lvl="0" indent="-164127" defTabSz="900043" eaLnBrk="1" fontAlgn="auto" latinLnBrk="0" hangingPunct="1">
                <a:lnSpc>
                  <a:spcPct val="100000"/>
                </a:lnSpc>
                <a:spcBef>
                  <a:spcPts val="462"/>
                </a:spcBef>
                <a:spcAft>
                  <a:spcPts val="0"/>
                </a:spcAft>
                <a:buClr>
                  <a:srgbClr val="1A1A70">
                    <a:lumMod val="95000"/>
                  </a:srgbClr>
                </a:buClr>
                <a:buSzPct val="100000"/>
                <a:buFont typeface="Arial" pitchFamily="34" charset="0"/>
                <a:buChar char="•"/>
                <a:tabLst/>
                <a:defRPr/>
              </a:pPr>
              <a:r>
                <a:rPr kumimoji="1" lang="en-US" altLang="ko-KR" sz="1300" b="1" i="0" u="none" strike="noStrike" kern="0" cap="none" spc="-55" normalizeH="0" baseline="0" noProof="0" dirty="0">
                  <a:ln>
                    <a:noFill/>
                  </a:ln>
                  <a:solidFill>
                    <a:srgbClr val="1A1A70">
                      <a:lumMod val="95000"/>
                    </a:srgbClr>
                  </a:solidFill>
                  <a:effectLst/>
                  <a:uLnTx/>
                  <a:uFillTx/>
                  <a:ea typeface="굴림" charset="-127"/>
                </a:rPr>
                <a:t>Dominant: China but growing in </a:t>
              </a:r>
              <a:r>
                <a:rPr kumimoji="1" lang="en-US" altLang="ko-KR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1A1A70"/>
                  </a:solidFill>
                  <a:effectLst/>
                  <a:uLnTx/>
                  <a:uFillTx/>
                  <a:ea typeface="굴림" charset="-127"/>
                </a:rPr>
                <a:t>USA, Europe &amp; Africa</a:t>
              </a:r>
              <a:endParaRPr kumimoji="1" lang="en-US" altLang="ko-KR" sz="1300" b="1" i="0" u="none" strike="noStrike" kern="0" cap="none" spc="-55" normalizeH="0" baseline="0" noProof="0" dirty="0">
                <a:ln>
                  <a:noFill/>
                </a:ln>
                <a:solidFill>
                  <a:srgbClr val="1A1A70">
                    <a:lumMod val="95000"/>
                  </a:srgbClr>
                </a:solidFill>
                <a:effectLst/>
                <a:uLnTx/>
                <a:uFillTx/>
                <a:ea typeface="굴림" charset="-127"/>
              </a:endParaRPr>
            </a:p>
            <a:p>
              <a:pPr marL="164127" marR="0" lvl="0" indent="-164127" defTabSz="900043" eaLnBrk="1" fontAlgn="auto" latinLnBrk="0" hangingPunct="1">
                <a:lnSpc>
                  <a:spcPct val="100000"/>
                </a:lnSpc>
                <a:spcBef>
                  <a:spcPts val="462"/>
                </a:spcBef>
                <a:spcAft>
                  <a:spcPts val="0"/>
                </a:spcAft>
                <a:buClr>
                  <a:srgbClr val="1A1A70">
                    <a:lumMod val="95000"/>
                  </a:srgbClr>
                </a:buClr>
                <a:buSzPct val="100000"/>
                <a:buFont typeface="Arial" pitchFamily="34" charset="0"/>
                <a:buChar char="•"/>
                <a:tabLst/>
                <a:defRPr/>
              </a:pPr>
              <a:r>
                <a:rPr kumimoji="1" lang="en-US" altLang="ko-KR" sz="1300" b="1" i="0" u="none" strike="noStrike" kern="0" cap="none" spc="-55" normalizeH="0" baseline="0" noProof="0" dirty="0">
                  <a:ln>
                    <a:noFill/>
                  </a:ln>
                  <a:solidFill>
                    <a:srgbClr val="1A1A70">
                      <a:lumMod val="95000"/>
                    </a:srgbClr>
                  </a:solidFill>
                  <a:effectLst/>
                  <a:uLnTx/>
                  <a:uFillTx/>
                  <a:ea typeface="굴림" charset="-127"/>
                </a:rPr>
                <a:t>Revenue from gaming, shopping, banking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5B83638-7286-4DD4-B134-D5E7AAC572C6}"/>
                </a:ext>
              </a:extLst>
            </p:cNvPr>
            <p:cNvSpPr txBox="1"/>
            <p:nvPr/>
          </p:nvSpPr>
          <p:spPr>
            <a:xfrm>
              <a:off x="5815458" y="4636449"/>
              <a:ext cx="3323446" cy="1048293"/>
            </a:xfrm>
            <a:prstGeom prst="rect">
              <a:avLst/>
            </a:prstGeom>
            <a:noFill/>
            <a:ln w="3175">
              <a:noFill/>
            </a:ln>
            <a:effectLst/>
          </p:spPr>
          <p:txBody>
            <a:bodyPr wrap="square" lIns="0" tIns="0" rIns="0" bIns="0" rtlCol="0">
              <a:spAutoFit/>
            </a:bodyPr>
            <a:lstStyle/>
            <a:p>
              <a:pPr marL="164127" marR="0" lvl="0" indent="-164127" defTabSz="900043" eaLnBrk="1" fontAlgn="auto" latinLnBrk="0" hangingPunct="1">
                <a:lnSpc>
                  <a:spcPct val="100000"/>
                </a:lnSpc>
                <a:spcBef>
                  <a:spcPts val="462"/>
                </a:spcBef>
                <a:spcAft>
                  <a:spcPts val="0"/>
                </a:spcAft>
                <a:buClr>
                  <a:srgbClr val="1A1A70">
                    <a:lumMod val="95000"/>
                  </a:srgbClr>
                </a:buClr>
                <a:buSzPct val="100000"/>
                <a:buFont typeface="Arial" pitchFamily="34" charset="0"/>
                <a:buChar char="•"/>
                <a:tabLst/>
                <a:defRPr/>
              </a:pPr>
              <a:r>
                <a:rPr kumimoji="1" lang="en-US" altLang="ko-KR" sz="1300" b="1" i="0" u="none" strike="noStrike" kern="0" cap="none" spc="-55" normalizeH="0" baseline="0" noProof="0" dirty="0">
                  <a:ln>
                    <a:noFill/>
                  </a:ln>
                  <a:solidFill>
                    <a:srgbClr val="1A1A70">
                      <a:lumMod val="95000"/>
                    </a:srgbClr>
                  </a:solidFill>
                  <a:effectLst/>
                  <a:uLnTx/>
                  <a:uFillTx/>
                  <a:ea typeface="굴림" charset="-127"/>
                </a:rPr>
                <a:t>Started: June 2011</a:t>
              </a:r>
            </a:p>
            <a:p>
              <a:pPr marL="164127" marR="0" lvl="0" indent="-164127" defTabSz="900043" eaLnBrk="1" fontAlgn="auto" latinLnBrk="0" hangingPunct="1">
                <a:lnSpc>
                  <a:spcPct val="100000"/>
                </a:lnSpc>
                <a:spcBef>
                  <a:spcPts val="462"/>
                </a:spcBef>
                <a:spcAft>
                  <a:spcPts val="0"/>
                </a:spcAft>
                <a:buClr>
                  <a:srgbClr val="1A1A70">
                    <a:lumMod val="95000"/>
                  </a:srgbClr>
                </a:buClr>
                <a:buSzPct val="100000"/>
                <a:buFont typeface="Arial" pitchFamily="34" charset="0"/>
                <a:buChar char="•"/>
                <a:tabLst/>
                <a:defRPr/>
              </a:pPr>
              <a:r>
                <a:rPr kumimoji="1" lang="en-US" altLang="ko-KR" sz="1300" b="1" i="0" u="none" strike="noStrike" kern="0" cap="none" spc="-55" normalizeH="0" baseline="0" noProof="0" dirty="0">
                  <a:ln>
                    <a:noFill/>
                  </a:ln>
                  <a:solidFill>
                    <a:srgbClr val="1A1A70">
                      <a:lumMod val="95000"/>
                    </a:srgbClr>
                  </a:solidFill>
                  <a:effectLst/>
                  <a:uLnTx/>
                  <a:uFillTx/>
                  <a:ea typeface="굴림" charset="-127"/>
                </a:rPr>
                <a:t>Active Users: 217 Million</a:t>
              </a:r>
            </a:p>
            <a:p>
              <a:pPr marL="164127" marR="0" lvl="0" indent="-164127" defTabSz="900043" eaLnBrk="1" fontAlgn="auto" latinLnBrk="0" hangingPunct="1">
                <a:lnSpc>
                  <a:spcPct val="100000"/>
                </a:lnSpc>
                <a:spcBef>
                  <a:spcPts val="462"/>
                </a:spcBef>
                <a:spcAft>
                  <a:spcPts val="0"/>
                </a:spcAft>
                <a:buClr>
                  <a:srgbClr val="1A1A70">
                    <a:lumMod val="95000"/>
                  </a:srgbClr>
                </a:buClr>
                <a:buSzPct val="100000"/>
                <a:buFont typeface="Arial" pitchFamily="34" charset="0"/>
                <a:buChar char="•"/>
                <a:tabLst/>
                <a:defRPr/>
              </a:pPr>
              <a:r>
                <a:rPr kumimoji="1" lang="en-US" altLang="ko-KR" sz="1300" b="1" i="0" u="none" strike="noStrike" kern="0" cap="none" spc="-55" normalizeH="0" baseline="0" noProof="0" dirty="0">
                  <a:ln>
                    <a:noFill/>
                  </a:ln>
                  <a:solidFill>
                    <a:srgbClr val="1A1A70">
                      <a:lumMod val="95000"/>
                    </a:srgbClr>
                  </a:solidFill>
                  <a:effectLst/>
                  <a:uLnTx/>
                  <a:uFillTx/>
                  <a:ea typeface="굴림" charset="-127"/>
                </a:rPr>
                <a:t>Dominant: Japan, Taiwan, </a:t>
              </a:r>
              <a:r>
                <a:rPr kumimoji="1" lang="en-US" altLang="ko-KR" sz="1300" b="1" i="0" u="none" strike="noStrike" kern="0" cap="none" spc="-55" normalizeH="0" baseline="0" noProof="0" dirty="0">
                  <a:ln>
                    <a:noFill/>
                  </a:ln>
                  <a:solidFill>
                    <a:srgbClr val="1A1A70">
                      <a:lumMod val="95000"/>
                    </a:srgbClr>
                  </a:solidFill>
                  <a:effectLst/>
                  <a:uLnTx/>
                  <a:uFillTx/>
                  <a:ea typeface="맑은 고딕" panose="020B0503020000020004" pitchFamily="50" charset="-127"/>
                </a:rPr>
                <a:t>Southeast Asia</a:t>
              </a:r>
              <a:r>
                <a:rPr kumimoji="1" lang="ko-KR" altLang="en-US" sz="1300" b="1" i="0" u="none" strike="noStrike" kern="0" cap="none" spc="-55" normalizeH="0" baseline="0" noProof="0" dirty="0">
                  <a:ln>
                    <a:noFill/>
                  </a:ln>
                  <a:solidFill>
                    <a:srgbClr val="1A1A70">
                      <a:lumMod val="95000"/>
                    </a:srgbClr>
                  </a:solidFill>
                  <a:effectLst/>
                  <a:uLnTx/>
                  <a:uFillTx/>
                  <a:ea typeface="맑은 고딕" panose="020B0503020000020004" pitchFamily="50" charset="-127"/>
                </a:rPr>
                <a:t> </a:t>
              </a:r>
              <a:r>
                <a:rPr kumimoji="1" lang="en-US" altLang="ko-KR" sz="1300" b="1" i="0" u="none" strike="noStrike" kern="0" cap="none" spc="-55" normalizeH="0" baseline="0" noProof="0" dirty="0">
                  <a:ln>
                    <a:noFill/>
                  </a:ln>
                  <a:solidFill>
                    <a:srgbClr val="1A1A70">
                      <a:lumMod val="95000"/>
                    </a:srgbClr>
                  </a:solidFill>
                  <a:effectLst/>
                  <a:uLnTx/>
                  <a:uFillTx/>
                  <a:ea typeface="굴림" charset="-127"/>
                </a:rPr>
                <a:t>and South America</a:t>
              </a:r>
            </a:p>
            <a:p>
              <a:pPr marL="164127" marR="0" lvl="0" indent="-164127" defTabSz="900043" eaLnBrk="1" fontAlgn="auto" latinLnBrk="0" hangingPunct="1">
                <a:lnSpc>
                  <a:spcPct val="100000"/>
                </a:lnSpc>
                <a:spcBef>
                  <a:spcPts val="462"/>
                </a:spcBef>
                <a:spcAft>
                  <a:spcPts val="0"/>
                </a:spcAft>
                <a:buClr>
                  <a:srgbClr val="1A1A70">
                    <a:lumMod val="95000"/>
                  </a:srgbClr>
                </a:buClr>
                <a:buSzPct val="100000"/>
                <a:buFont typeface="Arial" pitchFamily="34" charset="0"/>
                <a:buChar char="•"/>
                <a:tabLst/>
                <a:defRPr/>
              </a:pPr>
              <a:r>
                <a:rPr kumimoji="1" lang="en-US" altLang="ko-KR" sz="1300" b="1" i="0" u="none" strike="noStrike" kern="0" cap="none" spc="-55" normalizeH="0" baseline="0" noProof="0" dirty="0">
                  <a:ln>
                    <a:noFill/>
                  </a:ln>
                  <a:solidFill>
                    <a:srgbClr val="1A1A70">
                      <a:lumMod val="95000"/>
                    </a:srgbClr>
                  </a:solidFill>
                  <a:effectLst/>
                  <a:uLnTx/>
                  <a:uFillTx/>
                  <a:ea typeface="굴림" charset="-127"/>
                </a:rPr>
                <a:t>Revenue from gaming, stickers, ads</a:t>
              </a: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2A4E6B0-D9B2-4485-AA0E-50D112312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5408" y="4795869"/>
              <a:ext cx="650219" cy="647329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9AA316B-7EE6-4858-A545-DE683A4F3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27588" y="2456606"/>
              <a:ext cx="688506" cy="68850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4C2100-2D5F-499F-905A-3DA50C1A50D7}"/>
                </a:ext>
              </a:extLst>
            </p:cNvPr>
            <p:cNvSpPr txBox="1"/>
            <p:nvPr/>
          </p:nvSpPr>
          <p:spPr>
            <a:xfrm>
              <a:off x="6546616" y="6082364"/>
              <a:ext cx="2459350" cy="1600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171450" indent="-171450" defTabSz="975022" latinLnBrk="0">
                <a:lnSpc>
                  <a:spcPct val="130000"/>
                </a:lnSpc>
                <a:spcBef>
                  <a:spcPts val="0"/>
                </a:spcBef>
                <a:buClr>
                  <a:schemeClr val="tx1">
                    <a:lumMod val="65000"/>
                    <a:lumOff val="35000"/>
                  </a:schemeClr>
                </a:buClr>
                <a:buFont typeface="Yoon 윤고딕 540_TT" pitchFamily="18" charset="-127"/>
                <a:buChar char="-"/>
                <a:defRPr sz="120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40_TT" pitchFamily="18" charset="-127"/>
                  <a:ea typeface="Yoon 윤고딕 540_TT" pitchFamily="18" charset="-127"/>
                </a:defRPr>
              </a:lvl1pPr>
            </a:lstStyle>
            <a:p>
              <a:pPr marL="0" marR="0" lvl="0" indent="0" algn="r" defTabSz="975022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1A70">
                    <a:lumMod val="75000"/>
                  </a:srgbClr>
                </a:buClr>
                <a:buSzTx/>
                <a:buFont typeface="Yoon 윤고딕 540_TT" pitchFamily="18" charset="-127"/>
                <a:buNone/>
                <a:tabLst/>
                <a:defRPr/>
              </a:pPr>
              <a:r>
                <a:rPr kumimoji="1" lang="en-US" altLang="ko-KR" sz="800" b="0" i="0" u="none" strike="noStrike" kern="0" cap="none" spc="-55" normalizeH="0" baseline="0" noProof="0" dirty="0">
                  <a:ln>
                    <a:noFill/>
                  </a:ln>
                  <a:solidFill>
                    <a:srgbClr val="1A1A70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/>
                </a:rPr>
                <a:t>Source: techcrunch.com, Statista (www.statista.com)</a:t>
              </a:r>
              <a:endParaRPr kumimoji="1" lang="ko-KR" altLang="en-US" sz="800" b="0" i="0" u="none" strike="noStrike" kern="0" cap="none" spc="-55" normalizeH="0" baseline="0" noProof="0" dirty="0">
                <a:ln>
                  <a:noFill/>
                </a:ln>
                <a:solidFill>
                  <a:srgbClr val="1A1A70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</a:endParaRPr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92B6F744-A165-4E6E-8A8E-100E63B9CA9B}"/>
              </a:ext>
            </a:extLst>
          </p:cNvPr>
          <p:cNvSpPr txBox="1">
            <a:spLocks/>
          </p:cNvSpPr>
          <p:nvPr/>
        </p:nvSpPr>
        <p:spPr bwMode="auto">
          <a:xfrm>
            <a:off x="0" y="-2728"/>
            <a:ext cx="8774545" cy="623416"/>
          </a:xfrm>
          <a:prstGeom prst="rect">
            <a:avLst/>
          </a:prstGeom>
          <a:solidFill>
            <a:srgbClr val="000099">
              <a:alpha val="9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180000" tIns="46800" rIns="18000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lang="ko-KR" altLang="en-US" sz="3600" b="1" i="0" kern="1200" baseline="0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Arial Unicode MS" pitchFamily="50" charset="-127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/>
                <a:ea typeface="맑은 고딕"/>
                <a:cs typeface="맑은 고딕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/>
                <a:ea typeface="맑은 고딕"/>
                <a:cs typeface="맑은 고딕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/>
                <a:ea typeface="맑은 고딕"/>
                <a:cs typeface="맑은 고딕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/>
                <a:ea typeface="맑은 고딕"/>
                <a:cs typeface="맑은 고딕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Y헤드라인M" pitchFamily="18" charset="-127"/>
              </a:rPr>
              <a:t>Mobile Instant Messaging Apps (as of Jan. 2018)</a:t>
            </a: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0408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89137FCE-2049-44CB-89DF-4CBAEF386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661AEA7-9B75-4431-A788-5EE1954B4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1-</a:t>
            </a:r>
            <a:fld id="{78FCDDF4-3FA2-4394-BEC0-6EAD6562A0E1}" type="slidenum">
              <a:rPr lang="en-US" altLang="ko-KR" smtClean="0"/>
              <a:pPr/>
              <a:t>12</a:t>
            </a:fld>
            <a:endParaRPr lang="en-US" altLang="ko-KR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692ECA7-A955-4E4B-A0B6-776C04904EDB}"/>
              </a:ext>
            </a:extLst>
          </p:cNvPr>
          <p:cNvSpPr txBox="1">
            <a:spLocks/>
          </p:cNvSpPr>
          <p:nvPr/>
        </p:nvSpPr>
        <p:spPr bwMode="auto">
          <a:xfrm>
            <a:off x="-193701" y="329781"/>
            <a:ext cx="9194826" cy="623416"/>
          </a:xfrm>
          <a:prstGeom prst="rect">
            <a:avLst/>
          </a:prstGeom>
          <a:solidFill>
            <a:srgbClr val="000099">
              <a:alpha val="9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180000" tIns="46800" rIns="18000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lang="ko-KR" altLang="en-US" sz="3600" b="1" i="0" kern="1200" baseline="0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Arial Unicode MS" pitchFamily="50" charset="-127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/>
                <a:ea typeface="맑은 고딕"/>
                <a:cs typeface="맑은 고딕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/>
                <a:ea typeface="맑은 고딕"/>
                <a:cs typeface="맑은 고딕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/>
                <a:ea typeface="맑은 고딕"/>
                <a:cs typeface="맑은 고딕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/>
                <a:ea typeface="맑은 고딕"/>
                <a:cs typeface="맑은 고딕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Y헤드라인M" pitchFamily="18" charset="-127"/>
              </a:rPr>
              <a:t>Internet Applications (Present to Future)?</a:t>
            </a:r>
            <a:endParaRPr kumimoji="0" lang="en-US" altLang="en-US" sz="36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HY헤드라인M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91A790-0623-4991-AC59-54EB50C82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97" y="1590960"/>
            <a:ext cx="4302125" cy="2581275"/>
          </a:xfrm>
          <a:prstGeom prst="rect">
            <a:avLst/>
          </a:prstGeom>
        </p:spPr>
      </p:pic>
      <p:pic>
        <p:nvPicPr>
          <p:cNvPr id="6" name="Picture 4" descr="Image result for cryptocurrency">
            <a:extLst>
              <a:ext uri="{FF2B5EF4-FFF2-40B4-BE49-F238E27FC236}">
                <a16:creationId xmlns:a16="http://schemas.microsoft.com/office/drawing/2014/main" id="{96A05FB8-DAB1-46CE-8F26-1CFE2ABB6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59" y="3883819"/>
            <a:ext cx="4325939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56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89137FCE-2049-44CB-89DF-4CBAEF386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661AEA7-9B75-4431-A788-5EE1954B4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1-</a:t>
            </a:r>
            <a:fld id="{78FCDDF4-3FA2-4394-BEC0-6EAD6562A0E1}" type="slidenum">
              <a:rPr lang="en-US" altLang="ko-KR" smtClean="0"/>
              <a:pPr/>
              <a:t>13</a:t>
            </a:fld>
            <a:endParaRPr lang="en-US" altLang="ko-KR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692ECA7-A955-4E4B-A0B6-776C04904EDB}"/>
              </a:ext>
            </a:extLst>
          </p:cNvPr>
          <p:cNvSpPr txBox="1">
            <a:spLocks/>
          </p:cNvSpPr>
          <p:nvPr/>
        </p:nvSpPr>
        <p:spPr bwMode="auto">
          <a:xfrm>
            <a:off x="-193701" y="329781"/>
            <a:ext cx="9194826" cy="623416"/>
          </a:xfrm>
          <a:prstGeom prst="rect">
            <a:avLst/>
          </a:prstGeom>
          <a:solidFill>
            <a:srgbClr val="000099">
              <a:alpha val="9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180000" tIns="46800" rIns="18000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lang="ko-KR" altLang="en-US" sz="3600" b="1" i="0" kern="1200" baseline="0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Arial Unicode MS" pitchFamily="50" charset="-127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/>
                <a:ea typeface="맑은 고딕"/>
                <a:cs typeface="맑은 고딕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/>
                <a:ea typeface="맑은 고딕"/>
                <a:cs typeface="맑은 고딕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/>
                <a:ea typeface="맑은 고딕"/>
                <a:cs typeface="맑은 고딕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/>
                <a:ea typeface="맑은 고딕"/>
                <a:cs typeface="맑은 고딕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Y헤드라인M" pitchFamily="18" charset="-127"/>
              </a:rPr>
              <a:t>Internet Applications (Present to Future)?</a:t>
            </a:r>
            <a:endParaRPr kumimoji="0" lang="en-US" altLang="en-US" sz="36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HY헤드라인M" pitchFamily="18" charset="-127"/>
            </a:endParaRPr>
          </a:p>
        </p:txBody>
      </p:sp>
      <p:pic>
        <p:nvPicPr>
          <p:cNvPr id="3074" name="Picture 2" descr="메타버스 '디지털 금융' 품었다 - IT조선 &gt; 기술 &gt; 로봇·드론·VR">
            <a:extLst>
              <a:ext uri="{FF2B5EF4-FFF2-40B4-BE49-F238E27FC236}">
                <a16:creationId xmlns:a16="http://schemas.microsoft.com/office/drawing/2014/main" id="{85953ACD-BC12-4FC8-BBC7-DA3BD356F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777" y="2031555"/>
            <a:ext cx="2733675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현실과 가상의 경계가 사라지는 '메타버스'가 온다 - 조선일보">
            <a:extLst>
              <a:ext uri="{FF2B5EF4-FFF2-40B4-BE49-F238E27FC236}">
                <a16:creationId xmlns:a16="http://schemas.microsoft.com/office/drawing/2014/main" id="{B9D5FDBE-B8E9-4C8C-8772-6B79A1D05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282" y="2155380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디지털뉴딜 다음 1년, 메타버스가 이끈다 - 지디넷코리아">
            <a:extLst>
              <a:ext uri="{FF2B5EF4-FFF2-40B4-BE49-F238E27FC236}">
                <a16:creationId xmlns:a16="http://schemas.microsoft.com/office/drawing/2014/main" id="{A82E2DEC-FCD2-4693-93E7-BA0AF6B09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777" y="4155159"/>
            <a:ext cx="258127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T 트렌드 바로읽기] 메타버스(Metaverse)의 세계 - 모비인사이드 MOBIINSIDE">
            <a:extLst>
              <a:ext uri="{FF2B5EF4-FFF2-40B4-BE49-F238E27FC236}">
                <a16:creationId xmlns:a16="http://schemas.microsoft.com/office/drawing/2014/main" id="{B3C013B6-4017-4548-A119-5368F24DB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282" y="4293394"/>
            <a:ext cx="31527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558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16387" name="Picture 12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2775" y="879475"/>
            <a:ext cx="45704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87363" y="206375"/>
            <a:ext cx="5657850" cy="868363"/>
          </a:xfrm>
        </p:spPr>
        <p:txBody>
          <a:bodyPr/>
          <a:lstStyle/>
          <a:p>
            <a:pPr eaLnBrk="1" hangingPunct="1"/>
            <a:r>
              <a:rPr lang="ko-KR" altLang="en-US" dirty="0">
                <a:ea typeface="ＭＳ Ｐゴシック" pitchFamily="34" charset="-128"/>
              </a:rPr>
              <a:t>프로토콜이란</a:t>
            </a:r>
            <a:r>
              <a:rPr lang="en-US" altLang="ko-KR" dirty="0">
                <a:ea typeface="ＭＳ Ｐゴシック" pitchFamily="34" charset="-128"/>
              </a:rPr>
              <a:t>?</a:t>
            </a:r>
          </a:p>
        </p:txBody>
      </p:sp>
      <p:sp>
        <p:nvSpPr>
          <p:cNvPr id="1638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46100" y="1371600"/>
            <a:ext cx="3581400" cy="46482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ko-KR" altLang="en-US" i="1" dirty="0">
                <a:solidFill>
                  <a:srgbClr val="CC0000"/>
                </a:solidFill>
                <a:ea typeface="ＭＳ Ｐゴシック" pitchFamily="34" charset="-128"/>
              </a:rPr>
              <a:t>인간의 프로토콜</a:t>
            </a:r>
            <a:r>
              <a:rPr lang="en-US" altLang="ko-KR" i="1" dirty="0">
                <a:solidFill>
                  <a:srgbClr val="CC0000"/>
                </a:solidFill>
                <a:ea typeface="ＭＳ Ｐゴシック" pitchFamily="34" charset="-128"/>
              </a:rPr>
              <a:t>:</a:t>
            </a:r>
          </a:p>
          <a:p>
            <a:pPr eaLnBrk="1" hangingPunct="1"/>
            <a:r>
              <a:rPr lang="ja-JP" altLang="en-US" sz="2400" dirty="0">
                <a:ea typeface="ＭＳ Ｐゴシック" pitchFamily="34" charset="-128"/>
              </a:rPr>
              <a:t>“</a:t>
            </a:r>
            <a:r>
              <a:rPr lang="ko-KR" altLang="en-US" sz="2400" dirty="0">
                <a:ea typeface="ＭＳ Ｐゴシック" pitchFamily="34" charset="-128"/>
              </a:rPr>
              <a:t>몇 시예요</a:t>
            </a:r>
            <a:r>
              <a:rPr lang="en-US" altLang="ja-JP" sz="2400" dirty="0">
                <a:ea typeface="ＭＳ Ｐゴシック" pitchFamily="34" charset="-128"/>
              </a:rPr>
              <a:t>?</a:t>
            </a:r>
            <a:r>
              <a:rPr lang="ja-JP" altLang="en-US" sz="2400" dirty="0">
                <a:ea typeface="ＭＳ Ｐゴシック" pitchFamily="34" charset="-128"/>
              </a:rPr>
              <a:t>”</a:t>
            </a:r>
            <a:endParaRPr lang="en-US" altLang="ja-JP" sz="2400" dirty="0">
              <a:ea typeface="ＭＳ Ｐゴシック" pitchFamily="34" charset="-128"/>
            </a:endParaRPr>
          </a:p>
          <a:p>
            <a:pPr eaLnBrk="1" hangingPunct="1"/>
            <a:r>
              <a:rPr lang="ja-JP" altLang="en-US" sz="2400" dirty="0">
                <a:ea typeface="ＭＳ Ｐゴシック" pitchFamily="34" charset="-128"/>
              </a:rPr>
              <a:t>“</a:t>
            </a:r>
            <a:r>
              <a:rPr lang="ko-KR" altLang="en-US" sz="2400" dirty="0">
                <a:ea typeface="ＭＳ Ｐゴシック" pitchFamily="34" charset="-128"/>
              </a:rPr>
              <a:t>질문이 있어요</a:t>
            </a:r>
            <a:r>
              <a:rPr lang="ja-JP" altLang="en-US" sz="2400" dirty="0">
                <a:ea typeface="ＭＳ Ｐゴシック" pitchFamily="34" charset="-128"/>
              </a:rPr>
              <a:t>”</a:t>
            </a:r>
            <a:endParaRPr lang="en-US" altLang="ja-JP" sz="2400" dirty="0">
              <a:ea typeface="ＭＳ Ｐゴシック" pitchFamily="34" charset="-128"/>
            </a:endParaRPr>
          </a:p>
          <a:p>
            <a:pPr eaLnBrk="1" hangingPunct="1"/>
            <a:r>
              <a:rPr lang="ko-KR" altLang="en-US" sz="2400" dirty="0">
                <a:ea typeface="ＭＳ Ｐゴシック" pitchFamily="34" charset="-128"/>
              </a:rPr>
              <a:t>자기소개</a:t>
            </a:r>
            <a:endParaRPr lang="en-US" altLang="ko-KR" sz="2400" dirty="0">
              <a:ea typeface="ＭＳ Ｐゴシック" pitchFamily="34" charset="-128"/>
            </a:endParaRPr>
          </a:p>
          <a:p>
            <a:pPr eaLnBrk="1" hangingPunct="1"/>
            <a:r>
              <a:rPr lang="ko-KR" altLang="en-US" sz="2400" dirty="0">
                <a:ea typeface="ＭＳ Ｐゴシック" pitchFamily="34" charset="-128"/>
              </a:rPr>
              <a:t>외교적 의전절차</a:t>
            </a:r>
            <a:endParaRPr lang="en-US" altLang="ko-KR" dirty="0">
              <a:ea typeface="ＭＳ Ｐゴシック" pitchFamily="34" charset="-128"/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ko-KR" sz="2000" dirty="0">
              <a:ea typeface="ＭＳ Ｐゴシック" pitchFamily="34" charset="-128"/>
            </a:endParaRPr>
          </a:p>
          <a:p>
            <a:pPr eaLnBrk="1" hangingPunct="1"/>
            <a:r>
              <a:rPr lang="ko-KR" altLang="en-US" sz="2400" dirty="0">
                <a:ea typeface="ＭＳ Ｐゴシック" pitchFamily="34" charset="-128"/>
              </a:rPr>
              <a:t>송신자는</a:t>
            </a:r>
            <a:r>
              <a:rPr lang="en-US" altLang="ko-KR" sz="2400" dirty="0">
                <a:ea typeface="ＭＳ Ｐゴシック" pitchFamily="34" charset="-128"/>
              </a:rPr>
              <a:t> </a:t>
            </a:r>
            <a:r>
              <a:rPr lang="ko-KR" altLang="en-US" sz="2400" dirty="0">
                <a:ea typeface="ＭＳ Ｐゴシック" pitchFamily="34" charset="-128"/>
              </a:rPr>
              <a:t>특정형태의 메시지를 보냄</a:t>
            </a:r>
            <a:endParaRPr lang="en-US" altLang="ko-KR" sz="2400" dirty="0">
              <a:ea typeface="ＭＳ Ｐゴシック" pitchFamily="34" charset="-128"/>
            </a:endParaRPr>
          </a:p>
          <a:p>
            <a:pPr eaLnBrk="1" hangingPunct="1"/>
            <a:r>
              <a:rPr lang="ko-KR" altLang="en-US" sz="2400" dirty="0">
                <a:ea typeface="ＭＳ Ｐゴシック" pitchFamily="34" charset="-128"/>
              </a:rPr>
              <a:t>수신자는</a:t>
            </a:r>
            <a:r>
              <a:rPr lang="en-US" altLang="ko-KR" sz="2400" dirty="0">
                <a:ea typeface="ＭＳ Ｐゴシック" pitchFamily="34" charset="-128"/>
              </a:rPr>
              <a:t> </a:t>
            </a:r>
            <a:r>
              <a:rPr lang="ko-KR" altLang="en-US" sz="2400" dirty="0">
                <a:ea typeface="ＭＳ Ｐゴシック" pitchFamily="34" charset="-128"/>
              </a:rPr>
              <a:t>수신 메시지 또는 다른 상황에 대해 특정 동작을 수행</a:t>
            </a:r>
            <a:endParaRPr lang="en-US" altLang="ko-KR" sz="2400" dirty="0">
              <a:ea typeface="ＭＳ Ｐゴシック" pitchFamily="34" charset="-128"/>
            </a:endParaRPr>
          </a:p>
        </p:txBody>
      </p:sp>
      <p:sp>
        <p:nvSpPr>
          <p:cNvPr id="43013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495800" y="1371600"/>
            <a:ext cx="3810000" cy="2590800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ko-KR" altLang="en-US" i="1" dirty="0">
                <a:solidFill>
                  <a:srgbClr val="CC0000"/>
                </a:solidFill>
              </a:rPr>
              <a:t>네트워크 프로토콜</a:t>
            </a:r>
            <a:r>
              <a:rPr lang="en-US" i="1" dirty="0">
                <a:solidFill>
                  <a:srgbClr val="CC0000"/>
                </a:solidFill>
              </a:rPr>
              <a:t>:</a:t>
            </a:r>
          </a:p>
          <a:p>
            <a:pPr marL="231775" indent="-231775" eaLnBrk="1" hangingPunct="1">
              <a:buFont typeface="Wingdings" charset="2"/>
              <a:buChar char="§"/>
              <a:defRPr/>
            </a:pPr>
            <a:r>
              <a:rPr lang="ko-KR" altLang="en-US" sz="2400" dirty="0"/>
              <a:t>사람이 아니라 기계에서 수행</a:t>
            </a:r>
            <a:endParaRPr lang="en-US" sz="2400" dirty="0"/>
          </a:p>
          <a:p>
            <a:pPr marL="231775" indent="-231775" eaLnBrk="1" hangingPunct="1">
              <a:buFont typeface="Wingdings" charset="2"/>
              <a:buChar char="§"/>
              <a:defRPr/>
            </a:pPr>
            <a:r>
              <a:rPr lang="ko-KR" altLang="en-US" sz="2400" dirty="0"/>
              <a:t>인터넷에서의 모든 통신 동작은 프로토콜에 의해 제어됨 </a:t>
            </a:r>
            <a:r>
              <a:rPr lang="en-US" altLang="ko-KR" sz="2400" dirty="0"/>
              <a:t>(</a:t>
            </a:r>
            <a:r>
              <a:rPr lang="ko-KR" altLang="en-US" sz="2400" dirty="0"/>
              <a:t>소프트웨어</a:t>
            </a:r>
            <a:r>
              <a:rPr lang="en-US" altLang="ko-KR" sz="2400" dirty="0"/>
              <a:t>)</a:t>
            </a:r>
            <a:endParaRPr lang="en-US" sz="2400" dirty="0"/>
          </a:p>
        </p:txBody>
      </p:sp>
      <p:sp>
        <p:nvSpPr>
          <p:cNvPr id="16391" name="Rectangle 5"/>
          <p:cNvSpPr>
            <a:spLocks noChangeArrowheads="1"/>
          </p:cNvSpPr>
          <p:nvPr/>
        </p:nvSpPr>
        <p:spPr bwMode="auto">
          <a:xfrm>
            <a:off x="4343400" y="3962400"/>
            <a:ext cx="4478338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None/>
            </a:pPr>
            <a:r>
              <a:rPr lang="ko-KR" altLang="en-US" sz="2800" i="1" dirty="0">
                <a:solidFill>
                  <a:srgbClr val="CC0000"/>
                </a:solidFill>
                <a:latin typeface="Gill Sans MT" pitchFamily="34" charset="0"/>
              </a:rPr>
              <a:t>프로토콜</a:t>
            </a:r>
            <a:r>
              <a:rPr lang="ko-KR" altLang="en-US" sz="2800" i="1" dirty="0">
                <a:latin typeface="Gill Sans MT" pitchFamily="34" charset="0"/>
              </a:rPr>
              <a:t>은 통신 개체 간에 </a:t>
            </a:r>
            <a:r>
              <a:rPr lang="ko-KR" altLang="en-US" sz="2800" i="1" dirty="0">
                <a:solidFill>
                  <a:srgbClr val="CC0000"/>
                </a:solidFill>
                <a:latin typeface="Gill Sans MT" pitchFamily="34" charset="0"/>
              </a:rPr>
              <a:t>주고받는 메시지</a:t>
            </a:r>
            <a:r>
              <a:rPr lang="ko-KR" altLang="en-US" sz="2800" i="1" dirty="0">
                <a:latin typeface="Gill Sans MT" pitchFamily="34" charset="0"/>
              </a:rPr>
              <a:t>의 </a:t>
            </a:r>
            <a:r>
              <a:rPr lang="ko-KR" altLang="en-US" sz="2800" i="1" dirty="0">
                <a:solidFill>
                  <a:srgbClr val="CC0000"/>
                </a:solidFill>
                <a:latin typeface="Gill Sans MT" pitchFamily="34" charset="0"/>
              </a:rPr>
              <a:t>형식</a:t>
            </a:r>
            <a:r>
              <a:rPr lang="en-US" altLang="ko-KR" sz="2800" i="1" dirty="0">
                <a:solidFill>
                  <a:srgbClr val="CC0000"/>
                </a:solidFill>
                <a:latin typeface="Gill Sans MT" pitchFamily="34" charset="0"/>
              </a:rPr>
              <a:t>, </a:t>
            </a:r>
            <a:r>
              <a:rPr lang="ko-KR" altLang="en-US" sz="2800" i="1" dirty="0">
                <a:solidFill>
                  <a:srgbClr val="CC0000"/>
                </a:solidFill>
                <a:latin typeface="Gill Sans MT" pitchFamily="34" charset="0"/>
              </a:rPr>
              <a:t>순서</a:t>
            </a:r>
            <a:r>
              <a:rPr lang="ko-KR" altLang="en-US" sz="2800" i="1" dirty="0">
                <a:latin typeface="Gill Sans MT" pitchFamily="34" charset="0"/>
              </a:rPr>
              <a:t>뿐 아니라 메시지의 송수신과 다른 이벤트에 따른 </a:t>
            </a:r>
            <a:r>
              <a:rPr lang="ko-KR" altLang="en-US" sz="2800" i="1" dirty="0">
                <a:solidFill>
                  <a:srgbClr val="CC0000"/>
                </a:solidFill>
                <a:latin typeface="Gill Sans MT" pitchFamily="34" charset="0"/>
              </a:rPr>
              <a:t>행동들</a:t>
            </a:r>
            <a:r>
              <a:rPr lang="ko-KR" altLang="en-US" sz="2800" i="1" dirty="0">
                <a:latin typeface="Gill Sans MT" pitchFamily="34" charset="0"/>
              </a:rPr>
              <a:t>을 정의한다</a:t>
            </a:r>
            <a:r>
              <a:rPr lang="en-US" altLang="ko-KR" sz="2800" i="1" dirty="0">
                <a:latin typeface="Gill Sans MT" pitchFamily="34" charset="0"/>
              </a:rPr>
              <a:t>.</a:t>
            </a:r>
            <a:r>
              <a:rPr lang="en-US" altLang="ko-KR" i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6392" name="Rectangle 6"/>
          <p:cNvSpPr>
            <a:spLocks noChangeArrowheads="1"/>
          </p:cNvSpPr>
          <p:nvPr/>
        </p:nvSpPr>
        <p:spPr bwMode="auto">
          <a:xfrm>
            <a:off x="4335463" y="3962400"/>
            <a:ext cx="4503737" cy="2362200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>
              <a:latin typeface="Times New Roman" pitchFamily="18" charset="0"/>
            </a:endParaRPr>
          </a:p>
        </p:txBody>
      </p:sp>
      <p:sp>
        <p:nvSpPr>
          <p:cNvPr id="1639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76E0B93B-1A71-47D6-88AB-DBA3EDDA26BA}" type="slidenum">
              <a:rPr lang="en-US" altLang="ko-KR"/>
              <a:pPr/>
              <a:t>14</a:t>
            </a:fld>
            <a:endParaRPr lang="en-US" altLang="ko-KR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371600"/>
            <a:ext cx="8153400" cy="6858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ko-KR" altLang="en-US" dirty="0">
                <a:ea typeface="ＭＳ Ｐゴシック" pitchFamily="34" charset="-128"/>
              </a:rPr>
              <a:t>인간 사이의 프로토콜 </a:t>
            </a:r>
            <a:r>
              <a:rPr lang="en-US" altLang="ko-KR" dirty="0">
                <a:ea typeface="ＭＳ Ｐゴシック" pitchFamily="34" charset="-128"/>
              </a:rPr>
              <a:t>vs.</a:t>
            </a:r>
            <a:r>
              <a:rPr lang="ko-KR" altLang="en-US" dirty="0">
                <a:ea typeface="ＭＳ Ｐゴシック" pitchFamily="34" charset="-128"/>
              </a:rPr>
              <a:t> 컴퓨터의 프로토콜</a:t>
            </a:r>
            <a:r>
              <a:rPr lang="en-US" altLang="ko-KR" dirty="0">
                <a:ea typeface="ＭＳ Ｐゴシック" pitchFamily="34" charset="-128"/>
              </a:rPr>
              <a:t>:</a:t>
            </a:r>
          </a:p>
          <a:p>
            <a:pPr eaLnBrk="1" hangingPunct="1">
              <a:buFont typeface="Wingdings" pitchFamily="2" charset="2"/>
              <a:buNone/>
            </a:pPr>
            <a:endParaRPr lang="en-US" altLang="ko-KR" dirty="0">
              <a:ea typeface="ＭＳ Ｐゴシック" pitchFamily="34" charset="-128"/>
            </a:endParaRPr>
          </a:p>
        </p:txBody>
      </p:sp>
      <p:sp>
        <p:nvSpPr>
          <p:cNvPr id="17412" name="Rectangle 8"/>
          <p:cNvSpPr>
            <a:spLocks noChangeArrowheads="1"/>
          </p:cNvSpPr>
          <p:nvPr/>
        </p:nvSpPr>
        <p:spPr bwMode="auto">
          <a:xfrm>
            <a:off x="628650" y="5862638"/>
            <a:ext cx="4419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None/>
            </a:pPr>
            <a:r>
              <a:rPr lang="en-US" altLang="ko-KR" sz="2800" i="1">
                <a:solidFill>
                  <a:srgbClr val="CC0000"/>
                </a:solidFill>
                <a:latin typeface="Gill Sans MT" pitchFamily="34" charset="0"/>
              </a:rPr>
              <a:t>Q:</a:t>
            </a:r>
            <a:r>
              <a:rPr lang="en-US" altLang="ko-KR" sz="2800">
                <a:latin typeface="Gill Sans MT" pitchFamily="34" charset="0"/>
              </a:rPr>
              <a:t> other human protocols? </a:t>
            </a:r>
          </a:p>
        </p:txBody>
      </p:sp>
      <p:sp>
        <p:nvSpPr>
          <p:cNvPr id="17413" name="Line 10"/>
          <p:cNvSpPr>
            <a:spLocks noChangeShapeType="1"/>
          </p:cNvSpPr>
          <p:nvPr/>
        </p:nvSpPr>
        <p:spPr bwMode="auto">
          <a:xfrm>
            <a:off x="1257300" y="2771775"/>
            <a:ext cx="1762125" cy="27622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7414" name="Picture 62" descr="Alic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9613" y="2376488"/>
            <a:ext cx="561975" cy="69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5" name="Picture 63" descr="Bob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8963" y="2771775"/>
            <a:ext cx="676275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6" name="Text Box 64"/>
          <p:cNvSpPr txBox="1">
            <a:spLocks noChangeArrowheads="1"/>
          </p:cNvSpPr>
          <p:nvPr/>
        </p:nvSpPr>
        <p:spPr bwMode="auto">
          <a:xfrm>
            <a:off x="1698625" y="2484438"/>
            <a:ext cx="80021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CC0000"/>
                </a:solidFill>
              </a:rPr>
              <a:t>안녕</a:t>
            </a:r>
            <a:endParaRPr lang="en-US" altLang="ko-KR" dirty="0">
              <a:solidFill>
                <a:srgbClr val="CC0000"/>
              </a:solidFill>
            </a:endParaRPr>
          </a:p>
        </p:txBody>
      </p:sp>
      <p:sp>
        <p:nvSpPr>
          <p:cNvPr id="17417" name="Line 66"/>
          <p:cNvSpPr>
            <a:spLocks noChangeShapeType="1"/>
          </p:cNvSpPr>
          <p:nvPr/>
        </p:nvSpPr>
        <p:spPr bwMode="auto">
          <a:xfrm flipV="1">
            <a:off x="949325" y="3330575"/>
            <a:ext cx="2085975" cy="3619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7418" name="Text Box 67"/>
          <p:cNvSpPr txBox="1">
            <a:spLocks noChangeArrowheads="1"/>
          </p:cNvSpPr>
          <p:nvPr/>
        </p:nvSpPr>
        <p:spPr bwMode="auto">
          <a:xfrm>
            <a:off x="1689100" y="3108325"/>
            <a:ext cx="80021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CC0000"/>
                </a:solidFill>
              </a:rPr>
              <a:t>안녕</a:t>
            </a:r>
            <a:endParaRPr lang="en-US" altLang="ko-KR" dirty="0">
              <a:solidFill>
                <a:srgbClr val="CC0000"/>
              </a:solidFill>
            </a:endParaRPr>
          </a:p>
        </p:txBody>
      </p:sp>
      <p:sp>
        <p:nvSpPr>
          <p:cNvPr id="17419" name="Line 70"/>
          <p:cNvSpPr>
            <a:spLocks noChangeShapeType="1"/>
          </p:cNvSpPr>
          <p:nvPr/>
        </p:nvSpPr>
        <p:spPr bwMode="auto">
          <a:xfrm>
            <a:off x="933450" y="3762375"/>
            <a:ext cx="2162175" cy="4381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17420" name="Group 72"/>
          <p:cNvGrpSpPr>
            <a:grpSpLocks/>
          </p:cNvGrpSpPr>
          <p:nvPr/>
        </p:nvGrpSpPr>
        <p:grpSpPr bwMode="auto">
          <a:xfrm>
            <a:off x="1471614" y="3694117"/>
            <a:ext cx="1096962" cy="620713"/>
            <a:chOff x="761" y="2747"/>
            <a:chExt cx="691" cy="391"/>
          </a:xfrm>
        </p:grpSpPr>
        <p:sp>
          <p:nvSpPr>
            <p:cNvPr id="17481" name="Rectangle 71"/>
            <p:cNvSpPr>
              <a:spLocks noChangeArrowheads="1"/>
            </p:cNvSpPr>
            <p:nvPr/>
          </p:nvSpPr>
          <p:spPr bwMode="auto">
            <a:xfrm>
              <a:off x="786" y="2790"/>
              <a:ext cx="588" cy="3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solidFill>
                  <a:srgbClr val="CC0000"/>
                </a:solidFill>
              </a:endParaRPr>
            </a:p>
          </p:txBody>
        </p:sp>
        <p:sp>
          <p:nvSpPr>
            <p:cNvPr id="17482" name="Text Box 69"/>
            <p:cNvSpPr txBox="1">
              <a:spLocks noChangeArrowheads="1"/>
            </p:cNvSpPr>
            <p:nvPr/>
          </p:nvSpPr>
          <p:spPr bwMode="auto">
            <a:xfrm>
              <a:off x="761" y="2747"/>
              <a:ext cx="691" cy="25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 dirty="0" err="1">
                  <a:solidFill>
                    <a:srgbClr val="CC0000"/>
                  </a:solidFill>
                </a:rPr>
                <a:t>몇시죠</a:t>
              </a:r>
              <a:r>
                <a:rPr lang="en-US" altLang="ko-KR" sz="2000" dirty="0">
                  <a:solidFill>
                    <a:srgbClr val="CC0000"/>
                  </a:solidFill>
                </a:rPr>
                <a:t>?</a:t>
              </a:r>
            </a:p>
          </p:txBody>
        </p:sp>
      </p:grpSp>
      <p:sp>
        <p:nvSpPr>
          <p:cNvPr id="17421" name="Line 73"/>
          <p:cNvSpPr>
            <a:spLocks noChangeShapeType="1"/>
          </p:cNvSpPr>
          <p:nvPr/>
        </p:nvSpPr>
        <p:spPr bwMode="auto">
          <a:xfrm flipV="1">
            <a:off x="1095375" y="4333875"/>
            <a:ext cx="1952625" cy="33337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17422" name="Group 76"/>
          <p:cNvGrpSpPr>
            <a:grpSpLocks/>
          </p:cNvGrpSpPr>
          <p:nvPr/>
        </p:nvGrpSpPr>
        <p:grpSpPr bwMode="auto">
          <a:xfrm>
            <a:off x="1565275" y="4338638"/>
            <a:ext cx="796925" cy="457200"/>
            <a:chOff x="1046" y="2771"/>
            <a:chExt cx="502" cy="288"/>
          </a:xfrm>
        </p:grpSpPr>
        <p:sp>
          <p:nvSpPr>
            <p:cNvPr id="17479" name="Rectangle 75"/>
            <p:cNvSpPr>
              <a:spLocks noChangeArrowheads="1"/>
            </p:cNvSpPr>
            <p:nvPr/>
          </p:nvSpPr>
          <p:spPr bwMode="auto">
            <a:xfrm>
              <a:off x="1104" y="2820"/>
              <a:ext cx="444" cy="18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solidFill>
                  <a:srgbClr val="CC0000"/>
                </a:solidFill>
              </a:endParaRPr>
            </a:p>
          </p:txBody>
        </p:sp>
        <p:sp>
          <p:nvSpPr>
            <p:cNvPr id="17480" name="Text Box 74"/>
            <p:cNvSpPr txBox="1">
              <a:spLocks noChangeArrowheads="1"/>
            </p:cNvSpPr>
            <p:nvPr/>
          </p:nvSpPr>
          <p:spPr bwMode="auto">
            <a:xfrm>
              <a:off x="1046" y="2771"/>
              <a:ext cx="49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rgbClr val="CC0000"/>
                  </a:solidFill>
                </a:rPr>
                <a:t>2:00</a:t>
              </a:r>
            </a:p>
          </p:txBody>
        </p:sp>
      </p:grpSp>
      <p:sp>
        <p:nvSpPr>
          <p:cNvPr id="17423" name="Line 85"/>
          <p:cNvSpPr>
            <a:spLocks noChangeShapeType="1"/>
          </p:cNvSpPr>
          <p:nvPr/>
        </p:nvSpPr>
        <p:spPr bwMode="auto">
          <a:xfrm flipV="1">
            <a:off x="5165725" y="4525963"/>
            <a:ext cx="2343150" cy="42862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7424" name="Line 89"/>
          <p:cNvSpPr>
            <a:spLocks noChangeShapeType="1"/>
          </p:cNvSpPr>
          <p:nvPr/>
        </p:nvSpPr>
        <p:spPr bwMode="auto">
          <a:xfrm>
            <a:off x="5180013" y="2811463"/>
            <a:ext cx="2176462" cy="347662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7425" name="Line 90"/>
          <p:cNvSpPr>
            <a:spLocks noChangeShapeType="1"/>
          </p:cNvSpPr>
          <p:nvPr/>
        </p:nvSpPr>
        <p:spPr bwMode="auto">
          <a:xfrm flipV="1">
            <a:off x="5118100" y="3317875"/>
            <a:ext cx="2216150" cy="39846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7426" name="Rectangle 92"/>
          <p:cNvSpPr>
            <a:spLocks noChangeArrowheads="1"/>
          </p:cNvSpPr>
          <p:nvPr/>
        </p:nvSpPr>
        <p:spPr bwMode="auto">
          <a:xfrm>
            <a:off x="5553075" y="3340100"/>
            <a:ext cx="1438275" cy="3937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>
              <a:solidFill>
                <a:srgbClr val="CC0000"/>
              </a:solidFill>
            </a:endParaRPr>
          </a:p>
        </p:txBody>
      </p:sp>
      <p:sp>
        <p:nvSpPr>
          <p:cNvPr id="17427" name="Text Box 91"/>
          <p:cNvSpPr txBox="1">
            <a:spLocks noChangeArrowheads="1"/>
          </p:cNvSpPr>
          <p:nvPr/>
        </p:nvSpPr>
        <p:spPr bwMode="auto">
          <a:xfrm>
            <a:off x="5370513" y="3341688"/>
            <a:ext cx="1693733" cy="327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altLang="ko-KR" sz="1800" dirty="0">
                <a:solidFill>
                  <a:srgbClr val="CC0000"/>
                </a:solidFill>
              </a:rPr>
              <a:t>TCP </a:t>
            </a:r>
            <a:r>
              <a:rPr lang="ko-KR" altLang="en-US" sz="1800" dirty="0">
                <a:solidFill>
                  <a:srgbClr val="CC0000"/>
                </a:solidFill>
              </a:rPr>
              <a:t>연결 응답</a:t>
            </a:r>
            <a:endParaRPr lang="en-US" altLang="ko-KR" sz="1800" dirty="0">
              <a:solidFill>
                <a:srgbClr val="CC0000"/>
              </a:solidFill>
            </a:endParaRPr>
          </a:p>
        </p:txBody>
      </p:sp>
      <p:sp>
        <p:nvSpPr>
          <p:cNvPr id="17428" name="Line 94"/>
          <p:cNvSpPr>
            <a:spLocks noChangeShapeType="1"/>
          </p:cNvSpPr>
          <p:nvPr/>
        </p:nvSpPr>
        <p:spPr bwMode="auto">
          <a:xfrm>
            <a:off x="5165725" y="3963988"/>
            <a:ext cx="2400300" cy="4191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17429" name="Group 97"/>
          <p:cNvGrpSpPr>
            <a:grpSpLocks/>
          </p:cNvGrpSpPr>
          <p:nvPr/>
        </p:nvGrpSpPr>
        <p:grpSpPr bwMode="auto">
          <a:xfrm>
            <a:off x="5378450" y="4029075"/>
            <a:ext cx="3794125" cy="366713"/>
            <a:chOff x="3212" y="2597"/>
            <a:chExt cx="2390" cy="231"/>
          </a:xfrm>
        </p:grpSpPr>
        <p:sp>
          <p:nvSpPr>
            <p:cNvPr id="17477" name="Rectangle 96"/>
            <p:cNvSpPr>
              <a:spLocks noChangeArrowheads="1"/>
            </p:cNvSpPr>
            <p:nvPr/>
          </p:nvSpPr>
          <p:spPr bwMode="auto">
            <a:xfrm>
              <a:off x="3252" y="2628"/>
              <a:ext cx="2100" cy="11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solidFill>
                  <a:srgbClr val="CC0000"/>
                </a:solidFill>
              </a:endParaRPr>
            </a:p>
          </p:txBody>
        </p:sp>
        <p:sp>
          <p:nvSpPr>
            <p:cNvPr id="17478" name="Text Box 95"/>
            <p:cNvSpPr txBox="1">
              <a:spLocks noChangeArrowheads="1"/>
            </p:cNvSpPr>
            <p:nvPr/>
          </p:nvSpPr>
          <p:spPr bwMode="auto">
            <a:xfrm>
              <a:off x="3212" y="2597"/>
              <a:ext cx="239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ko-KR" sz="1800" dirty="0">
                  <a:solidFill>
                    <a:srgbClr val="CC0000"/>
                  </a:solidFill>
                </a:rPr>
                <a:t>GET</a:t>
              </a:r>
              <a:r>
                <a:rPr lang="en-US" altLang="ko-KR" sz="1400" dirty="0">
                  <a:solidFill>
                    <a:srgbClr val="CC0000"/>
                  </a:solidFill>
                </a:rPr>
                <a:t> http://www.awl.com/kurose-ross</a:t>
              </a:r>
              <a:endParaRPr lang="en-US" altLang="ko-KR" dirty="0">
                <a:solidFill>
                  <a:srgbClr val="CC0000"/>
                </a:solidFill>
              </a:endParaRPr>
            </a:p>
          </p:txBody>
        </p:sp>
      </p:grpSp>
      <p:sp>
        <p:nvSpPr>
          <p:cNvPr id="17430" name="Rectangle 99"/>
          <p:cNvSpPr>
            <a:spLocks noChangeArrowheads="1"/>
          </p:cNvSpPr>
          <p:nvPr/>
        </p:nvSpPr>
        <p:spPr bwMode="auto">
          <a:xfrm>
            <a:off x="5934075" y="4624388"/>
            <a:ext cx="919163" cy="2952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>
              <a:solidFill>
                <a:srgbClr val="CC0000"/>
              </a:solidFill>
            </a:endParaRPr>
          </a:p>
        </p:txBody>
      </p:sp>
      <p:sp>
        <p:nvSpPr>
          <p:cNvPr id="17431" name="Text Box 100"/>
          <p:cNvSpPr txBox="1">
            <a:spLocks noChangeArrowheads="1"/>
          </p:cNvSpPr>
          <p:nvPr/>
        </p:nvSpPr>
        <p:spPr bwMode="auto">
          <a:xfrm>
            <a:off x="5900738" y="4510088"/>
            <a:ext cx="115929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CC0000"/>
                </a:solidFill>
              </a:rPr>
              <a:t>&lt;</a:t>
            </a:r>
            <a:r>
              <a:rPr lang="ko-KR" altLang="en-US" dirty="0">
                <a:solidFill>
                  <a:srgbClr val="CC0000"/>
                </a:solidFill>
              </a:rPr>
              <a:t>파일</a:t>
            </a:r>
            <a:r>
              <a:rPr lang="en-US" altLang="ko-KR" dirty="0">
                <a:solidFill>
                  <a:srgbClr val="CC0000"/>
                </a:solidFill>
              </a:rPr>
              <a:t>&gt;</a:t>
            </a:r>
          </a:p>
        </p:txBody>
      </p:sp>
      <p:sp>
        <p:nvSpPr>
          <p:cNvPr id="17432" name="Line 101"/>
          <p:cNvSpPr>
            <a:spLocks noChangeShapeType="1"/>
          </p:cNvSpPr>
          <p:nvPr/>
        </p:nvSpPr>
        <p:spPr bwMode="auto">
          <a:xfrm>
            <a:off x="4057650" y="2068513"/>
            <a:ext cx="0" cy="3573462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17433" name="Group 105"/>
          <p:cNvGrpSpPr>
            <a:grpSpLocks/>
          </p:cNvGrpSpPr>
          <p:nvPr/>
        </p:nvGrpSpPr>
        <p:grpSpPr bwMode="auto">
          <a:xfrm>
            <a:off x="3735388" y="4972050"/>
            <a:ext cx="720725" cy="400050"/>
            <a:chOff x="2198" y="3221"/>
            <a:chExt cx="454" cy="252"/>
          </a:xfrm>
        </p:grpSpPr>
        <p:sp>
          <p:nvSpPr>
            <p:cNvPr id="17475" name="Rectangle 104"/>
            <p:cNvSpPr>
              <a:spLocks noChangeArrowheads="1"/>
            </p:cNvSpPr>
            <p:nvPr/>
          </p:nvSpPr>
          <p:spPr bwMode="auto">
            <a:xfrm>
              <a:off x="2244" y="3282"/>
              <a:ext cx="408" cy="16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17476" name="Text Box 102"/>
            <p:cNvSpPr txBox="1">
              <a:spLocks noChangeArrowheads="1"/>
            </p:cNvSpPr>
            <p:nvPr/>
          </p:nvSpPr>
          <p:spPr bwMode="auto">
            <a:xfrm>
              <a:off x="2198" y="3221"/>
              <a:ext cx="43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solidFill>
                    <a:schemeClr val="bg2"/>
                  </a:solidFill>
                </a:rPr>
                <a:t>시간</a:t>
              </a:r>
              <a:endParaRPr lang="en-US" altLang="ko-KR" sz="2000" dirty="0">
                <a:solidFill>
                  <a:schemeClr val="bg2"/>
                </a:solidFill>
              </a:endParaRPr>
            </a:p>
          </p:txBody>
        </p:sp>
      </p:grpSp>
      <p:sp>
        <p:nvSpPr>
          <p:cNvPr id="17434" name="Rectangle 52"/>
          <p:cNvSpPr>
            <a:spLocks noChangeArrowheads="1"/>
          </p:cNvSpPr>
          <p:nvPr/>
        </p:nvSpPr>
        <p:spPr bwMode="auto">
          <a:xfrm>
            <a:off x="5465763" y="2751138"/>
            <a:ext cx="1365250" cy="4397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17435" name="Text Box 91"/>
          <p:cNvSpPr txBox="1">
            <a:spLocks noChangeArrowheads="1"/>
          </p:cNvSpPr>
          <p:nvPr/>
        </p:nvSpPr>
        <p:spPr bwMode="auto">
          <a:xfrm>
            <a:off x="5414963" y="2682875"/>
            <a:ext cx="1693733" cy="327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altLang="ko-KR" sz="1800" dirty="0">
                <a:solidFill>
                  <a:srgbClr val="CC0000"/>
                </a:solidFill>
              </a:rPr>
              <a:t>TCP </a:t>
            </a:r>
            <a:r>
              <a:rPr lang="ko-KR" altLang="en-US" sz="1800" dirty="0">
                <a:solidFill>
                  <a:srgbClr val="CC0000"/>
                </a:solidFill>
              </a:rPr>
              <a:t>연결 요청</a:t>
            </a:r>
            <a:endParaRPr lang="en-US" altLang="ko-KR" sz="1800" dirty="0">
              <a:solidFill>
                <a:srgbClr val="CC0000"/>
              </a:solidFill>
            </a:endParaRPr>
          </a:p>
        </p:txBody>
      </p:sp>
      <p:pic>
        <p:nvPicPr>
          <p:cNvPr id="17436" name="Picture 53" descr="underline_base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2775" y="879475"/>
            <a:ext cx="45704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37" name="Rectangle 2"/>
          <p:cNvSpPr>
            <a:spLocks noChangeArrowheads="1"/>
          </p:cNvSpPr>
          <p:nvPr/>
        </p:nvSpPr>
        <p:spPr bwMode="auto">
          <a:xfrm>
            <a:off x="487363" y="206375"/>
            <a:ext cx="5657850" cy="86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ko-KR" altLang="en-US" sz="4400" dirty="0">
                <a:solidFill>
                  <a:srgbClr val="000099"/>
                </a:solidFill>
                <a:latin typeface="Gill Sans MT" pitchFamily="34" charset="0"/>
              </a:rPr>
              <a:t>프로토콜이란</a:t>
            </a:r>
            <a:r>
              <a:rPr lang="en-US" altLang="ko-KR" sz="4400" dirty="0">
                <a:solidFill>
                  <a:srgbClr val="000099"/>
                </a:solidFill>
                <a:latin typeface="Gill Sans MT" pitchFamily="34" charset="0"/>
              </a:rPr>
              <a:t>?</a:t>
            </a:r>
          </a:p>
        </p:txBody>
      </p:sp>
      <p:grpSp>
        <p:nvGrpSpPr>
          <p:cNvPr id="17438" name="Group 57"/>
          <p:cNvGrpSpPr>
            <a:grpSpLocks/>
          </p:cNvGrpSpPr>
          <p:nvPr/>
        </p:nvGrpSpPr>
        <p:grpSpPr bwMode="auto">
          <a:xfrm>
            <a:off x="7412038" y="2782888"/>
            <a:ext cx="431800" cy="755650"/>
            <a:chOff x="4140" y="429"/>
            <a:chExt cx="1425" cy="2396"/>
          </a:xfrm>
        </p:grpSpPr>
        <p:sp>
          <p:nvSpPr>
            <p:cNvPr id="17443" name="Freeform 58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8 w 354"/>
                <a:gd name="T3" fmla="*/ 16 h 2742"/>
                <a:gd name="T4" fmla="*/ 8 w 354"/>
                <a:gd name="T5" fmla="*/ 119 h 2742"/>
                <a:gd name="T6" fmla="*/ 0 w 354"/>
                <a:gd name="T7" fmla="*/ 124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444" name="Rectangle 59"/>
            <p:cNvSpPr>
              <a:spLocks noChangeArrowheads="1"/>
            </p:cNvSpPr>
            <p:nvPr/>
          </p:nvSpPr>
          <p:spPr bwMode="auto">
            <a:xfrm>
              <a:off x="4208" y="429"/>
              <a:ext cx="1043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17445" name="Freeform 60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 w 211"/>
                <a:gd name="T3" fmla="*/ 11 h 2537"/>
                <a:gd name="T4" fmla="*/ 2 w 211"/>
                <a:gd name="T5" fmla="*/ 11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446" name="Freeform 61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7 w 328"/>
                <a:gd name="T3" fmla="*/ 7 h 226"/>
                <a:gd name="T4" fmla="*/ 7 w 328"/>
                <a:gd name="T5" fmla="*/ 11 h 226"/>
                <a:gd name="T6" fmla="*/ 0 w 328"/>
                <a:gd name="T7" fmla="*/ 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447" name="Rectangle 62"/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grpSp>
          <p:nvGrpSpPr>
            <p:cNvPr id="17448" name="Group 63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7473" name="AutoShape 64"/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7474" name="AutoShape 65"/>
              <p:cNvSpPr>
                <a:spLocks noChangeArrowheads="1"/>
              </p:cNvSpPr>
              <p:nvPr/>
            </p:nvSpPr>
            <p:spPr bwMode="auto"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sp>
          <p:nvSpPr>
            <p:cNvPr id="17449" name="Rectangle 66"/>
            <p:cNvSpPr>
              <a:spLocks noChangeArrowheads="1"/>
            </p:cNvSpPr>
            <p:nvPr/>
          </p:nvSpPr>
          <p:spPr bwMode="auto">
            <a:xfrm>
              <a:off x="4224" y="1018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grpSp>
          <p:nvGrpSpPr>
            <p:cNvPr id="17450" name="Group 67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7471" name="AutoShape 68"/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7472" name="AutoShape 69"/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sp>
          <p:nvSpPr>
            <p:cNvPr id="17451" name="Rectangle 70"/>
            <p:cNvSpPr>
              <a:spLocks noChangeArrowheads="1"/>
            </p:cNvSpPr>
            <p:nvPr/>
          </p:nvSpPr>
          <p:spPr bwMode="auto">
            <a:xfrm>
              <a:off x="4219" y="1360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17452" name="Rectangle 71"/>
            <p:cNvSpPr>
              <a:spLocks noChangeArrowheads="1"/>
            </p:cNvSpPr>
            <p:nvPr/>
          </p:nvSpPr>
          <p:spPr bwMode="auto">
            <a:xfrm>
              <a:off x="4229" y="1657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grpSp>
          <p:nvGrpSpPr>
            <p:cNvPr id="17453" name="Group 72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7469" name="AutoShape 73"/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7470" name="AutoShape 74"/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sp>
          <p:nvSpPr>
            <p:cNvPr id="17454" name="Freeform 75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7 w 328"/>
                <a:gd name="T3" fmla="*/ 6 h 226"/>
                <a:gd name="T4" fmla="*/ 7 w 328"/>
                <a:gd name="T5" fmla="*/ 10 h 226"/>
                <a:gd name="T6" fmla="*/ 0 w 328"/>
                <a:gd name="T7" fmla="*/ 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7455" name="Group 76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7467" name="AutoShape 77"/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7468" name="AutoShape 78"/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sp>
          <p:nvSpPr>
            <p:cNvPr id="17456" name="Rectangle 79"/>
            <p:cNvSpPr>
              <a:spLocks noChangeArrowheads="1"/>
            </p:cNvSpPr>
            <p:nvPr/>
          </p:nvSpPr>
          <p:spPr bwMode="auto">
            <a:xfrm>
              <a:off x="5251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17457" name="Freeform 80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 w 296"/>
                <a:gd name="T3" fmla="*/ 6 h 256"/>
                <a:gd name="T4" fmla="*/ 7 w 296"/>
                <a:gd name="T5" fmla="*/ 11 h 256"/>
                <a:gd name="T6" fmla="*/ 0 w 296"/>
                <a:gd name="T7" fmla="*/ 4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458" name="Freeform 81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7 w 304"/>
                <a:gd name="T3" fmla="*/ 8 h 288"/>
                <a:gd name="T4" fmla="*/ 6 w 304"/>
                <a:gd name="T5" fmla="*/ 13 h 288"/>
                <a:gd name="T6" fmla="*/ 2 w 304"/>
                <a:gd name="T7" fmla="*/ 6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459" name="Oval 82"/>
            <p:cNvSpPr>
              <a:spLocks noChangeArrowheads="1"/>
            </p:cNvSpPr>
            <p:nvPr/>
          </p:nvSpPr>
          <p:spPr bwMode="auto"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17460" name="Freeform 83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6 h 240"/>
                <a:gd name="T2" fmla="*/ 2 w 306"/>
                <a:gd name="T3" fmla="*/ 11 h 240"/>
                <a:gd name="T4" fmla="*/ 7 w 306"/>
                <a:gd name="T5" fmla="*/ 6 h 240"/>
                <a:gd name="T6" fmla="*/ 7 w 306"/>
                <a:gd name="T7" fmla="*/ 0 h 240"/>
                <a:gd name="T8" fmla="*/ 0 w 306"/>
                <a:gd name="T9" fmla="*/ 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461" name="AutoShape 84"/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17462" name="AutoShape 85"/>
            <p:cNvSpPr>
              <a:spLocks noChangeArrowheads="1"/>
            </p:cNvSpPr>
            <p:nvPr/>
          </p:nvSpPr>
          <p:spPr bwMode="auto"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17463" name="Oval 86"/>
            <p:cNvSpPr>
              <a:spLocks noChangeArrowheads="1"/>
            </p:cNvSpPr>
            <p:nvPr/>
          </p:nvSpPr>
          <p:spPr bwMode="auto"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17464" name="Oval 87"/>
            <p:cNvSpPr>
              <a:spLocks noChangeArrowheads="1"/>
            </p:cNvSpPr>
            <p:nvPr/>
          </p:nvSpPr>
          <p:spPr bwMode="auto"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ko-KR" altLang="ko-KR" sz="1800">
                <a:solidFill>
                  <a:srgbClr val="FF0000"/>
                </a:solidFill>
              </a:endParaRPr>
            </a:p>
          </p:txBody>
        </p:sp>
        <p:sp>
          <p:nvSpPr>
            <p:cNvPr id="17465" name="Oval 88"/>
            <p:cNvSpPr>
              <a:spLocks noChangeArrowheads="1"/>
            </p:cNvSpPr>
            <p:nvPr/>
          </p:nvSpPr>
          <p:spPr bwMode="auto"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17466" name="Rectangle 89"/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</p:grpSp>
      <p:grpSp>
        <p:nvGrpSpPr>
          <p:cNvPr id="17439" name="Group 90"/>
          <p:cNvGrpSpPr>
            <a:grpSpLocks/>
          </p:cNvGrpSpPr>
          <p:nvPr/>
        </p:nvGrpSpPr>
        <p:grpSpPr bwMode="auto">
          <a:xfrm>
            <a:off x="4275138" y="2339975"/>
            <a:ext cx="893762" cy="828675"/>
            <a:chOff x="-44" y="1473"/>
            <a:chExt cx="981" cy="1105"/>
          </a:xfrm>
        </p:grpSpPr>
        <p:pic>
          <p:nvPicPr>
            <p:cNvPr id="17441" name="Picture 91" descr="desktop_computer_stylized_medium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442" name="Freeform 9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3382 w 356"/>
                <a:gd name="T3" fmla="*/ 3172 h 368"/>
                <a:gd name="T4" fmla="*/ 51464 w 356"/>
                <a:gd name="T5" fmla="*/ 66095 h 368"/>
                <a:gd name="T6" fmla="*/ 11342 w 356"/>
                <a:gd name="T7" fmla="*/ 826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</p:grpSp>
      <p:sp>
        <p:nvSpPr>
          <p:cNvPr id="1744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BC1E762B-3233-4A04-97B9-1EF06364E377}" type="slidenum">
              <a:rPr lang="en-US" altLang="ko-KR"/>
              <a:pPr/>
              <a:t>15</a:t>
            </a:fld>
            <a:endParaRPr lang="en-US" altLang="ko-KR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AF81E1E-272F-4154-9196-3E31ADC24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ko-KR" altLang="en-US" dirty="0"/>
              <a:t>네트워크 </a:t>
            </a:r>
            <a:r>
              <a:rPr lang="ko-KR" altLang="en-US" dirty="0" err="1"/>
              <a:t>계층와</a:t>
            </a:r>
            <a:r>
              <a:rPr lang="ko-KR" altLang="en-US" dirty="0"/>
              <a:t> 프로토콜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4F01A6-2CBE-4D2F-B131-8E4324FD5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010587"/>
            <a:ext cx="7772400" cy="3849652"/>
          </a:xfrm>
          <a:prstGeom prst="rect">
            <a:avLst/>
          </a:prstGeom>
          <a:noFill/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89A67F40-5438-4559-8CE4-7E3FEFFF0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6888" y="6467475"/>
            <a:ext cx="2895600" cy="287338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Introduction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1FBF961-541E-47CA-9B47-0E574FB47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24850" y="6462713"/>
            <a:ext cx="676275" cy="2762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/>
              <a:t>1-</a:t>
            </a:r>
            <a:fld id="{78FCDDF4-3FA2-4394-BEC0-6EAD6562A0E1}" type="slidenum">
              <a:rPr lang="en-US" altLang="ko-KR" smtClean="0"/>
              <a:pPr>
                <a:spcAft>
                  <a:spcPts val="600"/>
                </a:spcAft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01312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8AF88C72-FFEA-4B7A-A210-2928AF801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9239B7-7B8F-4E90-B50F-9F1774A6C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1-</a:t>
            </a:r>
            <a:fld id="{78FCDDF4-3FA2-4394-BEC0-6EAD6562A0E1}" type="slidenum">
              <a:rPr lang="en-US" altLang="ko-KR" smtClean="0"/>
              <a:pPr/>
              <a:t>17</a:t>
            </a:fld>
            <a:endParaRPr lang="en-US" altLang="ko-KR"/>
          </a:p>
        </p:txBody>
      </p:sp>
      <p:pic>
        <p:nvPicPr>
          <p:cNvPr id="4098" name="Picture 2" descr="OKKY - OSI 7 Layer 모델과 TCP/IP 모델과 차이점이 뭔가요?">
            <a:extLst>
              <a:ext uri="{FF2B5EF4-FFF2-40B4-BE49-F238E27FC236}">
                <a16:creationId xmlns:a16="http://schemas.microsoft.com/office/drawing/2014/main" id="{638766D5-3673-45F2-9914-19FFC06EC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46" y="958995"/>
            <a:ext cx="7862308" cy="453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283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18435" name="Picture 2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ＭＳ Ｐゴシック" pitchFamily="34" charset="-128"/>
              </a:rPr>
              <a:t>Chapter 1: roadmap</a:t>
            </a: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7363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itchFamily="2" charset="2"/>
              <a:buNone/>
            </a:pPr>
            <a:r>
              <a:rPr lang="en-US" altLang="ko-KR" sz="2800" dirty="0">
                <a:solidFill>
                  <a:srgbClr val="000099"/>
                </a:solidFill>
                <a:ea typeface="Arial" pitchFamily="34" charset="0"/>
              </a:rPr>
              <a:t>1.1 </a:t>
            </a:r>
            <a:r>
              <a:rPr lang="en-US" altLang="ko-KR" sz="2800" dirty="0">
                <a:ea typeface="Arial" pitchFamily="34" charset="0"/>
              </a:rPr>
              <a:t>what </a:t>
            </a:r>
            <a:r>
              <a:rPr lang="en-US" altLang="ko-KR" sz="2800" i="1" dirty="0">
                <a:ea typeface="Arial" pitchFamily="34" charset="0"/>
              </a:rPr>
              <a:t>is</a:t>
            </a:r>
            <a:r>
              <a:rPr lang="en-US" altLang="ko-KR" sz="2800" dirty="0">
                <a:ea typeface="Arial" pitchFamily="34" charset="0"/>
              </a:rPr>
              <a:t> the Internet?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ko-KR" sz="2800" dirty="0">
                <a:solidFill>
                  <a:srgbClr val="CC0000"/>
                </a:solidFill>
                <a:ea typeface="Arial" pitchFamily="34" charset="0"/>
              </a:rPr>
              <a:t>1.2 </a:t>
            </a:r>
            <a:r>
              <a:rPr lang="ko-KR" altLang="en-US" sz="2800" dirty="0">
                <a:solidFill>
                  <a:srgbClr val="FF0000"/>
                </a:solidFill>
                <a:ea typeface="Arial" pitchFamily="34" charset="0"/>
              </a:rPr>
              <a:t>네트워크의 가장자리</a:t>
            </a:r>
            <a:endParaRPr lang="en-US" altLang="ko-KR" sz="2800" dirty="0">
              <a:solidFill>
                <a:srgbClr val="FF0000"/>
              </a:solidFill>
              <a:ea typeface="Arial" pitchFamily="34" charset="0"/>
            </a:endParaRPr>
          </a:p>
          <a:p>
            <a:pPr lvl="2" eaLnBrk="1" hangingPunct="1">
              <a:buClr>
                <a:srgbClr val="000099"/>
              </a:buClr>
            </a:pPr>
            <a:r>
              <a:rPr lang="ko-KR" altLang="en-US" sz="2400" dirty="0">
                <a:solidFill>
                  <a:srgbClr val="FF0000"/>
                </a:solidFill>
                <a:latin typeface="Gill Sans MT" pitchFamily="34" charset="0"/>
                <a:ea typeface="Arial" pitchFamily="34" charset="0"/>
              </a:rPr>
              <a:t>종단 시스템 </a:t>
            </a:r>
            <a:r>
              <a:rPr lang="en-US" altLang="ko-KR" sz="2400" dirty="0">
                <a:solidFill>
                  <a:srgbClr val="FF0000"/>
                </a:solidFill>
                <a:latin typeface="Gill Sans MT" pitchFamily="34" charset="0"/>
                <a:ea typeface="Arial" pitchFamily="34" charset="0"/>
              </a:rPr>
              <a:t>, </a:t>
            </a:r>
            <a:r>
              <a:rPr lang="ko-KR" altLang="en-US" sz="2400" dirty="0">
                <a:solidFill>
                  <a:srgbClr val="FF0000"/>
                </a:solidFill>
                <a:latin typeface="Gill Sans MT" pitchFamily="34" charset="0"/>
                <a:ea typeface="Arial" pitchFamily="34" charset="0"/>
              </a:rPr>
              <a:t>접속 네트워크</a:t>
            </a:r>
            <a:r>
              <a:rPr lang="en-US" altLang="ko-KR" sz="2400" dirty="0">
                <a:solidFill>
                  <a:srgbClr val="FF0000"/>
                </a:solidFill>
                <a:latin typeface="Gill Sans MT" pitchFamily="34" charset="0"/>
                <a:ea typeface="Arial" pitchFamily="34" charset="0"/>
              </a:rPr>
              <a:t>, </a:t>
            </a:r>
            <a:r>
              <a:rPr lang="ko-KR" altLang="en-US" sz="2400" dirty="0">
                <a:solidFill>
                  <a:srgbClr val="FF0000"/>
                </a:solidFill>
                <a:latin typeface="Gill Sans MT" pitchFamily="34" charset="0"/>
                <a:ea typeface="Arial" pitchFamily="34" charset="0"/>
              </a:rPr>
              <a:t>링크</a:t>
            </a:r>
            <a:endParaRPr lang="en-US" altLang="ko-KR" sz="2400" dirty="0">
              <a:solidFill>
                <a:srgbClr val="FF0000"/>
              </a:solidFill>
              <a:latin typeface="Gill Sans MT" pitchFamily="34" charset="0"/>
              <a:ea typeface="Arial" pitchFamily="34" charset="0"/>
            </a:endParaRPr>
          </a:p>
          <a:p>
            <a:pPr lvl="1" eaLnBrk="1" hangingPunct="1">
              <a:buFont typeface="Wingdings" pitchFamily="2" charset="2"/>
              <a:buNone/>
            </a:pPr>
            <a:r>
              <a:rPr lang="en-US" altLang="ko-KR" sz="2800" dirty="0">
                <a:solidFill>
                  <a:srgbClr val="000099"/>
                </a:solidFill>
                <a:ea typeface="Arial" pitchFamily="34" charset="0"/>
              </a:rPr>
              <a:t>1.3 </a:t>
            </a:r>
            <a:r>
              <a:rPr lang="en-US" altLang="ko-KR" sz="2800" dirty="0">
                <a:ea typeface="Arial" pitchFamily="34" charset="0"/>
              </a:rPr>
              <a:t>network core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ko-KR" sz="2400" dirty="0">
                <a:latin typeface="Gill Sans MT" pitchFamily="34" charset="0"/>
                <a:ea typeface="Arial" pitchFamily="34" charset="0"/>
              </a:rPr>
              <a:t>packet switching, circuit switching, network structure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ko-KR" sz="2800" dirty="0">
                <a:solidFill>
                  <a:srgbClr val="000099"/>
                </a:solidFill>
                <a:ea typeface="Arial" pitchFamily="34" charset="0"/>
              </a:rPr>
              <a:t>1.4 </a:t>
            </a:r>
            <a:r>
              <a:rPr lang="en-US" altLang="ko-KR" sz="2800" dirty="0">
                <a:ea typeface="Arial" pitchFamily="34" charset="0"/>
              </a:rPr>
              <a:t>delay, loss, throughput in networks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ko-KR" sz="2800" dirty="0">
                <a:solidFill>
                  <a:srgbClr val="000099"/>
                </a:solidFill>
                <a:ea typeface="Arial" pitchFamily="34" charset="0"/>
              </a:rPr>
              <a:t>1.5</a:t>
            </a:r>
            <a:r>
              <a:rPr lang="en-US" altLang="ko-KR" sz="2800" dirty="0">
                <a:ea typeface="Arial" pitchFamily="34" charset="0"/>
              </a:rPr>
              <a:t> protocol layers, service models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ko-KR" sz="2800" dirty="0">
                <a:solidFill>
                  <a:srgbClr val="000099"/>
                </a:solidFill>
                <a:ea typeface="Arial" pitchFamily="34" charset="0"/>
              </a:rPr>
              <a:t>1.6</a:t>
            </a:r>
            <a:r>
              <a:rPr lang="en-US" altLang="ko-KR" sz="2800" dirty="0">
                <a:ea typeface="Arial" pitchFamily="34" charset="0"/>
              </a:rPr>
              <a:t> networks under attack: security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ko-KR" sz="2800" dirty="0">
                <a:solidFill>
                  <a:srgbClr val="000099"/>
                </a:solidFill>
                <a:ea typeface="Arial" pitchFamily="34" charset="0"/>
              </a:rPr>
              <a:t>1.7</a:t>
            </a:r>
            <a:r>
              <a:rPr lang="en-US" altLang="ko-KR" sz="2800" dirty="0">
                <a:ea typeface="Arial" pitchFamily="34" charset="0"/>
              </a:rPr>
              <a:t> history</a:t>
            </a:r>
          </a:p>
          <a:p>
            <a:pPr eaLnBrk="1" hangingPunct="1"/>
            <a:endParaRPr lang="en-US" altLang="ko-KR" dirty="0">
              <a:ea typeface="ＭＳ Ｐゴシック" pitchFamily="34" charset="-128"/>
            </a:endParaRPr>
          </a:p>
        </p:txBody>
      </p:sp>
      <p:sp>
        <p:nvSpPr>
          <p:cNvPr id="1843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D785759D-23E8-4FCB-9DDD-000E3D753457}" type="slidenum">
              <a:rPr lang="en-US" altLang="ko-KR"/>
              <a:pPr/>
              <a:t>18</a:t>
            </a:fld>
            <a:endParaRPr lang="en-US" altLang="ko-KR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201613"/>
            <a:ext cx="7772400" cy="892175"/>
          </a:xfrm>
        </p:spPr>
        <p:txBody>
          <a:bodyPr/>
          <a:lstStyle/>
          <a:p>
            <a:pPr eaLnBrk="1" hangingPunct="1"/>
            <a:r>
              <a:rPr lang="ko-KR" altLang="en-US" sz="4000" dirty="0">
                <a:ea typeface="ＭＳ Ｐゴシック" pitchFamily="34" charset="-128"/>
              </a:rPr>
              <a:t>네트워크 구조를 더 자세히 보면</a:t>
            </a:r>
            <a:r>
              <a:rPr lang="en-US" altLang="ko-KR" sz="4000" dirty="0">
                <a:ea typeface="ＭＳ Ｐゴシック" pitchFamily="34" charset="-128"/>
              </a:rPr>
              <a:t>: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17513" y="1355247"/>
            <a:ext cx="4203700" cy="1047750"/>
          </a:xfrm>
        </p:spPr>
        <p:txBody>
          <a:bodyPr/>
          <a:lstStyle/>
          <a:p>
            <a:pPr marL="287338" indent="-287338" eaLnBrk="1" hangingPunct="1"/>
            <a:r>
              <a:rPr lang="ko-KR" altLang="en-US" i="1" dirty="0">
                <a:solidFill>
                  <a:srgbClr val="CC0000"/>
                </a:solidFill>
                <a:ea typeface="ＭＳ Ｐゴシック" pitchFamily="34" charset="-128"/>
              </a:rPr>
              <a:t>네트워크 가장자리</a:t>
            </a:r>
            <a:r>
              <a:rPr lang="en-US" altLang="ko-KR" i="1" dirty="0">
                <a:solidFill>
                  <a:srgbClr val="CC0000"/>
                </a:solidFill>
                <a:ea typeface="ＭＳ Ｐゴシック" pitchFamily="34" charset="-128"/>
              </a:rPr>
              <a:t>:</a:t>
            </a:r>
          </a:p>
          <a:p>
            <a:pPr marL="682625" lvl="1" indent="-225425" eaLnBrk="1" hangingPunct="1"/>
            <a:r>
              <a:rPr lang="ko-KR" altLang="en-US" dirty="0">
                <a:ea typeface="ＭＳ Ｐゴシック" pitchFamily="34" charset="-128"/>
              </a:rPr>
              <a:t>호스트</a:t>
            </a:r>
            <a:r>
              <a:rPr lang="en-US" altLang="ko-KR" dirty="0">
                <a:ea typeface="ＭＳ Ｐゴシック" pitchFamily="34" charset="-128"/>
              </a:rPr>
              <a:t>(= end systems): </a:t>
            </a:r>
            <a:r>
              <a:rPr lang="ko-KR" altLang="en-US" dirty="0">
                <a:ea typeface="ＭＳ Ｐゴシック" pitchFamily="34" charset="-128"/>
              </a:rPr>
              <a:t>클라이언트와 서버</a:t>
            </a:r>
            <a:endParaRPr lang="en-US" altLang="ko-KR" dirty="0">
              <a:ea typeface="ＭＳ Ｐゴシック" pitchFamily="34" charset="-128"/>
            </a:endParaRPr>
          </a:p>
          <a:p>
            <a:pPr marL="682625" lvl="1" indent="-225425" eaLnBrk="1" hangingPunct="1"/>
            <a:r>
              <a:rPr lang="ko-KR" altLang="en-US" dirty="0">
                <a:ea typeface="ＭＳ Ｐゴシック" pitchFamily="34" charset="-128"/>
              </a:rPr>
              <a:t>서버는 주로 데이터 센터에 위치함</a:t>
            </a:r>
            <a:endParaRPr lang="en-US" altLang="ko-KR" dirty="0">
              <a:ea typeface="ＭＳ Ｐゴシック" pitchFamily="34" charset="-128"/>
            </a:endParaRPr>
          </a:p>
          <a:p>
            <a:pPr marL="682625" lvl="1" indent="-225425" eaLnBrk="1" hangingPunct="1"/>
            <a:r>
              <a:rPr lang="ko-KR" altLang="en-US" dirty="0">
                <a:ea typeface="ＭＳ Ｐゴシック" pitchFamily="34" charset="-128"/>
              </a:rPr>
              <a:t>노드</a:t>
            </a:r>
            <a:r>
              <a:rPr lang="en-US" altLang="ko-KR" dirty="0">
                <a:ea typeface="ＭＳ Ｐゴシック" pitchFamily="34" charset="-128"/>
              </a:rPr>
              <a:t>?</a:t>
            </a:r>
          </a:p>
          <a:p>
            <a:pPr marL="682625" lvl="1" indent="-225425" eaLnBrk="1" hangingPunct="1"/>
            <a:endParaRPr lang="en-US" altLang="ko-KR" dirty="0">
              <a:ea typeface="ＭＳ Ｐゴシック" pitchFamily="34" charset="-128"/>
            </a:endParaRPr>
          </a:p>
        </p:txBody>
      </p:sp>
      <p:sp>
        <p:nvSpPr>
          <p:cNvPr id="10088" name="Rectangle 872"/>
          <p:cNvSpPr>
            <a:spLocks noChangeArrowheads="1"/>
          </p:cNvSpPr>
          <p:nvPr/>
        </p:nvSpPr>
        <p:spPr bwMode="auto">
          <a:xfrm>
            <a:off x="419100" y="3698875"/>
            <a:ext cx="4027488" cy="141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95288" indent="-39528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ko-KR" altLang="en-US" sz="2800" i="1" dirty="0">
                <a:solidFill>
                  <a:srgbClr val="CC0000"/>
                </a:solidFill>
                <a:latin typeface="Gill Sans MT" pitchFamily="34" charset="0"/>
              </a:rPr>
              <a:t>접속 네트워크</a:t>
            </a:r>
            <a:r>
              <a:rPr lang="en-US" altLang="ko-KR" sz="2800" i="1" dirty="0">
                <a:solidFill>
                  <a:srgbClr val="CC0000"/>
                </a:solidFill>
                <a:latin typeface="Gill Sans MT" pitchFamily="34" charset="0"/>
              </a:rPr>
              <a:t>, </a:t>
            </a:r>
            <a:r>
              <a:rPr lang="ko-KR" altLang="en-US" sz="2800" i="1" dirty="0">
                <a:solidFill>
                  <a:srgbClr val="CC0000"/>
                </a:solidFill>
                <a:latin typeface="Gill Sans MT" pitchFamily="34" charset="0"/>
              </a:rPr>
              <a:t>물리 매체</a:t>
            </a:r>
            <a:r>
              <a:rPr lang="en-US" altLang="ko-KR" sz="2800" i="1" dirty="0">
                <a:solidFill>
                  <a:srgbClr val="CC0000"/>
                </a:solidFill>
                <a:latin typeface="Gill Sans MT" pitchFamily="34" charset="0"/>
              </a:rPr>
              <a:t>:</a:t>
            </a:r>
            <a:r>
              <a:rPr lang="en-US" altLang="ko-KR" sz="2800" dirty="0">
                <a:latin typeface="Gill Sans MT" pitchFamily="34" charset="0"/>
              </a:rPr>
              <a:t> </a:t>
            </a:r>
            <a:r>
              <a:rPr lang="ko-KR" altLang="en-US" sz="2800" dirty="0">
                <a:latin typeface="Gill Sans MT" pitchFamily="34" charset="0"/>
              </a:rPr>
              <a:t>유무선 통신 링크</a:t>
            </a:r>
            <a:endParaRPr lang="en-US" altLang="ko-KR" dirty="0">
              <a:latin typeface="Gill Sans MT" pitchFamily="34" charset="0"/>
            </a:endParaRPr>
          </a:p>
        </p:txBody>
      </p:sp>
      <p:sp>
        <p:nvSpPr>
          <p:cNvPr id="10089" name="Rectangle 873"/>
          <p:cNvSpPr>
            <a:spLocks noChangeArrowheads="1"/>
          </p:cNvSpPr>
          <p:nvPr/>
        </p:nvSpPr>
        <p:spPr bwMode="auto">
          <a:xfrm>
            <a:off x="448319" y="4981752"/>
            <a:ext cx="3969050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marL="395288" indent="-395288">
              <a:lnSpc>
                <a:spcPct val="85000"/>
              </a:lnSpc>
              <a:spcBef>
                <a:spcPct val="15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ko-KR" altLang="en-US" sz="2800" i="1" dirty="0">
                <a:solidFill>
                  <a:srgbClr val="CC0000"/>
                </a:solidFill>
                <a:latin typeface="Gill Sans MT" pitchFamily="34" charset="0"/>
              </a:rPr>
              <a:t>네트워크 중심</a:t>
            </a:r>
            <a:r>
              <a:rPr lang="en-US" altLang="ko-KR" sz="2800" i="1" dirty="0">
                <a:solidFill>
                  <a:srgbClr val="CC0000"/>
                </a:solidFill>
                <a:latin typeface="Gill Sans MT" pitchFamily="34" charset="0"/>
              </a:rPr>
              <a:t>: </a:t>
            </a:r>
          </a:p>
          <a:p>
            <a:pPr marL="628650" lvl="1" indent="-177800">
              <a:lnSpc>
                <a:spcPct val="85000"/>
              </a:lnSpc>
              <a:spcBef>
                <a:spcPct val="15000"/>
              </a:spcBef>
              <a:buClr>
                <a:srgbClr val="000099"/>
              </a:buClr>
              <a:buSzPct val="100000"/>
              <a:buFont typeface="Arial" pitchFamily="34" charset="0"/>
              <a:buChar char="•"/>
            </a:pPr>
            <a:r>
              <a:rPr lang="ko-KR" altLang="en-US" dirty="0">
                <a:latin typeface="Gill Sans MT" pitchFamily="34" charset="0"/>
              </a:rPr>
              <a:t>상호 연결된 라우터들</a:t>
            </a:r>
            <a:endParaRPr lang="en-US" altLang="ko-KR" dirty="0">
              <a:latin typeface="Gill Sans MT" pitchFamily="34" charset="0"/>
            </a:endParaRPr>
          </a:p>
          <a:p>
            <a:pPr marL="628650" lvl="1" indent="-177800">
              <a:lnSpc>
                <a:spcPct val="85000"/>
              </a:lnSpc>
              <a:spcBef>
                <a:spcPct val="15000"/>
              </a:spcBef>
              <a:buClr>
                <a:srgbClr val="000099"/>
              </a:buClr>
              <a:buSzPct val="100000"/>
              <a:buFont typeface="Arial" pitchFamily="34" charset="0"/>
              <a:buChar char="•"/>
            </a:pPr>
            <a:r>
              <a:rPr lang="ko-KR" altLang="en-US" dirty="0">
                <a:latin typeface="Gill Sans MT" pitchFamily="34" charset="0"/>
              </a:rPr>
              <a:t>네트워크들의 네트워크</a:t>
            </a:r>
            <a:endParaRPr lang="en-US" altLang="ko-KR" dirty="0">
              <a:latin typeface="Gill Sans MT" pitchFamily="34" charset="0"/>
            </a:endParaRPr>
          </a:p>
          <a:p>
            <a:pPr marL="395288" indent="-395288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q"/>
            </a:pPr>
            <a:endParaRPr lang="en-US" altLang="ko-KR" dirty="0">
              <a:latin typeface="Gill Sans MT" pitchFamily="34" charset="0"/>
            </a:endParaRPr>
          </a:p>
        </p:txBody>
      </p:sp>
      <p:pic>
        <p:nvPicPr>
          <p:cNvPr id="19463" name="Picture 544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663" y="8778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551C8BFD-29C9-4627-ACF3-DDB8CA274C42}" type="slidenum">
              <a:rPr lang="en-US" altLang="ko-KR"/>
              <a:pPr/>
              <a:t>19</a:t>
            </a:fld>
            <a:endParaRPr lang="en-US" altLang="ko-KR"/>
          </a:p>
        </p:txBody>
      </p:sp>
      <p:grpSp>
        <p:nvGrpSpPr>
          <p:cNvPr id="19465" name="Group 621"/>
          <p:cNvGrpSpPr>
            <a:grpSpLocks/>
          </p:cNvGrpSpPr>
          <p:nvPr/>
        </p:nvGrpSpPr>
        <p:grpSpPr bwMode="auto">
          <a:xfrm>
            <a:off x="5202238" y="1384300"/>
            <a:ext cx="3551237" cy="4743450"/>
            <a:chOff x="5202238" y="1384300"/>
            <a:chExt cx="3551237" cy="4743450"/>
          </a:xfrm>
        </p:grpSpPr>
        <p:sp>
          <p:nvSpPr>
            <p:cNvPr id="19466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467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468" name="Freeform 665"/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9469" name="Group 666"/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20076" name="Rectangle 66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20077" name="AutoShape 66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19470" name="Freeform 669"/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471" name="Line 670"/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472" name="Line 671"/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473" name="Line 672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474" name="Line 674"/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475" name="Line 675"/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476" name="Line 678"/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477" name="Line 679"/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478" name="Line 680"/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479" name="Line 682"/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480" name="Line 683"/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19481" name="Picture 684" descr="access_point_stylized_small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482" name="Line 685"/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483" name="Line 686"/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19484" name="Picture 708" descr="access_point_stylized_small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485" name="Line 711"/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486" name="Line 712"/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487" name="Line 713"/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488" name="Line 714"/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489" name="Line 715"/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490" name="Line 716"/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491" name="Line 717"/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492" name="Line 718"/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493" name="Line 719"/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494" name="Line 720"/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495" name="Line 721"/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496" name="Line 722"/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497" name="Line 723"/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498" name="Line 724"/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499" name="Line 725"/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500" name="Line 726"/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501" name="Line 727"/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502" name="Line 728"/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503" name="Oval 407"/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19504" name="Rectangle 410"/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19505" name="Oval 411"/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grpSp>
          <p:nvGrpSpPr>
            <p:cNvPr id="19506" name="Group 732"/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20074" name="Freeform 7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075" name="Freeform 7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9507" name="Line 735"/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508" name="Line 736"/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9509" name="Group 737"/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2006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2006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2006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20069" name="Group 74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0072" name="Freeform 7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073" name="Freeform 7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20070" name="Line 74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071" name="Line 74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9510" name="Group 746"/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2005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2005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2006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20061" name="Group 75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0064" name="Freeform 7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065" name="Freeform 7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20062" name="Line 75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063" name="Line 75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9511" name="Group 764"/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2005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2005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2005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20053" name="Group 76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0056" name="Freeform 7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057" name="Freeform 7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20054" name="Line 77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055" name="Line 77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9512" name="Line 782"/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9513" name="Group 801"/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2004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2004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2004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20045" name="Group 80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0048" name="Freeform 80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049" name="Freeform 80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20046" name="Line 80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047" name="Line 80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9514" name="Group 810"/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2003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2003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2003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20037" name="Group 81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0040" name="Freeform 81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041" name="Freeform 81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20038" name="Line 81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039" name="Line 81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9515" name="Group 819"/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2002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2002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2002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20029" name="Group 82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0032" name="Freeform 82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033" name="Freeform 82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20030" name="Line 82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031" name="Line 82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9516" name="Group 828"/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2001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2001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2002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20021" name="Group 83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0024" name="Freeform 83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025" name="Freeform 83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20022" name="Line 83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023" name="Line 83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9517" name="Group 846"/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20002" name="Line 270"/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20003" name="Line 271"/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20004" name="Line 272"/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20005" name="Line 273"/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20006" name="Line 274"/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20007" name="Line 275"/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20008" name="Line 276"/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20009" name="Line 277"/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20010" name="Line 278"/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20011" name="Line 279"/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20012" name="Line 280"/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20013" name="Line 281"/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20014" name="Line 282"/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20015" name="Line 283"/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20016" name="Line 284"/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20017" name="Oval 862"/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pic>
          <p:nvPicPr>
            <p:cNvPr id="19518" name="Picture 915" descr="access_point_stylized_small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519" name="Line 918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19520" name="Group 919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20000" name="Picture 92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0001" name="Freeform 92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</p:grpSp>
        <p:grpSp>
          <p:nvGrpSpPr>
            <p:cNvPr id="19521" name="Group 922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19998" name="Picture 92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999" name="Freeform 92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</p:grpSp>
        <p:grpSp>
          <p:nvGrpSpPr>
            <p:cNvPr id="19522" name="Group 925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19996" name="Picture 92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997" name="Freeform 92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</p:grpSp>
        <p:grpSp>
          <p:nvGrpSpPr>
            <p:cNvPr id="19523" name="Group 928"/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19994" name="Picture 92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995" name="Freeform 930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</p:grpSp>
        <p:pic>
          <p:nvPicPr>
            <p:cNvPr id="19524" name="Picture 933" descr="iphone_stylized_small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5773010" y="1604047"/>
              <a:ext cx="136841" cy="3279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525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5618163" y="1558925"/>
              <a:ext cx="415925" cy="886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526" name="Picture 936" descr="access_point_stylized_small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9527" name="Group 938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19962" name="Freeform 93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8 w 354"/>
                  <a:gd name="T3" fmla="*/ 16 h 2742"/>
                  <a:gd name="T4" fmla="*/ 8 w 354"/>
                  <a:gd name="T5" fmla="*/ 119 h 2742"/>
                  <a:gd name="T6" fmla="*/ 0 w 354"/>
                  <a:gd name="T7" fmla="*/ 124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963" name="Rectangle 940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9964" name="Freeform 94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5 w 211"/>
                  <a:gd name="T3" fmla="*/ 11 h 2537"/>
                  <a:gd name="T4" fmla="*/ 2 w 211"/>
                  <a:gd name="T5" fmla="*/ 11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965" name="Freeform 94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7 h 226"/>
                  <a:gd name="T4" fmla="*/ 7 w 328"/>
                  <a:gd name="T5" fmla="*/ 11 h 226"/>
                  <a:gd name="T6" fmla="*/ 0 w 328"/>
                  <a:gd name="T7" fmla="*/ 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966" name="Rectangle 943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grpSp>
            <p:nvGrpSpPr>
              <p:cNvPr id="19967" name="Group 94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9992" name="AutoShape 945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19993" name="AutoShape 946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</p:grpSp>
          <p:sp>
            <p:nvSpPr>
              <p:cNvPr id="19968" name="Rectangle 947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grpSp>
            <p:nvGrpSpPr>
              <p:cNvPr id="19969" name="Group 94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9990" name="AutoShape 94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19991" name="AutoShape 950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</p:grpSp>
          <p:sp>
            <p:nvSpPr>
              <p:cNvPr id="19970" name="Rectangle 951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9971" name="Rectangle 952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grpSp>
            <p:nvGrpSpPr>
              <p:cNvPr id="19972" name="Group 95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9988" name="AutoShape 954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19989" name="AutoShape 955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</p:grpSp>
          <p:sp>
            <p:nvSpPr>
              <p:cNvPr id="19973" name="Freeform 95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6 h 226"/>
                  <a:gd name="T4" fmla="*/ 7 w 328"/>
                  <a:gd name="T5" fmla="*/ 10 h 226"/>
                  <a:gd name="T6" fmla="*/ 0 w 328"/>
                  <a:gd name="T7" fmla="*/ 4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19974" name="Group 95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9986" name="AutoShape 958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19987" name="AutoShape 95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</p:grpSp>
          <p:sp>
            <p:nvSpPr>
              <p:cNvPr id="19975" name="Rectangle 960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9976" name="Freeform 96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7 w 296"/>
                  <a:gd name="T3" fmla="*/ 6 h 256"/>
                  <a:gd name="T4" fmla="*/ 7 w 296"/>
                  <a:gd name="T5" fmla="*/ 11 h 256"/>
                  <a:gd name="T6" fmla="*/ 0 w 296"/>
                  <a:gd name="T7" fmla="*/ 4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977" name="Freeform 96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7 w 304"/>
                  <a:gd name="T3" fmla="*/ 8 h 288"/>
                  <a:gd name="T4" fmla="*/ 6 w 304"/>
                  <a:gd name="T5" fmla="*/ 13 h 288"/>
                  <a:gd name="T6" fmla="*/ 2 w 304"/>
                  <a:gd name="T7" fmla="*/ 6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978" name="Oval 963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9979" name="Freeform 96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6 h 240"/>
                  <a:gd name="T2" fmla="*/ 2 w 306"/>
                  <a:gd name="T3" fmla="*/ 11 h 240"/>
                  <a:gd name="T4" fmla="*/ 7 w 306"/>
                  <a:gd name="T5" fmla="*/ 6 h 240"/>
                  <a:gd name="T6" fmla="*/ 7 w 306"/>
                  <a:gd name="T7" fmla="*/ 0 h 240"/>
                  <a:gd name="T8" fmla="*/ 0 w 306"/>
                  <a:gd name="T9" fmla="*/ 6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980" name="AutoShape 96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9981" name="AutoShape 966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9982" name="Oval 967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9983" name="Oval 968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ko-KR" altLang="ko-KR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9984" name="Oval 969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9985" name="Rectangle 970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grpSp>
          <p:nvGrpSpPr>
            <p:cNvPr id="19528" name="Group 971"/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19930" name="Freeform 97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8 w 354"/>
                  <a:gd name="T3" fmla="*/ 16 h 2742"/>
                  <a:gd name="T4" fmla="*/ 8 w 354"/>
                  <a:gd name="T5" fmla="*/ 119 h 2742"/>
                  <a:gd name="T6" fmla="*/ 0 w 354"/>
                  <a:gd name="T7" fmla="*/ 124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931" name="Rectangle 973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9932" name="Freeform 97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5 w 211"/>
                  <a:gd name="T3" fmla="*/ 11 h 2537"/>
                  <a:gd name="T4" fmla="*/ 2 w 211"/>
                  <a:gd name="T5" fmla="*/ 11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933" name="Freeform 97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7 h 226"/>
                  <a:gd name="T4" fmla="*/ 7 w 328"/>
                  <a:gd name="T5" fmla="*/ 11 h 226"/>
                  <a:gd name="T6" fmla="*/ 0 w 328"/>
                  <a:gd name="T7" fmla="*/ 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934" name="Rectangle 976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grpSp>
            <p:nvGrpSpPr>
              <p:cNvPr id="19935" name="Group 97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9960" name="AutoShape 978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19961" name="AutoShape 979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</p:grpSp>
          <p:sp>
            <p:nvSpPr>
              <p:cNvPr id="19936" name="Rectangle 980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grpSp>
            <p:nvGrpSpPr>
              <p:cNvPr id="19937" name="Group 98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9958" name="AutoShape 982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19959" name="AutoShape 983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</p:grpSp>
          <p:sp>
            <p:nvSpPr>
              <p:cNvPr id="19938" name="Rectangle 984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9939" name="Rectangle 985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grpSp>
            <p:nvGrpSpPr>
              <p:cNvPr id="19940" name="Group 98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9956" name="AutoShape 987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19957" name="AutoShape 988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</p:grpSp>
          <p:sp>
            <p:nvSpPr>
              <p:cNvPr id="19941" name="Freeform 98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6 h 226"/>
                  <a:gd name="T4" fmla="*/ 7 w 328"/>
                  <a:gd name="T5" fmla="*/ 10 h 226"/>
                  <a:gd name="T6" fmla="*/ 0 w 328"/>
                  <a:gd name="T7" fmla="*/ 4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19942" name="Group 99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9954" name="AutoShape 991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19955" name="AutoShape 992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</p:grpSp>
          <p:sp>
            <p:nvSpPr>
              <p:cNvPr id="19943" name="Rectangle 993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9944" name="Freeform 99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7 w 296"/>
                  <a:gd name="T3" fmla="*/ 6 h 256"/>
                  <a:gd name="T4" fmla="*/ 7 w 296"/>
                  <a:gd name="T5" fmla="*/ 11 h 256"/>
                  <a:gd name="T6" fmla="*/ 0 w 296"/>
                  <a:gd name="T7" fmla="*/ 4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945" name="Freeform 99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7 w 304"/>
                  <a:gd name="T3" fmla="*/ 8 h 288"/>
                  <a:gd name="T4" fmla="*/ 6 w 304"/>
                  <a:gd name="T5" fmla="*/ 13 h 288"/>
                  <a:gd name="T6" fmla="*/ 2 w 304"/>
                  <a:gd name="T7" fmla="*/ 6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946" name="Oval 996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9947" name="Freeform 99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6 h 240"/>
                  <a:gd name="T2" fmla="*/ 2 w 306"/>
                  <a:gd name="T3" fmla="*/ 11 h 240"/>
                  <a:gd name="T4" fmla="*/ 7 w 306"/>
                  <a:gd name="T5" fmla="*/ 6 h 240"/>
                  <a:gd name="T6" fmla="*/ 7 w 306"/>
                  <a:gd name="T7" fmla="*/ 0 h 240"/>
                  <a:gd name="T8" fmla="*/ 0 w 306"/>
                  <a:gd name="T9" fmla="*/ 6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948" name="AutoShape 99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9949" name="AutoShape 999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9950" name="Oval 1000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9951" name="Oval 1001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ko-KR" altLang="ko-KR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9952" name="Oval 1002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9953" name="Rectangle 1003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pic>
          <p:nvPicPr>
            <p:cNvPr id="19529" name="Picture 1005" descr="antenna_stylized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5302250" y="2043113"/>
              <a:ext cx="530703" cy="2237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530" name="Picture 1006" descr="laptop_keyboard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 rot="109064" flipH="1">
              <a:off x="5327957" y="2291590"/>
              <a:ext cx="437222" cy="159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531" name="Freeform 1007"/>
            <p:cNvSpPr>
              <a:spLocks/>
            </p:cNvSpPr>
            <p:nvPr/>
          </p:nvSpPr>
          <p:spPr bwMode="auto">
            <a:xfrm>
              <a:off x="5472854" y="2136804"/>
              <a:ext cx="351920" cy="208166"/>
            </a:xfrm>
            <a:custGeom>
              <a:avLst/>
              <a:gdLst>
                <a:gd name="T0" fmla="*/ 193954059 w 2982"/>
                <a:gd name="T1" fmla="*/ 0 h 2442"/>
                <a:gd name="T2" fmla="*/ 0 w 2982"/>
                <a:gd name="T3" fmla="*/ 52653382 h 2442"/>
                <a:gd name="T4" fmla="*/ 775802547 w 2982"/>
                <a:gd name="T5" fmla="*/ 52653382 h 2442"/>
                <a:gd name="T6" fmla="*/ 775802547 w 2982"/>
                <a:gd name="T7" fmla="*/ 52653382 h 2442"/>
                <a:gd name="T8" fmla="*/ 19395405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19532" name="Picture 1008" descr="screen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5490187" y="2142157"/>
              <a:ext cx="319785" cy="1894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533" name="Freeform 1009"/>
            <p:cNvSpPr>
              <a:spLocks/>
            </p:cNvSpPr>
            <p:nvPr/>
          </p:nvSpPr>
          <p:spPr bwMode="auto">
            <a:xfrm>
              <a:off x="5536928" y="2130663"/>
              <a:ext cx="298168" cy="38736"/>
            </a:xfrm>
            <a:custGeom>
              <a:avLst/>
              <a:gdLst>
                <a:gd name="T0" fmla="*/ 193617522 w 2528"/>
                <a:gd name="T1" fmla="*/ 0 h 455"/>
                <a:gd name="T2" fmla="*/ 774455933 w 2528"/>
                <a:gd name="T3" fmla="*/ 52445146 h 455"/>
                <a:gd name="T4" fmla="*/ 774455933 w 2528"/>
                <a:gd name="T5" fmla="*/ 52445146 h 455"/>
                <a:gd name="T6" fmla="*/ 0 w 2528"/>
                <a:gd name="T7" fmla="*/ 52445146 h 455"/>
                <a:gd name="T8" fmla="*/ 193617522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534" name="Freeform 1010"/>
            <p:cNvSpPr>
              <a:spLocks/>
            </p:cNvSpPr>
            <p:nvPr/>
          </p:nvSpPr>
          <p:spPr bwMode="auto">
            <a:xfrm>
              <a:off x="5469738" y="2130348"/>
              <a:ext cx="82770" cy="161242"/>
            </a:xfrm>
            <a:custGeom>
              <a:avLst/>
              <a:gdLst>
                <a:gd name="T0" fmla="*/ 193416032 w 702"/>
                <a:gd name="T1" fmla="*/ 0 h 1893"/>
                <a:gd name="T2" fmla="*/ 0 w 702"/>
                <a:gd name="T3" fmla="*/ 52528358 h 1893"/>
                <a:gd name="T4" fmla="*/ 193416032 w 702"/>
                <a:gd name="T5" fmla="*/ 52528358 h 1893"/>
                <a:gd name="T6" fmla="*/ 193416032 w 702"/>
                <a:gd name="T7" fmla="*/ 52528358 h 1893"/>
                <a:gd name="T8" fmla="*/ 193416032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535" name="Freeform 1011"/>
            <p:cNvSpPr>
              <a:spLocks/>
            </p:cNvSpPr>
            <p:nvPr/>
          </p:nvSpPr>
          <p:spPr bwMode="auto">
            <a:xfrm>
              <a:off x="5743756" y="2159163"/>
              <a:ext cx="89197" cy="186121"/>
            </a:xfrm>
            <a:custGeom>
              <a:avLst/>
              <a:gdLst>
                <a:gd name="T0" fmla="*/ 193802070 w 756"/>
                <a:gd name="T1" fmla="*/ 0 h 2184"/>
                <a:gd name="T2" fmla="*/ 193802070 w 756"/>
                <a:gd name="T3" fmla="*/ 52609433 h 2184"/>
                <a:gd name="T4" fmla="*/ 0 w 756"/>
                <a:gd name="T5" fmla="*/ 52609433 h 2184"/>
                <a:gd name="T6" fmla="*/ 193802070 w 756"/>
                <a:gd name="T7" fmla="*/ 52609433 h 2184"/>
                <a:gd name="T8" fmla="*/ 19380207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536" name="Freeform 1012"/>
            <p:cNvSpPr>
              <a:spLocks/>
            </p:cNvSpPr>
            <p:nvPr/>
          </p:nvSpPr>
          <p:spPr bwMode="auto">
            <a:xfrm>
              <a:off x="5468764" y="2283402"/>
              <a:ext cx="327186" cy="62828"/>
            </a:xfrm>
            <a:custGeom>
              <a:avLst/>
              <a:gdLst>
                <a:gd name="T0" fmla="*/ 193830617 w 2773"/>
                <a:gd name="T1" fmla="*/ 0 h 738"/>
                <a:gd name="T2" fmla="*/ 0 w 2773"/>
                <a:gd name="T3" fmla="*/ 52443591 h 738"/>
                <a:gd name="T4" fmla="*/ 775308309 w 2773"/>
                <a:gd name="T5" fmla="*/ 52443591 h 738"/>
                <a:gd name="T6" fmla="*/ 775308309 w 2773"/>
                <a:gd name="T7" fmla="*/ 52443591 h 738"/>
                <a:gd name="T8" fmla="*/ 19383061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537" name="Freeform 1013"/>
            <p:cNvSpPr>
              <a:spLocks/>
            </p:cNvSpPr>
            <p:nvPr/>
          </p:nvSpPr>
          <p:spPr bwMode="auto">
            <a:xfrm>
              <a:off x="5753689" y="2160738"/>
              <a:ext cx="83549" cy="186909"/>
            </a:xfrm>
            <a:custGeom>
              <a:avLst/>
              <a:gdLst>
                <a:gd name="T0" fmla="*/ 886744152 w 637"/>
                <a:gd name="T1" fmla="*/ 0 h 1659"/>
                <a:gd name="T2" fmla="*/ 886744152 w 637"/>
                <a:gd name="T3" fmla="*/ 0 h 1659"/>
                <a:gd name="T4" fmla="*/ 295581428 w 637"/>
                <a:gd name="T5" fmla="*/ 2147483647 h 1659"/>
                <a:gd name="T6" fmla="*/ 0 w 637"/>
                <a:gd name="T7" fmla="*/ 2147483647 h 1659"/>
                <a:gd name="T8" fmla="*/ 88674415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538" name="Freeform 1014"/>
            <p:cNvSpPr>
              <a:spLocks/>
            </p:cNvSpPr>
            <p:nvPr/>
          </p:nvSpPr>
          <p:spPr bwMode="auto">
            <a:xfrm>
              <a:off x="5469154" y="2291747"/>
              <a:ext cx="290962" cy="62040"/>
            </a:xfrm>
            <a:custGeom>
              <a:avLst/>
              <a:gdLst>
                <a:gd name="T0" fmla="*/ 0 w 2216"/>
                <a:gd name="T1" fmla="*/ 0 h 550"/>
                <a:gd name="T2" fmla="*/ 296524942 w 2216"/>
                <a:gd name="T3" fmla="*/ 162178072 h 550"/>
                <a:gd name="T4" fmla="*/ 2147483647 w 2216"/>
                <a:gd name="T5" fmla="*/ 1133846597 h 550"/>
                <a:gd name="T6" fmla="*/ 2147483647 w 2216"/>
                <a:gd name="T7" fmla="*/ 97166824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9539" name="Group 1015"/>
            <p:cNvGrpSpPr>
              <a:grpSpLocks/>
            </p:cNvGrpSpPr>
            <p:nvPr/>
          </p:nvGrpSpPr>
          <p:grpSpPr bwMode="auto">
            <a:xfrm>
              <a:off x="5464285" y="2358039"/>
              <a:ext cx="98740" cy="36846"/>
              <a:chOff x="1740" y="2642"/>
              <a:chExt cx="752" cy="327"/>
            </a:xfrm>
          </p:grpSpPr>
          <p:sp>
            <p:nvSpPr>
              <p:cNvPr id="19924" name="Freeform 1016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925" name="Freeform 1017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926" name="Freeform 1018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927" name="Freeform 1019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928" name="Freeform 1020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929" name="Freeform 1021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9540" name="Freeform 1022"/>
            <p:cNvSpPr>
              <a:spLocks/>
            </p:cNvSpPr>
            <p:nvPr/>
          </p:nvSpPr>
          <p:spPr bwMode="auto">
            <a:xfrm>
              <a:off x="5633331" y="2363550"/>
              <a:ext cx="119579" cy="80936"/>
            </a:xfrm>
            <a:custGeom>
              <a:avLst/>
              <a:gdLst>
                <a:gd name="T0" fmla="*/ 213225067 w 990"/>
                <a:gd name="T1" fmla="*/ 327634039 h 792"/>
                <a:gd name="T2" fmla="*/ 426450134 w 990"/>
                <a:gd name="T3" fmla="*/ 0 h 792"/>
                <a:gd name="T4" fmla="*/ 426450134 w 990"/>
                <a:gd name="T5" fmla="*/ 108859857 h 792"/>
                <a:gd name="T6" fmla="*/ 0 w 990"/>
                <a:gd name="T7" fmla="*/ 327634039 h 792"/>
                <a:gd name="T8" fmla="*/ 213225067 w 990"/>
                <a:gd name="T9" fmla="*/ 327634039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541" name="Freeform 1023"/>
            <p:cNvSpPr>
              <a:spLocks/>
            </p:cNvSpPr>
            <p:nvPr/>
          </p:nvSpPr>
          <p:spPr bwMode="auto">
            <a:xfrm>
              <a:off x="5328152" y="2370006"/>
              <a:ext cx="305958" cy="73850"/>
            </a:xfrm>
            <a:custGeom>
              <a:avLst/>
              <a:gdLst>
                <a:gd name="T0" fmla="*/ 213487852 w 2532"/>
                <a:gd name="T1" fmla="*/ 0 h 723"/>
                <a:gd name="T2" fmla="*/ 213487852 w 2532"/>
                <a:gd name="T3" fmla="*/ 0 h 723"/>
                <a:gd name="T4" fmla="*/ 1279175104 w 2532"/>
                <a:gd name="T5" fmla="*/ 326105249 h 723"/>
                <a:gd name="T6" fmla="*/ 1279175104 w 2532"/>
                <a:gd name="T7" fmla="*/ 326105249 h 723"/>
                <a:gd name="T8" fmla="*/ 0 w 2532"/>
                <a:gd name="T9" fmla="*/ 108705274 h 723"/>
                <a:gd name="T10" fmla="*/ 21348785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542" name="Freeform 1024"/>
            <p:cNvSpPr>
              <a:spLocks/>
            </p:cNvSpPr>
            <p:nvPr/>
          </p:nvSpPr>
          <p:spPr bwMode="auto">
            <a:xfrm>
              <a:off x="5328347" y="2356465"/>
              <a:ext cx="3311" cy="14959"/>
            </a:xfrm>
            <a:custGeom>
              <a:avLst/>
              <a:gdLst>
                <a:gd name="T0" fmla="*/ 262278177 w 26"/>
                <a:gd name="T1" fmla="*/ 107489987 h 147"/>
                <a:gd name="T2" fmla="*/ 262278177 w 26"/>
                <a:gd name="T3" fmla="*/ 107489987 h 147"/>
                <a:gd name="T4" fmla="*/ 0 w 26"/>
                <a:gd name="T5" fmla="*/ 107489987 h 147"/>
                <a:gd name="T6" fmla="*/ 262278177 w 26"/>
                <a:gd name="T7" fmla="*/ 0 h 147"/>
                <a:gd name="T8" fmla="*/ 262278177 w 26"/>
                <a:gd name="T9" fmla="*/ 10748998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543" name="Freeform 1025"/>
            <p:cNvSpPr>
              <a:spLocks/>
            </p:cNvSpPr>
            <p:nvPr/>
          </p:nvSpPr>
          <p:spPr bwMode="auto">
            <a:xfrm>
              <a:off x="5328542" y="2295526"/>
              <a:ext cx="142170" cy="61883"/>
            </a:xfrm>
            <a:custGeom>
              <a:avLst/>
              <a:gdLst>
                <a:gd name="T0" fmla="*/ 427578636 w 1176"/>
                <a:gd name="T1" fmla="*/ 0 h 606"/>
                <a:gd name="T2" fmla="*/ 0 w 1176"/>
                <a:gd name="T3" fmla="*/ 217234261 h 606"/>
                <a:gd name="T4" fmla="*/ 213789318 w 1176"/>
                <a:gd name="T5" fmla="*/ 217234261 h 606"/>
                <a:gd name="T6" fmla="*/ 427578636 w 1176"/>
                <a:gd name="T7" fmla="*/ 108617131 h 606"/>
                <a:gd name="T8" fmla="*/ 427578636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544" name="Freeform 1026"/>
            <p:cNvSpPr>
              <a:spLocks/>
            </p:cNvSpPr>
            <p:nvPr/>
          </p:nvSpPr>
          <p:spPr bwMode="auto">
            <a:xfrm>
              <a:off x="5338085" y="2359614"/>
              <a:ext cx="290183" cy="71016"/>
            </a:xfrm>
            <a:custGeom>
              <a:avLst/>
              <a:gdLst>
                <a:gd name="T0" fmla="*/ 173113862 w 2532"/>
                <a:gd name="T1" fmla="*/ 0 h 723"/>
                <a:gd name="T2" fmla="*/ 173113862 w 2532"/>
                <a:gd name="T3" fmla="*/ 0 h 723"/>
                <a:gd name="T4" fmla="*/ 344717215 w 2532"/>
                <a:gd name="T5" fmla="*/ 92871339 h 723"/>
                <a:gd name="T6" fmla="*/ 344717215 w 2532"/>
                <a:gd name="T7" fmla="*/ 92871339 h 723"/>
                <a:gd name="T8" fmla="*/ 0 w 2532"/>
                <a:gd name="T9" fmla="*/ 92871339 h 723"/>
                <a:gd name="T10" fmla="*/ 17311386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545" name="Freeform 1027"/>
            <p:cNvSpPr>
              <a:spLocks/>
            </p:cNvSpPr>
            <p:nvPr/>
          </p:nvSpPr>
          <p:spPr bwMode="auto">
            <a:xfrm flipV="1">
              <a:off x="5627878" y="2354575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20898190 h 723"/>
                <a:gd name="T6" fmla="*/ 0 w 2532"/>
                <a:gd name="T7" fmla="*/ 320898190 h 723"/>
                <a:gd name="T8" fmla="*/ 0 w 2532"/>
                <a:gd name="T9" fmla="*/ 107314329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19546" name="Picture 1030" descr="laptop_keyboard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547" name="Freeform 1031"/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19548" name="Picture 1032" descr="screen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549" name="Freeform 1033"/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550" name="Freeform 1034"/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551" name="Freeform 1035"/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552" name="Freeform 1036"/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553" name="Freeform 1037"/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554" name="Freeform 1038"/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9555" name="Group 1039"/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19918" name="Freeform 1040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919" name="Freeform 1041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920" name="Freeform 1042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921" name="Freeform 1043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922" name="Freeform 1044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923" name="Freeform 1045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9556" name="Freeform 1046"/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557" name="Freeform 1047"/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558" name="Freeform 1048"/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559" name="Freeform 1049"/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560" name="Freeform 1050"/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561" name="Freeform 1051"/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9562" name="Group 2"/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19896" name="Picture 1054" descr="laptop_keyboard"/>
              <p:cNvPicPr>
                <a:picLocks noChangeAspect="1" noChangeArrowheads="1"/>
              </p:cNvPicPr>
              <p:nvPr/>
            </p:nvPicPr>
            <p:blipFill>
              <a:blip r:embed="rId15"/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897" name="Freeform 1055"/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pic>
            <p:nvPicPr>
              <p:cNvPr id="19898" name="Picture 1056" descr="screen"/>
              <p:cNvPicPr>
                <a:picLocks noChangeAspect="1" noChangeArrowheads="1"/>
              </p:cNvPicPr>
              <p:nvPr/>
            </p:nvPicPr>
            <p:blipFill>
              <a:blip r:embed="rId16"/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899" name="Freeform 1057"/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900" name="Freeform 1058"/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901" name="Freeform 1059"/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902" name="Freeform 1060"/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903" name="Freeform 1061"/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904" name="Freeform 1062"/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19905" name="Group 1063"/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19912" name="Freeform 106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913" name="Freeform 106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914" name="Freeform 106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915" name="Freeform 106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916" name="Freeform 106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917" name="Freeform 106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9906" name="Freeform 1070"/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907" name="Freeform 1071"/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908" name="Freeform 1072"/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909" name="Freeform 1073"/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910" name="Freeform 1074"/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911" name="Freeform 1075"/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pic>
          <p:nvPicPr>
            <p:cNvPr id="19563" name="Picture 1077" descr="desktop_computer_stylized_medium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 flipH="1">
              <a:off x="6156325" y="3300413"/>
              <a:ext cx="342900" cy="334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564" name="Freeform 1078"/>
            <p:cNvSpPr>
              <a:spLocks/>
            </p:cNvSpPr>
            <p:nvPr/>
          </p:nvSpPr>
          <p:spPr bwMode="auto">
            <a:xfrm flipH="1">
              <a:off x="6302568" y="3332533"/>
              <a:ext cx="161685" cy="153507"/>
            </a:xfrm>
            <a:custGeom>
              <a:avLst/>
              <a:gdLst>
                <a:gd name="T0" fmla="*/ 0 w 356"/>
                <a:gd name="T1" fmla="*/ 0 h 368"/>
                <a:gd name="T2" fmla="*/ 2147483647 w 356"/>
                <a:gd name="T3" fmla="*/ 2147483647 h 368"/>
                <a:gd name="T4" fmla="*/ 2147483647 w 356"/>
                <a:gd name="T5" fmla="*/ 2147483647 h 368"/>
                <a:gd name="T6" fmla="*/ 2147483647 w 356"/>
                <a:gd name="T7" fmla="*/ 214748364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  <p:pic>
          <p:nvPicPr>
            <p:cNvPr id="19565" name="Picture 1081" descr="laptop_keyboard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566" name="Freeform 1082"/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19567" name="Picture 1083" descr="screen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568" name="Freeform 1084"/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569" name="Freeform 1085"/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570" name="Freeform 1086"/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571" name="Freeform 1087"/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572" name="Freeform 1088"/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573" name="Freeform 1089"/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9574" name="Group 1090"/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19890" name="Freeform 109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891" name="Freeform 109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892" name="Freeform 109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893" name="Freeform 109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894" name="Freeform 109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895" name="Freeform 109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9575" name="Freeform 1097"/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576" name="Freeform 1098"/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577" name="Freeform 1099"/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578" name="Freeform 1100"/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579" name="Freeform 1101"/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580" name="Freeform 1102"/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9581" name="Group 1103"/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1988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988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988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9885" name="Group 110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9888" name="Freeform 110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889" name="Freeform 110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9886" name="Line 111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887" name="Line 111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9582" name="Group 1112"/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1987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987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987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9877" name="Group 11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9880" name="Freeform 11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881" name="Freeform 11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9878" name="Line 11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879" name="Line 11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9583" name="Group 1121"/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1986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986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986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9869" name="Group 112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9872" name="Freeform 11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873" name="Freeform 11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9870" name="Line 112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871" name="Line 112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9584" name="Group 1130"/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1985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985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986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9861" name="Group 113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9864" name="Freeform 11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865" name="Freeform 11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9862" name="Line 113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863" name="Line 113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9585" name="Group 1139"/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1985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985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985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9853" name="Group 114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9856" name="Freeform 11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857" name="Freeform 11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9854" name="Line 1146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855" name="Line 1147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9586" name="Group 3"/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19848" name="Picture 555" descr="fridge2.png"/>
              <p:cNvPicPr>
                <a:picLocks noChangeAspect="1"/>
              </p:cNvPicPr>
              <p:nvPr/>
            </p:nvPicPr>
            <p:blipFill>
              <a:blip r:embed="rId18"/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9849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19"/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9587" name="Picture 603" descr="car_icon_small"/>
            <p:cNvPicPr>
              <a:picLocks noChangeAspect="1" noChangeArrowheads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588" name="Picture 814" descr="light2.png"/>
            <p:cNvPicPr>
              <a:picLocks noChangeAspect="1"/>
            </p:cNvPicPr>
            <p:nvPr/>
          </p:nvPicPr>
          <p:blipFill>
            <a:blip r:embed="rId21"/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589" name="Picture 1017" descr="antenna_stylized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590" name="Picture 1017" descr="antenna_stylized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9591" name="Group 347"/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1387" name="Oval 1386"/>
              <p:cNvSpPr>
                <a:spLocks noChangeArrowheads="1"/>
              </p:cNvSpPr>
              <p:nvPr/>
            </p:nvSpPr>
            <p:spPr bwMode="auto">
              <a:xfrm flipV="1">
                <a:off x="1874829" y="1695169"/>
                <a:ext cx="1126060" cy="319747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388" name="Rectangle 1387"/>
              <p:cNvSpPr/>
              <p:nvPr/>
            </p:nvSpPr>
            <p:spPr bwMode="auto">
              <a:xfrm>
                <a:off x="1872116" y="1739006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1389" name="Oval 1388"/>
              <p:cNvSpPr>
                <a:spLocks noChangeArrowheads="1"/>
              </p:cNvSpPr>
              <p:nvPr/>
            </p:nvSpPr>
            <p:spPr bwMode="auto">
              <a:xfrm flipV="1">
                <a:off x="1872116" y="1576553"/>
                <a:ext cx="1126058" cy="31974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390" name="Freeform 1389"/>
              <p:cNvSpPr/>
              <p:nvPr/>
            </p:nvSpPr>
            <p:spPr bwMode="auto">
              <a:xfrm>
                <a:off x="2159736" y="1674540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91" name="Freeform 1390"/>
              <p:cNvSpPr>
                <a:spLocks/>
              </p:cNvSpPr>
              <p:nvPr/>
            </p:nvSpPr>
            <p:spPr bwMode="auto">
              <a:xfrm>
                <a:off x="2102754" y="1633283"/>
                <a:ext cx="664783" cy="11088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92" name="Freeform 1391"/>
              <p:cNvSpPr>
                <a:spLocks/>
              </p:cNvSpPr>
              <p:nvPr/>
            </p:nvSpPr>
            <p:spPr bwMode="auto">
              <a:xfrm>
                <a:off x="2536897" y="1728692"/>
                <a:ext cx="244206" cy="95408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93" name="Freeform 1392"/>
              <p:cNvSpPr>
                <a:spLocks/>
              </p:cNvSpPr>
              <p:nvPr/>
            </p:nvSpPr>
            <p:spPr bwMode="auto">
              <a:xfrm>
                <a:off x="2091900" y="1731270"/>
                <a:ext cx="238779" cy="9540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394" name="Straight Connector 1393"/>
              <p:cNvCxnSpPr>
                <a:cxnSpLocks noChangeShapeType="1"/>
                <a:endCxn id="1389" idx="2"/>
              </p:cNvCxnSpPr>
              <p:nvPr/>
            </p:nvCxnSpPr>
            <p:spPr bwMode="auto">
              <a:xfrm flipH="1" flipV="1">
                <a:off x="1872116" y="1736427"/>
                <a:ext cx="2713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1395" name="Straight Connector 1394"/>
              <p:cNvCxnSpPr>
                <a:cxnSpLocks noChangeShapeType="1"/>
              </p:cNvCxnSpPr>
              <p:nvPr/>
            </p:nvCxnSpPr>
            <p:spPr bwMode="auto">
              <a:xfrm flipH="1" flipV="1">
                <a:off x="2998175" y="1736427"/>
                <a:ext cx="2714" cy="121195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19592" name="Group 347"/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1229" name="Oval 1228"/>
              <p:cNvSpPr>
                <a:spLocks noChangeArrowheads="1"/>
              </p:cNvSpPr>
              <p:nvPr/>
            </p:nvSpPr>
            <p:spPr bwMode="auto">
              <a:xfrm flipV="1">
                <a:off x="1875246" y="1695720"/>
                <a:ext cx="1123346" cy="317168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379" name="Rectangle 1378"/>
              <p:cNvSpPr/>
              <p:nvPr/>
            </p:nvSpPr>
            <p:spPr bwMode="auto">
              <a:xfrm>
                <a:off x="1872532" y="1739555"/>
                <a:ext cx="1126060" cy="1160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1380" name="Oval 1379"/>
              <p:cNvSpPr>
                <a:spLocks noChangeArrowheads="1"/>
              </p:cNvSpPr>
              <p:nvPr/>
            </p:nvSpPr>
            <p:spPr bwMode="auto">
              <a:xfrm flipV="1">
                <a:off x="1872532" y="1577104"/>
                <a:ext cx="1123346" cy="317168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381" name="Freeform 1380"/>
              <p:cNvSpPr/>
              <p:nvPr/>
            </p:nvSpPr>
            <p:spPr bwMode="auto">
              <a:xfrm>
                <a:off x="2160152" y="1672512"/>
                <a:ext cx="548106" cy="16245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82" name="Freeform 1381"/>
              <p:cNvSpPr>
                <a:spLocks/>
              </p:cNvSpPr>
              <p:nvPr/>
            </p:nvSpPr>
            <p:spPr bwMode="auto">
              <a:xfrm>
                <a:off x="2103171" y="1633833"/>
                <a:ext cx="662069" cy="110879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83" name="Freeform 1382"/>
              <p:cNvSpPr>
                <a:spLocks/>
              </p:cNvSpPr>
              <p:nvPr/>
            </p:nvSpPr>
            <p:spPr bwMode="auto">
              <a:xfrm>
                <a:off x="2537314" y="1726663"/>
                <a:ext cx="244206" cy="97987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84" name="Freeform 1383"/>
              <p:cNvSpPr>
                <a:spLocks/>
              </p:cNvSpPr>
              <p:nvPr/>
            </p:nvSpPr>
            <p:spPr bwMode="auto">
              <a:xfrm>
                <a:off x="2089603" y="1729241"/>
                <a:ext cx="241493" cy="97987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385" name="Straight Connector 1384"/>
              <p:cNvCxnSpPr>
                <a:cxnSpLocks noChangeShapeType="1"/>
                <a:endCxn id="1380" idx="2"/>
              </p:cNvCxnSpPr>
              <p:nvPr/>
            </p:nvCxnSpPr>
            <p:spPr bwMode="auto">
              <a:xfrm flipH="1" flipV="1">
                <a:off x="1872532" y="1736978"/>
                <a:ext cx="2714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1386" name="Straight Connector 1385"/>
              <p:cNvCxnSpPr>
                <a:cxnSpLocks noChangeShapeType="1"/>
              </p:cNvCxnSpPr>
              <p:nvPr/>
            </p:nvCxnSpPr>
            <p:spPr bwMode="auto">
              <a:xfrm flipH="1" flipV="1">
                <a:off x="2995877" y="1734398"/>
                <a:ext cx="2714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19593" name="Group 347"/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1194" name="Oval 1193"/>
              <p:cNvSpPr>
                <a:spLocks noChangeArrowheads="1"/>
              </p:cNvSpPr>
              <p:nvPr/>
            </p:nvSpPr>
            <p:spPr bwMode="auto">
              <a:xfrm flipV="1">
                <a:off x="1874875" y="1695070"/>
                <a:ext cx="1126060" cy="319747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195" name="Rectangle 1194"/>
              <p:cNvSpPr/>
              <p:nvPr/>
            </p:nvSpPr>
            <p:spPr bwMode="auto">
              <a:xfrm>
                <a:off x="1872162" y="1738907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1196" name="Oval 1195"/>
              <p:cNvSpPr>
                <a:spLocks noChangeArrowheads="1"/>
              </p:cNvSpPr>
              <p:nvPr/>
            </p:nvSpPr>
            <p:spPr bwMode="auto">
              <a:xfrm flipV="1">
                <a:off x="1872162" y="1576454"/>
                <a:ext cx="1126058" cy="31974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197" name="Freeform 1196"/>
              <p:cNvSpPr/>
              <p:nvPr/>
            </p:nvSpPr>
            <p:spPr bwMode="auto">
              <a:xfrm>
                <a:off x="2159782" y="1674441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24" name="Freeform 1223"/>
              <p:cNvSpPr>
                <a:spLocks/>
              </p:cNvSpPr>
              <p:nvPr/>
            </p:nvSpPr>
            <p:spPr bwMode="auto">
              <a:xfrm>
                <a:off x="2102800" y="1633184"/>
                <a:ext cx="664783" cy="11088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25" name="Freeform 1224"/>
              <p:cNvSpPr>
                <a:spLocks/>
              </p:cNvSpPr>
              <p:nvPr/>
            </p:nvSpPr>
            <p:spPr bwMode="auto">
              <a:xfrm>
                <a:off x="2536944" y="1728593"/>
                <a:ext cx="244206" cy="95408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26" name="Freeform 1225"/>
              <p:cNvSpPr>
                <a:spLocks/>
              </p:cNvSpPr>
              <p:nvPr/>
            </p:nvSpPr>
            <p:spPr bwMode="auto">
              <a:xfrm>
                <a:off x="2091947" y="1731171"/>
                <a:ext cx="238779" cy="9540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227" name="Straight Connector 1226"/>
              <p:cNvCxnSpPr>
                <a:cxnSpLocks noChangeShapeType="1"/>
                <a:endCxn id="1196" idx="2"/>
              </p:cNvCxnSpPr>
              <p:nvPr/>
            </p:nvCxnSpPr>
            <p:spPr bwMode="auto">
              <a:xfrm flipH="1" flipV="1">
                <a:off x="1872162" y="1736328"/>
                <a:ext cx="2713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1228" name="Straight Connector 1227"/>
              <p:cNvCxnSpPr>
                <a:cxnSpLocks noChangeShapeType="1"/>
              </p:cNvCxnSpPr>
              <p:nvPr/>
            </p:nvCxnSpPr>
            <p:spPr bwMode="auto">
              <a:xfrm flipH="1" flipV="1">
                <a:off x="2998221" y="1736328"/>
                <a:ext cx="2714" cy="121195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19594" name="Group 347"/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1185" name="Oval 1184"/>
              <p:cNvSpPr>
                <a:spLocks noChangeArrowheads="1"/>
              </p:cNvSpPr>
              <p:nvPr/>
            </p:nvSpPr>
            <p:spPr bwMode="auto">
              <a:xfrm flipV="1">
                <a:off x="1874401" y="1693738"/>
                <a:ext cx="1125103" cy="319666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186" name="Rectangle 1185"/>
              <p:cNvSpPr/>
              <p:nvPr/>
            </p:nvSpPr>
            <p:spPr bwMode="auto">
              <a:xfrm>
                <a:off x="1870189" y="1739404"/>
                <a:ext cx="1129316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1187" name="Oval 1186"/>
              <p:cNvSpPr>
                <a:spLocks noChangeArrowheads="1"/>
              </p:cNvSpPr>
              <p:nvPr/>
            </p:nvSpPr>
            <p:spPr bwMode="auto">
              <a:xfrm flipV="1">
                <a:off x="1870189" y="1575004"/>
                <a:ext cx="1125101" cy="319668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188" name="Freeform 1187"/>
              <p:cNvSpPr/>
              <p:nvPr/>
            </p:nvSpPr>
            <p:spPr bwMode="auto">
              <a:xfrm>
                <a:off x="2160944" y="1672426"/>
                <a:ext cx="547803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89" name="Freeform 1188"/>
              <p:cNvSpPr>
                <a:spLocks/>
              </p:cNvSpPr>
              <p:nvPr/>
            </p:nvSpPr>
            <p:spPr bwMode="auto">
              <a:xfrm>
                <a:off x="2101950" y="1632849"/>
                <a:ext cx="661578" cy="109600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90" name="Freeform 1189"/>
              <p:cNvSpPr>
                <a:spLocks/>
              </p:cNvSpPr>
              <p:nvPr/>
            </p:nvSpPr>
            <p:spPr bwMode="auto">
              <a:xfrm>
                <a:off x="2535979" y="1727226"/>
                <a:ext cx="244404" cy="97422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91" name="Freeform 1190"/>
              <p:cNvSpPr>
                <a:spLocks/>
              </p:cNvSpPr>
              <p:nvPr/>
            </p:nvSpPr>
            <p:spPr bwMode="auto">
              <a:xfrm>
                <a:off x="2089310" y="1730271"/>
                <a:ext cx="240189" cy="97422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192" name="Straight Connector 1191"/>
              <p:cNvCxnSpPr>
                <a:cxnSpLocks noChangeShapeType="1"/>
                <a:endCxn id="1187" idx="2"/>
              </p:cNvCxnSpPr>
              <p:nvPr/>
            </p:nvCxnSpPr>
            <p:spPr bwMode="auto">
              <a:xfrm flipH="1" flipV="1">
                <a:off x="1870189" y="1736360"/>
                <a:ext cx="4213" cy="121778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1193" name="Straight Connector 1192"/>
              <p:cNvCxnSpPr>
                <a:cxnSpLocks noChangeShapeType="1"/>
              </p:cNvCxnSpPr>
              <p:nvPr/>
            </p:nvCxnSpPr>
            <p:spPr bwMode="auto">
              <a:xfrm flipH="1" flipV="1">
                <a:off x="2995289" y="1733315"/>
                <a:ext cx="4215" cy="12482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19595" name="Group 347"/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1122" name="Oval 1121"/>
              <p:cNvSpPr>
                <a:spLocks noChangeArrowheads="1"/>
              </p:cNvSpPr>
              <p:nvPr/>
            </p:nvSpPr>
            <p:spPr bwMode="auto">
              <a:xfrm flipV="1">
                <a:off x="1877892" y="1694743"/>
                <a:ext cx="1119914" cy="318751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123" name="Rectangle 1122"/>
              <p:cNvSpPr/>
              <p:nvPr/>
            </p:nvSpPr>
            <p:spPr bwMode="auto">
              <a:xfrm>
                <a:off x="1873449" y="1739300"/>
                <a:ext cx="1124357" cy="1165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1124" name="Oval 1123"/>
              <p:cNvSpPr>
                <a:spLocks noChangeArrowheads="1"/>
              </p:cNvSpPr>
              <p:nvPr/>
            </p:nvSpPr>
            <p:spPr bwMode="auto">
              <a:xfrm flipV="1">
                <a:off x="1873449" y="1574784"/>
                <a:ext cx="1119914" cy="318749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125" name="Freeform 1124"/>
              <p:cNvSpPr/>
              <p:nvPr/>
            </p:nvSpPr>
            <p:spPr bwMode="auto">
              <a:xfrm>
                <a:off x="2162315" y="1670752"/>
                <a:ext cx="546626" cy="16108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80" name="Freeform 1179"/>
              <p:cNvSpPr>
                <a:spLocks/>
              </p:cNvSpPr>
              <p:nvPr/>
            </p:nvSpPr>
            <p:spPr bwMode="auto">
              <a:xfrm>
                <a:off x="2104543" y="1633049"/>
                <a:ext cx="657727" cy="109677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81" name="Freeform 1180"/>
              <p:cNvSpPr>
                <a:spLocks/>
              </p:cNvSpPr>
              <p:nvPr/>
            </p:nvSpPr>
            <p:spPr bwMode="auto">
              <a:xfrm>
                <a:off x="2535619" y="1725591"/>
                <a:ext cx="244427" cy="99394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82" name="Freeform 1181"/>
              <p:cNvSpPr>
                <a:spLocks/>
              </p:cNvSpPr>
              <p:nvPr/>
            </p:nvSpPr>
            <p:spPr bwMode="auto">
              <a:xfrm>
                <a:off x="2091209" y="1729017"/>
                <a:ext cx="239982" cy="95968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183" name="Straight Connector 1182"/>
              <p:cNvCxnSpPr>
                <a:cxnSpLocks noChangeShapeType="1"/>
                <a:endCxn id="1124" idx="2"/>
              </p:cNvCxnSpPr>
              <p:nvPr/>
            </p:nvCxnSpPr>
            <p:spPr bwMode="auto">
              <a:xfrm flipH="1" flipV="1">
                <a:off x="1873449" y="1735872"/>
                <a:ext cx="4443" cy="123387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1184" name="Straight Connector 1183"/>
              <p:cNvCxnSpPr>
                <a:cxnSpLocks noChangeShapeType="1"/>
              </p:cNvCxnSpPr>
              <p:nvPr/>
            </p:nvCxnSpPr>
            <p:spPr bwMode="auto">
              <a:xfrm flipH="1" flipV="1">
                <a:off x="2993363" y="1732446"/>
                <a:ext cx="4443" cy="123387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19596" name="Group 752"/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1057" name="Oval 1056"/>
              <p:cNvSpPr>
                <a:spLocks noChangeArrowheads="1"/>
              </p:cNvSpPr>
              <p:nvPr/>
            </p:nvSpPr>
            <p:spPr bwMode="auto">
              <a:xfrm flipV="1">
                <a:off x="7916261" y="1595082"/>
                <a:ext cx="621721" cy="196676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058" name="Rectangle 1057"/>
              <p:cNvSpPr/>
              <p:nvPr/>
            </p:nvSpPr>
            <p:spPr bwMode="auto">
              <a:xfrm>
                <a:off x="7913888" y="1622848"/>
                <a:ext cx="624093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1059" name="Oval 1058"/>
              <p:cNvSpPr>
                <a:spLocks noChangeArrowheads="1"/>
              </p:cNvSpPr>
              <p:nvPr/>
            </p:nvSpPr>
            <p:spPr bwMode="auto">
              <a:xfrm flipV="1">
                <a:off x="7913888" y="1516411"/>
                <a:ext cx="621721" cy="196676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066" name="Freeform 1065"/>
              <p:cNvSpPr/>
              <p:nvPr/>
            </p:nvSpPr>
            <p:spPr bwMode="auto">
              <a:xfrm>
                <a:off x="8072877" y="1581199"/>
                <a:ext cx="303742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17" name="Freeform 1116"/>
              <p:cNvSpPr>
                <a:spLocks/>
              </p:cNvSpPr>
              <p:nvPr/>
            </p:nvSpPr>
            <p:spPr bwMode="auto">
              <a:xfrm>
                <a:off x="8042029" y="1555746"/>
                <a:ext cx="365439" cy="69415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18" name="Freeform 1117"/>
              <p:cNvSpPr>
                <a:spLocks/>
              </p:cNvSpPr>
              <p:nvPr/>
            </p:nvSpPr>
            <p:spPr bwMode="auto">
              <a:xfrm>
                <a:off x="8281700" y="1613593"/>
                <a:ext cx="135261" cy="60160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19" name="Freeform 1118"/>
              <p:cNvSpPr>
                <a:spLocks/>
              </p:cNvSpPr>
              <p:nvPr/>
            </p:nvSpPr>
            <p:spPr bwMode="auto">
              <a:xfrm>
                <a:off x="8034910" y="1615906"/>
                <a:ext cx="132887" cy="6016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120" name="Straight Connector 1119"/>
              <p:cNvCxnSpPr>
                <a:cxnSpLocks noChangeShapeType="1"/>
                <a:endCxn id="1059" idx="2"/>
              </p:cNvCxnSpPr>
              <p:nvPr/>
            </p:nvCxnSpPr>
            <p:spPr bwMode="auto">
              <a:xfrm flipH="1" flipV="1">
                <a:off x="7913888" y="1615906"/>
                <a:ext cx="2372" cy="76357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1121" name="Straight Connector 1120"/>
              <p:cNvCxnSpPr>
                <a:cxnSpLocks noChangeShapeType="1"/>
              </p:cNvCxnSpPr>
              <p:nvPr/>
            </p:nvCxnSpPr>
            <p:spPr bwMode="auto">
              <a:xfrm flipH="1" flipV="1">
                <a:off x="8535609" y="1618220"/>
                <a:ext cx="2372" cy="7635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19597" name="Group 753"/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991" name="Oval 990"/>
              <p:cNvSpPr>
                <a:spLocks noChangeArrowheads="1"/>
              </p:cNvSpPr>
              <p:nvPr/>
            </p:nvSpPr>
            <p:spPr bwMode="auto">
              <a:xfrm flipV="1">
                <a:off x="7915268" y="1595576"/>
                <a:ext cx="624095" cy="19667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993" name="Rectangle 992"/>
              <p:cNvSpPr/>
              <p:nvPr/>
            </p:nvSpPr>
            <p:spPr bwMode="auto">
              <a:xfrm>
                <a:off x="7912896" y="1623342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994" name="Oval 993"/>
              <p:cNvSpPr>
                <a:spLocks noChangeArrowheads="1"/>
              </p:cNvSpPr>
              <p:nvPr/>
            </p:nvSpPr>
            <p:spPr bwMode="auto">
              <a:xfrm flipV="1">
                <a:off x="7912896" y="1516906"/>
                <a:ext cx="624093" cy="19667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996" name="Freeform 995"/>
              <p:cNvSpPr/>
              <p:nvPr/>
            </p:nvSpPr>
            <p:spPr bwMode="auto">
              <a:xfrm>
                <a:off x="8071885" y="1581693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98" name="Freeform 997"/>
              <p:cNvSpPr>
                <a:spLocks/>
              </p:cNvSpPr>
              <p:nvPr/>
            </p:nvSpPr>
            <p:spPr bwMode="auto">
              <a:xfrm>
                <a:off x="8041037" y="1556241"/>
                <a:ext cx="367811" cy="69415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99" name="Freeform 998"/>
              <p:cNvSpPr>
                <a:spLocks/>
              </p:cNvSpPr>
              <p:nvPr/>
            </p:nvSpPr>
            <p:spPr bwMode="auto">
              <a:xfrm>
                <a:off x="8283081" y="1614087"/>
                <a:ext cx="135259" cy="60160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00" name="Freeform 999"/>
              <p:cNvSpPr>
                <a:spLocks/>
              </p:cNvSpPr>
              <p:nvPr/>
            </p:nvSpPr>
            <p:spPr bwMode="auto">
              <a:xfrm>
                <a:off x="8033917" y="1616401"/>
                <a:ext cx="135261" cy="6016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029" name="Straight Connector 1028"/>
              <p:cNvCxnSpPr>
                <a:cxnSpLocks noChangeShapeType="1"/>
                <a:endCxn id="994" idx="2"/>
              </p:cNvCxnSpPr>
              <p:nvPr/>
            </p:nvCxnSpPr>
            <p:spPr bwMode="auto">
              <a:xfrm flipH="1" flipV="1">
                <a:off x="7912896" y="1616401"/>
                <a:ext cx="2372" cy="7635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1048" name="Straight Connector 1047"/>
              <p:cNvCxnSpPr>
                <a:cxnSpLocks noChangeShapeType="1"/>
              </p:cNvCxnSpPr>
              <p:nvPr/>
            </p:nvCxnSpPr>
            <p:spPr bwMode="auto">
              <a:xfrm flipH="1" flipV="1">
                <a:off x="8536989" y="1618714"/>
                <a:ext cx="2374" cy="76357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19598" name="Group 754"/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933" name="Oval 932"/>
              <p:cNvSpPr>
                <a:spLocks noChangeArrowheads="1"/>
              </p:cNvSpPr>
              <p:nvPr/>
            </p:nvSpPr>
            <p:spPr bwMode="auto">
              <a:xfrm flipV="1">
                <a:off x="7915277" y="1593365"/>
                <a:ext cx="624093" cy="198990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934" name="Rectangle 933"/>
              <p:cNvSpPr/>
              <p:nvPr/>
            </p:nvSpPr>
            <p:spPr bwMode="auto">
              <a:xfrm>
                <a:off x="7912903" y="162113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935" name="Oval 934"/>
              <p:cNvSpPr>
                <a:spLocks noChangeArrowheads="1"/>
              </p:cNvSpPr>
              <p:nvPr/>
            </p:nvSpPr>
            <p:spPr bwMode="auto">
              <a:xfrm flipV="1">
                <a:off x="7912903" y="1514694"/>
                <a:ext cx="624095" cy="19899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936" name="Freeform 935"/>
              <p:cNvSpPr/>
              <p:nvPr/>
            </p:nvSpPr>
            <p:spPr bwMode="auto">
              <a:xfrm>
                <a:off x="8071894" y="1579482"/>
                <a:ext cx="306114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37" name="Freeform 936"/>
              <p:cNvSpPr>
                <a:spLocks/>
              </p:cNvSpPr>
              <p:nvPr/>
            </p:nvSpPr>
            <p:spPr bwMode="auto">
              <a:xfrm>
                <a:off x="8041044" y="1554029"/>
                <a:ext cx="367813" cy="69415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38" name="Freeform 937"/>
              <p:cNvSpPr>
                <a:spLocks/>
              </p:cNvSpPr>
              <p:nvPr/>
            </p:nvSpPr>
            <p:spPr bwMode="auto">
              <a:xfrm>
                <a:off x="8283088" y="1614189"/>
                <a:ext cx="135261" cy="60160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56" name="Freeform 955"/>
              <p:cNvSpPr>
                <a:spLocks/>
              </p:cNvSpPr>
              <p:nvPr/>
            </p:nvSpPr>
            <p:spPr bwMode="auto">
              <a:xfrm>
                <a:off x="8033926" y="1614189"/>
                <a:ext cx="135259" cy="62474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957" name="Straight Connector 956"/>
              <p:cNvCxnSpPr>
                <a:cxnSpLocks noChangeShapeType="1"/>
                <a:endCxn id="935" idx="2"/>
              </p:cNvCxnSpPr>
              <p:nvPr/>
            </p:nvCxnSpPr>
            <p:spPr bwMode="auto">
              <a:xfrm flipH="1" flipV="1">
                <a:off x="7912903" y="1614189"/>
                <a:ext cx="2374" cy="78671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984" name="Straight Connector 983"/>
              <p:cNvCxnSpPr>
                <a:cxnSpLocks noChangeShapeType="1"/>
              </p:cNvCxnSpPr>
              <p:nvPr/>
            </p:nvCxnSpPr>
            <p:spPr bwMode="auto">
              <a:xfrm flipH="1" flipV="1">
                <a:off x="8536998" y="1618816"/>
                <a:ext cx="2372" cy="76357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19599" name="Group 755"/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924" name="Oval 923"/>
              <p:cNvSpPr>
                <a:spLocks noChangeArrowheads="1"/>
              </p:cNvSpPr>
              <p:nvPr/>
            </p:nvSpPr>
            <p:spPr bwMode="auto">
              <a:xfrm flipV="1">
                <a:off x="7915183" y="1595105"/>
                <a:ext cx="624095" cy="196676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925" name="Rectangle 924"/>
              <p:cNvSpPr/>
              <p:nvPr/>
            </p:nvSpPr>
            <p:spPr bwMode="auto">
              <a:xfrm>
                <a:off x="7912811" y="162287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926" name="Oval 925"/>
              <p:cNvSpPr>
                <a:spLocks noChangeArrowheads="1"/>
              </p:cNvSpPr>
              <p:nvPr/>
            </p:nvSpPr>
            <p:spPr bwMode="auto">
              <a:xfrm flipV="1">
                <a:off x="7912811" y="1516435"/>
                <a:ext cx="624093" cy="196676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927" name="Freeform 926"/>
              <p:cNvSpPr/>
              <p:nvPr/>
            </p:nvSpPr>
            <p:spPr bwMode="auto">
              <a:xfrm>
                <a:off x="8071800" y="1581222"/>
                <a:ext cx="306115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28" name="Freeform 927"/>
              <p:cNvSpPr>
                <a:spLocks/>
              </p:cNvSpPr>
              <p:nvPr/>
            </p:nvSpPr>
            <p:spPr bwMode="auto">
              <a:xfrm>
                <a:off x="8040952" y="1555769"/>
                <a:ext cx="367811" cy="69415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29" name="Freeform 928"/>
              <p:cNvSpPr>
                <a:spLocks/>
              </p:cNvSpPr>
              <p:nvPr/>
            </p:nvSpPr>
            <p:spPr bwMode="auto">
              <a:xfrm>
                <a:off x="8282996" y="1613616"/>
                <a:ext cx="135259" cy="60160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30" name="Freeform 929"/>
              <p:cNvSpPr>
                <a:spLocks/>
              </p:cNvSpPr>
              <p:nvPr/>
            </p:nvSpPr>
            <p:spPr bwMode="auto">
              <a:xfrm>
                <a:off x="8033832" y="1615929"/>
                <a:ext cx="135261" cy="6016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931" name="Straight Connector 930"/>
              <p:cNvCxnSpPr>
                <a:cxnSpLocks noChangeShapeType="1"/>
                <a:endCxn id="926" idx="2"/>
              </p:cNvCxnSpPr>
              <p:nvPr/>
            </p:nvCxnSpPr>
            <p:spPr bwMode="auto">
              <a:xfrm flipH="1" flipV="1">
                <a:off x="7912811" y="1615929"/>
                <a:ext cx="2372" cy="76357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932" name="Straight Connector 931"/>
              <p:cNvCxnSpPr>
                <a:cxnSpLocks noChangeShapeType="1"/>
              </p:cNvCxnSpPr>
              <p:nvPr/>
            </p:nvCxnSpPr>
            <p:spPr bwMode="auto">
              <a:xfrm flipH="1" flipV="1">
                <a:off x="8536904" y="1618244"/>
                <a:ext cx="2374" cy="7635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19600" name="Group 756"/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915" name="Oval 914"/>
              <p:cNvSpPr>
                <a:spLocks noChangeArrowheads="1"/>
              </p:cNvSpPr>
              <p:nvPr/>
            </p:nvSpPr>
            <p:spPr bwMode="auto">
              <a:xfrm flipV="1">
                <a:off x="7916193" y="1595113"/>
                <a:ext cx="624095" cy="19667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916" name="Rectangle 915"/>
              <p:cNvSpPr/>
              <p:nvPr/>
            </p:nvSpPr>
            <p:spPr bwMode="auto">
              <a:xfrm>
                <a:off x="7913821" y="1622879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917" name="Oval 916"/>
              <p:cNvSpPr>
                <a:spLocks noChangeArrowheads="1"/>
              </p:cNvSpPr>
              <p:nvPr/>
            </p:nvSpPr>
            <p:spPr bwMode="auto">
              <a:xfrm flipV="1">
                <a:off x="7913821" y="1516442"/>
                <a:ext cx="624093" cy="19667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918" name="Freeform 917"/>
              <p:cNvSpPr/>
              <p:nvPr/>
            </p:nvSpPr>
            <p:spPr bwMode="auto">
              <a:xfrm>
                <a:off x="8072810" y="1581230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19" name="Freeform 918"/>
              <p:cNvSpPr>
                <a:spLocks/>
              </p:cNvSpPr>
              <p:nvPr/>
            </p:nvSpPr>
            <p:spPr bwMode="auto">
              <a:xfrm>
                <a:off x="8041962" y="1555778"/>
                <a:ext cx="367811" cy="69415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20" name="Freeform 919"/>
              <p:cNvSpPr>
                <a:spLocks/>
              </p:cNvSpPr>
              <p:nvPr/>
            </p:nvSpPr>
            <p:spPr bwMode="auto">
              <a:xfrm>
                <a:off x="8284006" y="1613623"/>
                <a:ext cx="135259" cy="60160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21" name="Freeform 920"/>
              <p:cNvSpPr>
                <a:spLocks/>
              </p:cNvSpPr>
              <p:nvPr/>
            </p:nvSpPr>
            <p:spPr bwMode="auto">
              <a:xfrm>
                <a:off x="8034842" y="1615938"/>
                <a:ext cx="135261" cy="6016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922" name="Straight Connector 921"/>
              <p:cNvCxnSpPr>
                <a:cxnSpLocks noChangeShapeType="1"/>
                <a:endCxn id="917" idx="2"/>
              </p:cNvCxnSpPr>
              <p:nvPr/>
            </p:nvCxnSpPr>
            <p:spPr bwMode="auto">
              <a:xfrm flipH="1" flipV="1">
                <a:off x="7913821" y="1615938"/>
                <a:ext cx="2372" cy="7635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923" name="Straight Connector 922"/>
              <p:cNvCxnSpPr>
                <a:cxnSpLocks noChangeShapeType="1"/>
              </p:cNvCxnSpPr>
              <p:nvPr/>
            </p:nvCxnSpPr>
            <p:spPr bwMode="auto">
              <a:xfrm flipH="1" flipV="1">
                <a:off x="8537914" y="1618251"/>
                <a:ext cx="2374" cy="76357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19601" name="Group 757"/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906" name="Oval 905"/>
              <p:cNvSpPr>
                <a:spLocks noChangeArrowheads="1"/>
              </p:cNvSpPr>
              <p:nvPr/>
            </p:nvSpPr>
            <p:spPr bwMode="auto">
              <a:xfrm flipV="1">
                <a:off x="7916060" y="1593871"/>
                <a:ext cx="624095" cy="198990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907" name="Rectangle 906"/>
              <p:cNvSpPr/>
              <p:nvPr/>
            </p:nvSpPr>
            <p:spPr bwMode="auto">
              <a:xfrm>
                <a:off x="7913688" y="1621637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908" name="Oval 907"/>
              <p:cNvSpPr>
                <a:spLocks noChangeArrowheads="1"/>
              </p:cNvSpPr>
              <p:nvPr/>
            </p:nvSpPr>
            <p:spPr bwMode="auto">
              <a:xfrm flipV="1">
                <a:off x="7913688" y="1515200"/>
                <a:ext cx="624093" cy="19899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909" name="Freeform 908"/>
              <p:cNvSpPr/>
              <p:nvPr/>
            </p:nvSpPr>
            <p:spPr bwMode="auto">
              <a:xfrm>
                <a:off x="8072677" y="1579988"/>
                <a:ext cx="306115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10" name="Freeform 909"/>
              <p:cNvSpPr>
                <a:spLocks/>
              </p:cNvSpPr>
              <p:nvPr/>
            </p:nvSpPr>
            <p:spPr bwMode="auto">
              <a:xfrm>
                <a:off x="8041829" y="1554536"/>
                <a:ext cx="367811" cy="69415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11" name="Freeform 910"/>
              <p:cNvSpPr>
                <a:spLocks/>
              </p:cNvSpPr>
              <p:nvPr/>
            </p:nvSpPr>
            <p:spPr bwMode="auto">
              <a:xfrm>
                <a:off x="8283873" y="1614696"/>
                <a:ext cx="135259" cy="60160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12" name="Freeform 911"/>
              <p:cNvSpPr>
                <a:spLocks/>
              </p:cNvSpPr>
              <p:nvPr/>
            </p:nvSpPr>
            <p:spPr bwMode="auto">
              <a:xfrm>
                <a:off x="8034709" y="1614696"/>
                <a:ext cx="135261" cy="62473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913" name="Straight Connector 912"/>
              <p:cNvCxnSpPr>
                <a:cxnSpLocks noChangeShapeType="1"/>
                <a:endCxn id="908" idx="2"/>
              </p:cNvCxnSpPr>
              <p:nvPr/>
            </p:nvCxnSpPr>
            <p:spPr bwMode="auto">
              <a:xfrm flipH="1" flipV="1">
                <a:off x="7913688" y="1614696"/>
                <a:ext cx="2372" cy="78671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914" name="Straight Connector 913"/>
              <p:cNvCxnSpPr>
                <a:cxnSpLocks noChangeShapeType="1"/>
              </p:cNvCxnSpPr>
              <p:nvPr/>
            </p:nvCxnSpPr>
            <p:spPr bwMode="auto">
              <a:xfrm flipH="1" flipV="1">
                <a:off x="8537781" y="1619324"/>
                <a:ext cx="2374" cy="7635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sp>
          <p:nvSpPr>
            <p:cNvPr id="19602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603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604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605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606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607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608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609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610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611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612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613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9614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2"/>
              <a:chOff x="4650" y="1129"/>
              <a:chExt cx="246" cy="95"/>
            </a:xfrm>
          </p:grpSpPr>
          <p:sp>
            <p:nvSpPr>
              <p:cNvPr id="1974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974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974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9744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9747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748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9745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746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9615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2"/>
              <a:chOff x="4650" y="1129"/>
              <a:chExt cx="246" cy="95"/>
            </a:xfrm>
          </p:grpSpPr>
          <p:sp>
            <p:nvSpPr>
              <p:cNvPr id="1973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973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973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9736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9739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740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9737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738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9616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2"/>
              <a:chOff x="4650" y="1129"/>
              <a:chExt cx="246" cy="95"/>
            </a:xfrm>
          </p:grpSpPr>
          <p:sp>
            <p:nvSpPr>
              <p:cNvPr id="1972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972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972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9728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9731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732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9729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730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9617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9618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1971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971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971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9720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9723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724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9721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722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9619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1970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971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971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9712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9715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716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9713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714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9620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1970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970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970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9704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9707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708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9705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706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9621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494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600"/>
                <a:t>mobile network</a:t>
              </a:r>
            </a:p>
          </p:txBody>
        </p:sp>
        <p:sp>
          <p:nvSpPr>
            <p:cNvPr id="19622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0807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600"/>
                <a:t>global ISP</a:t>
              </a:r>
            </a:p>
          </p:txBody>
        </p:sp>
        <p:sp>
          <p:nvSpPr>
            <p:cNvPr id="19623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890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600"/>
                <a:t>regional ISP</a:t>
              </a:r>
            </a:p>
          </p:txBody>
        </p:sp>
        <p:sp>
          <p:nvSpPr>
            <p:cNvPr id="19624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95350" cy="48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ko-KR" sz="1600"/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600"/>
                <a:t>network</a:t>
              </a:r>
            </a:p>
          </p:txBody>
        </p:sp>
        <p:sp>
          <p:nvSpPr>
            <p:cNvPr id="19625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95400" cy="48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ko-KR" sz="1600"/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600"/>
                <a:t>       network</a:t>
              </a:r>
            </a:p>
          </p:txBody>
        </p:sp>
        <p:pic>
          <p:nvPicPr>
            <p:cNvPr id="19626" name="Picture 269" descr="cell_tower_radiation copy"/>
            <p:cNvPicPr>
              <a:picLocks noChangeAspect="1" noChangeArrowheads="1"/>
            </p:cNvPicPr>
            <p:nvPr/>
          </p:nvPicPr>
          <p:blipFill>
            <a:blip r:embed="rId22"/>
            <a:srcRect/>
            <a:stretch>
              <a:fillRect/>
            </a:stretch>
          </p:blipFill>
          <p:spPr bwMode="auto">
            <a:xfrm>
              <a:off x="6026149" y="1803400"/>
              <a:ext cx="518463" cy="412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9627" name="Group 347"/>
            <p:cNvGrpSpPr>
              <a:grpSpLocks/>
            </p:cNvGrpSpPr>
            <p:nvPr/>
          </p:nvGrpSpPr>
          <p:grpSpPr bwMode="auto">
            <a:xfrm>
              <a:off x="7077272" y="3621727"/>
              <a:ext cx="493804" cy="228319"/>
              <a:chOff x="1871277" y="1576300"/>
              <a:chExt cx="1128371" cy="437861"/>
            </a:xfrm>
          </p:grpSpPr>
          <p:sp>
            <p:nvSpPr>
              <p:cNvPr id="849" name="Oval 848"/>
              <p:cNvSpPr>
                <a:spLocks noChangeArrowheads="1"/>
              </p:cNvSpPr>
              <p:nvPr/>
            </p:nvSpPr>
            <p:spPr bwMode="auto">
              <a:xfrm flipV="1">
                <a:off x="1874456" y="1693807"/>
                <a:ext cx="1124534" cy="319668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850" name="Rectangle 849"/>
              <p:cNvSpPr/>
              <p:nvPr/>
            </p:nvSpPr>
            <p:spPr bwMode="auto">
              <a:xfrm>
                <a:off x="1870827" y="1739475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851" name="Oval 850"/>
              <p:cNvSpPr>
                <a:spLocks noChangeArrowheads="1"/>
              </p:cNvSpPr>
              <p:nvPr/>
            </p:nvSpPr>
            <p:spPr bwMode="auto">
              <a:xfrm flipV="1">
                <a:off x="1870827" y="1575075"/>
                <a:ext cx="1124534" cy="319666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852" name="Freeform 851"/>
              <p:cNvSpPr/>
              <p:nvPr/>
            </p:nvSpPr>
            <p:spPr bwMode="auto">
              <a:xfrm>
                <a:off x="2157403" y="1672497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53" name="Freeform 852"/>
              <p:cNvSpPr>
                <a:spLocks/>
              </p:cNvSpPr>
              <p:nvPr/>
            </p:nvSpPr>
            <p:spPr bwMode="auto">
              <a:xfrm>
                <a:off x="2102989" y="1632918"/>
                <a:ext cx="660211" cy="109600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54" name="Freeform 853"/>
              <p:cNvSpPr>
                <a:spLocks/>
              </p:cNvSpPr>
              <p:nvPr/>
            </p:nvSpPr>
            <p:spPr bwMode="auto">
              <a:xfrm>
                <a:off x="2534666" y="1727297"/>
                <a:ext cx="246672" cy="97422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55" name="Freeform 854"/>
              <p:cNvSpPr>
                <a:spLocks/>
              </p:cNvSpPr>
              <p:nvPr/>
            </p:nvSpPr>
            <p:spPr bwMode="auto">
              <a:xfrm>
                <a:off x="2088479" y="1730340"/>
                <a:ext cx="243046" cy="97422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856" name="Straight Connector 855"/>
              <p:cNvCxnSpPr>
                <a:cxnSpLocks noChangeShapeType="1"/>
                <a:endCxn id="851" idx="2"/>
              </p:cNvCxnSpPr>
              <p:nvPr/>
            </p:nvCxnSpPr>
            <p:spPr bwMode="auto">
              <a:xfrm flipH="1" flipV="1">
                <a:off x="1870827" y="1736429"/>
                <a:ext cx="3629" cy="121778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857" name="Straight Connector 856"/>
              <p:cNvCxnSpPr>
                <a:cxnSpLocks noChangeShapeType="1"/>
              </p:cNvCxnSpPr>
              <p:nvPr/>
            </p:nvCxnSpPr>
            <p:spPr bwMode="auto">
              <a:xfrm flipH="1" flipV="1">
                <a:off x="2995361" y="1733386"/>
                <a:ext cx="3629" cy="124821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19628" name="Group 347"/>
            <p:cNvGrpSpPr>
              <a:grpSpLocks/>
            </p:cNvGrpSpPr>
            <p:nvPr/>
          </p:nvGrpSpPr>
          <p:grpSpPr bwMode="auto">
            <a:xfrm>
              <a:off x="7733157" y="3638864"/>
              <a:ext cx="493804" cy="228319"/>
              <a:chOff x="1871277" y="1576300"/>
              <a:chExt cx="1128371" cy="437861"/>
            </a:xfrm>
          </p:grpSpPr>
          <p:sp>
            <p:nvSpPr>
              <p:cNvPr id="840" name="Oval 839"/>
              <p:cNvSpPr>
                <a:spLocks noChangeArrowheads="1"/>
              </p:cNvSpPr>
              <p:nvPr/>
            </p:nvSpPr>
            <p:spPr bwMode="auto">
              <a:xfrm flipV="1">
                <a:off x="1873889" y="1694432"/>
                <a:ext cx="1124534" cy="319666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841" name="Rectangle 840"/>
              <p:cNvSpPr/>
              <p:nvPr/>
            </p:nvSpPr>
            <p:spPr bwMode="auto">
              <a:xfrm>
                <a:off x="1870262" y="1740098"/>
                <a:ext cx="1128161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842" name="Oval 841"/>
              <p:cNvSpPr>
                <a:spLocks noChangeArrowheads="1"/>
              </p:cNvSpPr>
              <p:nvPr/>
            </p:nvSpPr>
            <p:spPr bwMode="auto">
              <a:xfrm flipV="1">
                <a:off x="1870262" y="1575698"/>
                <a:ext cx="1124534" cy="319668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843" name="Freeform 842"/>
              <p:cNvSpPr/>
              <p:nvPr/>
            </p:nvSpPr>
            <p:spPr bwMode="auto">
              <a:xfrm>
                <a:off x="2156836" y="1673120"/>
                <a:ext cx="551385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44" name="Freeform 843"/>
              <p:cNvSpPr>
                <a:spLocks/>
              </p:cNvSpPr>
              <p:nvPr/>
            </p:nvSpPr>
            <p:spPr bwMode="auto">
              <a:xfrm>
                <a:off x="2102424" y="1633543"/>
                <a:ext cx="660211" cy="109600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45" name="Freeform 844"/>
              <p:cNvSpPr>
                <a:spLocks/>
              </p:cNvSpPr>
              <p:nvPr/>
            </p:nvSpPr>
            <p:spPr bwMode="auto">
              <a:xfrm>
                <a:off x="2534099" y="1727920"/>
                <a:ext cx="246672" cy="97422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46" name="Freeform 845"/>
              <p:cNvSpPr>
                <a:spLocks/>
              </p:cNvSpPr>
              <p:nvPr/>
            </p:nvSpPr>
            <p:spPr bwMode="auto">
              <a:xfrm>
                <a:off x="2087914" y="1730965"/>
                <a:ext cx="243043" cy="97422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847" name="Straight Connector 846"/>
              <p:cNvCxnSpPr>
                <a:cxnSpLocks noChangeShapeType="1"/>
                <a:endCxn id="842" idx="2"/>
              </p:cNvCxnSpPr>
              <p:nvPr/>
            </p:nvCxnSpPr>
            <p:spPr bwMode="auto">
              <a:xfrm flipH="1" flipV="1">
                <a:off x="1870262" y="1737054"/>
                <a:ext cx="3626" cy="121778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848" name="Straight Connector 847"/>
              <p:cNvCxnSpPr>
                <a:cxnSpLocks noChangeShapeType="1"/>
              </p:cNvCxnSpPr>
              <p:nvPr/>
            </p:nvCxnSpPr>
            <p:spPr bwMode="auto">
              <a:xfrm flipH="1" flipV="1">
                <a:off x="2994797" y="1734009"/>
                <a:ext cx="3626" cy="12482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19629" name="Group 347"/>
            <p:cNvGrpSpPr>
              <a:grpSpLocks/>
            </p:cNvGrpSpPr>
            <p:nvPr/>
          </p:nvGrpSpPr>
          <p:grpSpPr bwMode="auto">
            <a:xfrm>
              <a:off x="7397100" y="3903983"/>
              <a:ext cx="493804" cy="228319"/>
              <a:chOff x="1871277" y="1576300"/>
              <a:chExt cx="1128371" cy="437861"/>
            </a:xfrm>
          </p:grpSpPr>
          <p:sp>
            <p:nvSpPr>
              <p:cNvPr id="831" name="Oval 830"/>
              <p:cNvSpPr>
                <a:spLocks noChangeArrowheads="1"/>
              </p:cNvSpPr>
              <p:nvPr/>
            </p:nvSpPr>
            <p:spPr bwMode="auto">
              <a:xfrm flipV="1">
                <a:off x="1876391" y="1694419"/>
                <a:ext cx="1124534" cy="319668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832" name="Rectangle 831"/>
              <p:cNvSpPr/>
              <p:nvPr/>
            </p:nvSpPr>
            <p:spPr bwMode="auto">
              <a:xfrm>
                <a:off x="1872762" y="1740086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833" name="Oval 832"/>
              <p:cNvSpPr>
                <a:spLocks noChangeArrowheads="1"/>
              </p:cNvSpPr>
              <p:nvPr/>
            </p:nvSpPr>
            <p:spPr bwMode="auto">
              <a:xfrm flipV="1">
                <a:off x="1872762" y="1575686"/>
                <a:ext cx="1124534" cy="319666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834" name="Freeform 833"/>
              <p:cNvSpPr/>
              <p:nvPr/>
            </p:nvSpPr>
            <p:spPr bwMode="auto">
              <a:xfrm>
                <a:off x="2159338" y="1673109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35" name="Freeform 834"/>
              <p:cNvSpPr>
                <a:spLocks/>
              </p:cNvSpPr>
              <p:nvPr/>
            </p:nvSpPr>
            <p:spPr bwMode="auto">
              <a:xfrm>
                <a:off x="2104924" y="1633530"/>
                <a:ext cx="660211" cy="109600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36" name="Freeform 835"/>
              <p:cNvSpPr>
                <a:spLocks/>
              </p:cNvSpPr>
              <p:nvPr/>
            </p:nvSpPr>
            <p:spPr bwMode="auto">
              <a:xfrm>
                <a:off x="2536601" y="1727909"/>
                <a:ext cx="246672" cy="97422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37" name="Freeform 836"/>
              <p:cNvSpPr>
                <a:spLocks/>
              </p:cNvSpPr>
              <p:nvPr/>
            </p:nvSpPr>
            <p:spPr bwMode="auto">
              <a:xfrm>
                <a:off x="2090414" y="1730952"/>
                <a:ext cx="243046" cy="97422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838" name="Straight Connector 837"/>
              <p:cNvCxnSpPr>
                <a:cxnSpLocks noChangeShapeType="1"/>
                <a:endCxn id="833" idx="2"/>
              </p:cNvCxnSpPr>
              <p:nvPr/>
            </p:nvCxnSpPr>
            <p:spPr bwMode="auto">
              <a:xfrm flipH="1" flipV="1">
                <a:off x="1872762" y="1737041"/>
                <a:ext cx="3629" cy="121778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839" name="Straight Connector 838"/>
              <p:cNvCxnSpPr>
                <a:cxnSpLocks noChangeShapeType="1"/>
              </p:cNvCxnSpPr>
              <p:nvPr/>
            </p:nvCxnSpPr>
            <p:spPr bwMode="auto">
              <a:xfrm flipH="1" flipV="1">
                <a:off x="2997297" y="1733997"/>
                <a:ext cx="3629" cy="124821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19630" name="Group 347"/>
            <p:cNvGrpSpPr>
              <a:grpSpLocks/>
            </p:cNvGrpSpPr>
            <p:nvPr/>
          </p:nvGrpSpPr>
          <p:grpSpPr bwMode="auto">
            <a:xfrm>
              <a:off x="7195340" y="2756360"/>
              <a:ext cx="413310" cy="196874"/>
              <a:chOff x="1871277" y="1576300"/>
              <a:chExt cx="1128371" cy="437861"/>
            </a:xfrm>
          </p:grpSpPr>
          <p:sp>
            <p:nvSpPr>
              <p:cNvPr id="822" name="Oval 821"/>
              <p:cNvSpPr>
                <a:spLocks noChangeArrowheads="1"/>
              </p:cNvSpPr>
              <p:nvPr/>
            </p:nvSpPr>
            <p:spPr bwMode="auto">
              <a:xfrm flipV="1">
                <a:off x="1873456" y="1695321"/>
                <a:ext cx="1126842" cy="317764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823" name="Rectangle 822"/>
              <p:cNvSpPr/>
              <p:nvPr/>
            </p:nvSpPr>
            <p:spPr bwMode="auto">
              <a:xfrm>
                <a:off x="1869120" y="1737689"/>
                <a:ext cx="1131178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824" name="Oval 823"/>
              <p:cNvSpPr>
                <a:spLocks noChangeArrowheads="1"/>
              </p:cNvSpPr>
              <p:nvPr/>
            </p:nvSpPr>
            <p:spPr bwMode="auto">
              <a:xfrm flipV="1">
                <a:off x="1869120" y="1575277"/>
                <a:ext cx="1126842" cy="317764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825" name="Freeform 824"/>
              <p:cNvSpPr/>
              <p:nvPr/>
            </p:nvSpPr>
            <p:spPr bwMode="auto">
              <a:xfrm>
                <a:off x="2159500" y="1670607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26" name="Freeform 825"/>
              <p:cNvSpPr>
                <a:spLocks/>
              </p:cNvSpPr>
              <p:nvPr/>
            </p:nvSpPr>
            <p:spPr bwMode="auto">
              <a:xfrm>
                <a:off x="2103157" y="1631768"/>
                <a:ext cx="663105" cy="112983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27" name="Freeform 826"/>
              <p:cNvSpPr>
                <a:spLocks/>
              </p:cNvSpPr>
              <p:nvPr/>
            </p:nvSpPr>
            <p:spPr bwMode="auto">
              <a:xfrm>
                <a:off x="2536558" y="1727098"/>
                <a:ext cx="242704" cy="95328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28" name="Freeform 827"/>
              <p:cNvSpPr>
                <a:spLocks/>
              </p:cNvSpPr>
              <p:nvPr/>
            </p:nvSpPr>
            <p:spPr bwMode="auto">
              <a:xfrm>
                <a:off x="2090156" y="1730628"/>
                <a:ext cx="238369" cy="95330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829" name="Straight Connector 828"/>
              <p:cNvCxnSpPr>
                <a:cxnSpLocks noChangeShapeType="1"/>
                <a:endCxn id="824" idx="2"/>
              </p:cNvCxnSpPr>
              <p:nvPr/>
            </p:nvCxnSpPr>
            <p:spPr bwMode="auto">
              <a:xfrm flipH="1" flipV="1">
                <a:off x="1869120" y="1737689"/>
                <a:ext cx="4335" cy="12004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830" name="Straight Connector 829"/>
              <p:cNvCxnSpPr>
                <a:cxnSpLocks noChangeShapeType="1"/>
              </p:cNvCxnSpPr>
              <p:nvPr/>
            </p:nvCxnSpPr>
            <p:spPr bwMode="auto">
              <a:xfrm flipH="1" flipV="1">
                <a:off x="2995962" y="1734160"/>
                <a:ext cx="4335" cy="1235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19631" name="Group 347"/>
            <p:cNvGrpSpPr>
              <a:grpSpLocks/>
            </p:cNvGrpSpPr>
            <p:nvPr/>
          </p:nvGrpSpPr>
          <p:grpSpPr bwMode="auto">
            <a:xfrm>
              <a:off x="7677419" y="2378982"/>
              <a:ext cx="413310" cy="196874"/>
              <a:chOff x="1871277" y="1576300"/>
              <a:chExt cx="1128371" cy="437861"/>
            </a:xfrm>
          </p:grpSpPr>
          <p:sp>
            <p:nvSpPr>
              <p:cNvPr id="813" name="Oval 812"/>
              <p:cNvSpPr>
                <a:spLocks noChangeArrowheads="1"/>
              </p:cNvSpPr>
              <p:nvPr/>
            </p:nvSpPr>
            <p:spPr bwMode="auto">
              <a:xfrm flipV="1">
                <a:off x="1874878" y="1697859"/>
                <a:ext cx="1126842" cy="317764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814" name="Rectangle 813"/>
              <p:cNvSpPr/>
              <p:nvPr/>
            </p:nvSpPr>
            <p:spPr bwMode="auto">
              <a:xfrm>
                <a:off x="1870543" y="1740227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815" name="Oval 814"/>
              <p:cNvSpPr>
                <a:spLocks noChangeArrowheads="1"/>
              </p:cNvSpPr>
              <p:nvPr/>
            </p:nvSpPr>
            <p:spPr bwMode="auto">
              <a:xfrm flipV="1">
                <a:off x="1870543" y="1577815"/>
                <a:ext cx="1126842" cy="317764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816" name="Freeform 815"/>
              <p:cNvSpPr/>
              <p:nvPr/>
            </p:nvSpPr>
            <p:spPr bwMode="auto">
              <a:xfrm>
                <a:off x="2160923" y="1673143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17" name="Freeform 816"/>
              <p:cNvSpPr>
                <a:spLocks/>
              </p:cNvSpPr>
              <p:nvPr/>
            </p:nvSpPr>
            <p:spPr bwMode="auto">
              <a:xfrm>
                <a:off x="2104579" y="1634306"/>
                <a:ext cx="663105" cy="112983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18" name="Freeform 817"/>
              <p:cNvSpPr>
                <a:spLocks/>
              </p:cNvSpPr>
              <p:nvPr/>
            </p:nvSpPr>
            <p:spPr bwMode="auto">
              <a:xfrm>
                <a:off x="2537980" y="1729634"/>
                <a:ext cx="242704" cy="9533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19" name="Freeform 818"/>
              <p:cNvSpPr>
                <a:spLocks/>
              </p:cNvSpPr>
              <p:nvPr/>
            </p:nvSpPr>
            <p:spPr bwMode="auto">
              <a:xfrm>
                <a:off x="2091578" y="1733166"/>
                <a:ext cx="238369" cy="95328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820" name="Straight Connector 819"/>
              <p:cNvCxnSpPr>
                <a:cxnSpLocks noChangeShapeType="1"/>
                <a:endCxn id="815" idx="2"/>
              </p:cNvCxnSpPr>
              <p:nvPr/>
            </p:nvCxnSpPr>
            <p:spPr bwMode="auto">
              <a:xfrm flipH="1" flipV="1">
                <a:off x="1870543" y="1740227"/>
                <a:ext cx="4335" cy="12004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821" name="Straight Connector 820"/>
              <p:cNvCxnSpPr>
                <a:cxnSpLocks noChangeShapeType="1"/>
              </p:cNvCxnSpPr>
              <p:nvPr/>
            </p:nvCxnSpPr>
            <p:spPr bwMode="auto">
              <a:xfrm flipH="1" flipV="1">
                <a:off x="2997385" y="1736695"/>
                <a:ext cx="4335" cy="123576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19632" name="Group 347"/>
            <p:cNvGrpSpPr>
              <a:grpSpLocks/>
            </p:cNvGrpSpPr>
            <p:nvPr/>
          </p:nvGrpSpPr>
          <p:grpSpPr bwMode="auto">
            <a:xfrm>
              <a:off x="7186342" y="2486295"/>
              <a:ext cx="413310" cy="196874"/>
              <a:chOff x="1871277" y="1576300"/>
              <a:chExt cx="1128371" cy="437861"/>
            </a:xfrm>
          </p:grpSpPr>
          <p:sp>
            <p:nvSpPr>
              <p:cNvPr id="804" name="Oval 803"/>
              <p:cNvSpPr>
                <a:spLocks noChangeArrowheads="1"/>
              </p:cNvSpPr>
              <p:nvPr/>
            </p:nvSpPr>
            <p:spPr bwMode="auto">
              <a:xfrm flipV="1">
                <a:off x="1876349" y="1695744"/>
                <a:ext cx="1122510" cy="317764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805" name="Rectangle 804"/>
              <p:cNvSpPr/>
              <p:nvPr/>
            </p:nvSpPr>
            <p:spPr bwMode="auto">
              <a:xfrm>
                <a:off x="1872017" y="1738112"/>
                <a:ext cx="1126842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806" name="Oval 805"/>
              <p:cNvSpPr>
                <a:spLocks noChangeArrowheads="1"/>
              </p:cNvSpPr>
              <p:nvPr/>
            </p:nvSpPr>
            <p:spPr bwMode="auto">
              <a:xfrm flipV="1">
                <a:off x="1872017" y="1575700"/>
                <a:ext cx="1122507" cy="317764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807" name="Freeform 806"/>
              <p:cNvSpPr/>
              <p:nvPr/>
            </p:nvSpPr>
            <p:spPr bwMode="auto">
              <a:xfrm>
                <a:off x="2158061" y="1671030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08" name="Freeform 807"/>
              <p:cNvSpPr>
                <a:spLocks/>
              </p:cNvSpPr>
              <p:nvPr/>
            </p:nvSpPr>
            <p:spPr bwMode="auto">
              <a:xfrm>
                <a:off x="2101718" y="1632191"/>
                <a:ext cx="663105" cy="112983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09" name="Freeform 808"/>
              <p:cNvSpPr>
                <a:spLocks/>
              </p:cNvSpPr>
              <p:nvPr/>
            </p:nvSpPr>
            <p:spPr bwMode="auto">
              <a:xfrm>
                <a:off x="2535119" y="1727521"/>
                <a:ext cx="247040" cy="95328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10" name="Freeform 809"/>
              <p:cNvSpPr>
                <a:spLocks/>
              </p:cNvSpPr>
              <p:nvPr/>
            </p:nvSpPr>
            <p:spPr bwMode="auto">
              <a:xfrm>
                <a:off x="2088717" y="1731051"/>
                <a:ext cx="242704" cy="95330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811" name="Straight Connector 810"/>
              <p:cNvCxnSpPr>
                <a:cxnSpLocks noChangeShapeType="1"/>
                <a:endCxn id="806" idx="2"/>
              </p:cNvCxnSpPr>
              <p:nvPr/>
            </p:nvCxnSpPr>
            <p:spPr bwMode="auto">
              <a:xfrm flipH="1" flipV="1">
                <a:off x="1872017" y="1738112"/>
                <a:ext cx="4333" cy="12004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812" name="Straight Connector 811"/>
              <p:cNvCxnSpPr>
                <a:cxnSpLocks noChangeShapeType="1"/>
              </p:cNvCxnSpPr>
              <p:nvPr/>
            </p:nvCxnSpPr>
            <p:spPr bwMode="auto">
              <a:xfrm flipH="1" flipV="1">
                <a:off x="2994524" y="1734582"/>
                <a:ext cx="4335" cy="1235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19633" name="Group 347"/>
            <p:cNvGrpSpPr>
              <a:grpSpLocks/>
            </p:cNvGrpSpPr>
            <p:nvPr/>
          </p:nvGrpSpPr>
          <p:grpSpPr bwMode="auto">
            <a:xfrm>
              <a:off x="7750914" y="2756819"/>
              <a:ext cx="413310" cy="196874"/>
              <a:chOff x="1871277" y="1576300"/>
              <a:chExt cx="1128371" cy="437861"/>
            </a:xfrm>
          </p:grpSpPr>
          <p:sp>
            <p:nvSpPr>
              <p:cNvPr id="795" name="Oval 794"/>
              <p:cNvSpPr>
                <a:spLocks noChangeArrowheads="1"/>
              </p:cNvSpPr>
              <p:nvPr/>
            </p:nvSpPr>
            <p:spPr bwMode="auto">
              <a:xfrm flipV="1">
                <a:off x="1873595" y="1697832"/>
                <a:ext cx="1126842" cy="317764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796" name="Rectangle 795"/>
              <p:cNvSpPr/>
              <p:nvPr/>
            </p:nvSpPr>
            <p:spPr bwMode="auto">
              <a:xfrm>
                <a:off x="1869259" y="1740200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797" name="Oval 796"/>
              <p:cNvSpPr>
                <a:spLocks noChangeArrowheads="1"/>
              </p:cNvSpPr>
              <p:nvPr/>
            </p:nvSpPr>
            <p:spPr bwMode="auto">
              <a:xfrm flipV="1">
                <a:off x="1869259" y="1577788"/>
                <a:ext cx="1126842" cy="317764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798" name="Freeform 797"/>
              <p:cNvSpPr/>
              <p:nvPr/>
            </p:nvSpPr>
            <p:spPr bwMode="auto">
              <a:xfrm>
                <a:off x="2159639" y="1673116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99" name="Freeform 798"/>
              <p:cNvSpPr>
                <a:spLocks/>
              </p:cNvSpPr>
              <p:nvPr/>
            </p:nvSpPr>
            <p:spPr bwMode="auto">
              <a:xfrm>
                <a:off x="2103296" y="1634279"/>
                <a:ext cx="663105" cy="112983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00" name="Freeform 799"/>
              <p:cNvSpPr>
                <a:spLocks/>
              </p:cNvSpPr>
              <p:nvPr/>
            </p:nvSpPr>
            <p:spPr bwMode="auto">
              <a:xfrm>
                <a:off x="2536697" y="1729607"/>
                <a:ext cx="242704" cy="9533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01" name="Freeform 800"/>
              <p:cNvSpPr>
                <a:spLocks/>
              </p:cNvSpPr>
              <p:nvPr/>
            </p:nvSpPr>
            <p:spPr bwMode="auto">
              <a:xfrm>
                <a:off x="2090295" y="1733139"/>
                <a:ext cx="238369" cy="95328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802" name="Straight Connector 801"/>
              <p:cNvCxnSpPr>
                <a:cxnSpLocks noChangeShapeType="1"/>
                <a:endCxn id="797" idx="2"/>
              </p:cNvCxnSpPr>
              <p:nvPr/>
            </p:nvCxnSpPr>
            <p:spPr bwMode="auto">
              <a:xfrm flipH="1" flipV="1">
                <a:off x="1869259" y="1740200"/>
                <a:ext cx="4335" cy="12004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803" name="Straight Connector 802"/>
              <p:cNvCxnSpPr>
                <a:cxnSpLocks noChangeShapeType="1"/>
              </p:cNvCxnSpPr>
              <p:nvPr/>
            </p:nvCxnSpPr>
            <p:spPr bwMode="auto">
              <a:xfrm flipH="1" flipV="1">
                <a:off x="2996102" y="1736669"/>
                <a:ext cx="4335" cy="123576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pic>
          <p:nvPicPr>
            <p:cNvPr id="19634" name="Picture 1005" descr="antenna_stylized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5516100" y="3095151"/>
              <a:ext cx="530703" cy="2237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635" name="Picture 1005" descr="antenna_stylized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893951" y="5490536"/>
              <a:ext cx="530703" cy="2237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636" name="Picture 1005" descr="antenna_stylized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7365711" y="5438691"/>
              <a:ext cx="530703" cy="2237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637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7096052" y="5017186"/>
              <a:ext cx="415925" cy="886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0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0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0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41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ko-KR" sz="3600" dirty="0">
                <a:ea typeface="ＭＳ Ｐゴシック" pitchFamily="34" charset="-128"/>
              </a:rPr>
              <a:t>Chapter 1: </a:t>
            </a:r>
            <a:r>
              <a:rPr lang="ko-KR" altLang="en-US" sz="3600" dirty="0">
                <a:ea typeface="ＭＳ Ｐゴシック" pitchFamily="34" charset="-128"/>
              </a:rPr>
              <a:t>컴퓨터 네트워크와 인터넷</a:t>
            </a:r>
            <a:endParaRPr lang="en-US" altLang="ko-KR" sz="3600" dirty="0">
              <a:ea typeface="ＭＳ Ｐゴシック" pitchFamily="34" charset="-128"/>
            </a:endParaRP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371600"/>
            <a:ext cx="3581400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ko-KR" altLang="en-US" i="1" dirty="0">
                <a:solidFill>
                  <a:srgbClr val="CC0000"/>
                </a:solidFill>
                <a:ea typeface="ＭＳ Ｐゴシック" pitchFamily="34" charset="-128"/>
              </a:rPr>
              <a:t>목표</a:t>
            </a:r>
            <a:r>
              <a:rPr lang="en-US" altLang="ko-KR" i="1" dirty="0">
                <a:solidFill>
                  <a:srgbClr val="CC0000"/>
                </a:solidFill>
                <a:ea typeface="ＭＳ Ｐゴシック" pitchFamily="34" charset="-128"/>
              </a:rPr>
              <a:t>:</a:t>
            </a:r>
            <a:r>
              <a:rPr lang="en-US" altLang="ko-KR" dirty="0">
                <a:ea typeface="ＭＳ Ｐゴシック" pitchFamily="34" charset="-128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ko-KR" altLang="en-US" dirty="0">
                <a:ea typeface="ＭＳ Ｐゴシック" pitchFamily="34" charset="-128"/>
              </a:rPr>
              <a:t>용어와 분위기 파악</a:t>
            </a:r>
            <a:endParaRPr lang="en-US" altLang="ja-JP" dirty="0"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ko-KR" altLang="en-US" dirty="0">
                <a:ea typeface="ＭＳ Ｐゴシック" pitchFamily="34" charset="-128"/>
              </a:rPr>
              <a:t>세부 사항은 뒤에서 자세히</a:t>
            </a:r>
            <a:endParaRPr lang="en-US" altLang="ko-KR" dirty="0"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ko-KR" altLang="en-US" dirty="0">
                <a:ea typeface="ＭＳ Ｐゴシック" pitchFamily="34" charset="-128"/>
              </a:rPr>
              <a:t>접근법</a:t>
            </a:r>
            <a:r>
              <a:rPr lang="en-US" altLang="ko-KR" dirty="0">
                <a:ea typeface="ＭＳ Ｐゴシック" pitchFamily="34" charset="-128"/>
              </a:rPr>
              <a:t>:</a:t>
            </a:r>
          </a:p>
          <a:p>
            <a:pPr lvl="1" eaLnBrk="1" hangingPunct="1">
              <a:lnSpc>
                <a:spcPct val="90000"/>
              </a:lnSpc>
              <a:buSzPct val="85000"/>
            </a:pPr>
            <a:r>
              <a:rPr lang="ko-KR" altLang="en-US" sz="2800" dirty="0">
                <a:ea typeface="Arial" pitchFamily="34" charset="0"/>
              </a:rPr>
              <a:t>인터넷을 예로 삼아서 설명</a:t>
            </a:r>
            <a:endParaRPr lang="en-US" altLang="ko-KR" sz="2800" dirty="0">
              <a:ea typeface="Arial" pitchFamily="34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sz="2800" dirty="0">
              <a:ea typeface="Arial" pitchFamily="34" charset="0"/>
            </a:endParaRPr>
          </a:p>
        </p:txBody>
      </p:sp>
      <p:sp>
        <p:nvSpPr>
          <p:cNvPr id="1126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114800" y="1371600"/>
            <a:ext cx="5029200" cy="52451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ko-KR" altLang="en-US" dirty="0">
                <a:solidFill>
                  <a:srgbClr val="CC0000"/>
                </a:solidFill>
                <a:ea typeface="ＭＳ Ｐゴシック" pitchFamily="34" charset="-128"/>
              </a:rPr>
              <a:t>개요</a:t>
            </a:r>
            <a:r>
              <a:rPr lang="en-US" altLang="ko-KR" dirty="0">
                <a:solidFill>
                  <a:srgbClr val="CC0000"/>
                </a:solidFill>
                <a:ea typeface="ＭＳ Ｐゴシック" pitchFamily="34" charset="-128"/>
              </a:rPr>
              <a:t>:</a:t>
            </a:r>
          </a:p>
          <a:p>
            <a:pPr eaLnBrk="1" hangingPunct="1"/>
            <a:r>
              <a:rPr lang="ko-KR" altLang="en-US" sz="2400" dirty="0">
                <a:ea typeface="ＭＳ Ｐゴシック" pitchFamily="34" charset="-128"/>
              </a:rPr>
              <a:t>인터넷이란</a:t>
            </a:r>
            <a:r>
              <a:rPr lang="en-US" altLang="ko-KR" sz="2400" dirty="0">
                <a:ea typeface="ＭＳ Ｐゴシック" pitchFamily="34" charset="-128"/>
              </a:rPr>
              <a:t>?</a:t>
            </a:r>
            <a:endParaRPr lang="en-US" altLang="ja-JP" sz="2400" dirty="0">
              <a:ea typeface="ＭＳ Ｐゴシック" pitchFamily="34" charset="-128"/>
            </a:endParaRPr>
          </a:p>
          <a:p>
            <a:pPr eaLnBrk="1" hangingPunct="1"/>
            <a:r>
              <a:rPr lang="ko-KR" altLang="en-US" sz="2400" dirty="0">
                <a:ea typeface="ＭＳ Ｐゴシック" pitchFamily="34" charset="-128"/>
              </a:rPr>
              <a:t>프로토콜이란</a:t>
            </a:r>
            <a:r>
              <a:rPr lang="en-US" altLang="ko-KR" sz="2400" dirty="0">
                <a:ea typeface="ＭＳ Ｐゴシック" pitchFamily="34" charset="-128"/>
              </a:rPr>
              <a:t>?</a:t>
            </a:r>
            <a:endParaRPr lang="en-US" altLang="ja-JP" sz="2400" dirty="0">
              <a:ea typeface="ＭＳ Ｐゴシック" pitchFamily="34" charset="-128"/>
            </a:endParaRPr>
          </a:p>
          <a:p>
            <a:pPr eaLnBrk="1" hangingPunct="1"/>
            <a:r>
              <a:rPr lang="ko-KR" altLang="en-US" sz="2400" dirty="0">
                <a:ea typeface="ＭＳ Ｐゴシック" pitchFamily="34" charset="-128"/>
              </a:rPr>
              <a:t>네트워크 가장자리</a:t>
            </a:r>
            <a:r>
              <a:rPr lang="en-US" altLang="ko-KR" sz="2400" dirty="0">
                <a:ea typeface="ＭＳ Ｐゴシック" pitchFamily="34" charset="-128"/>
              </a:rPr>
              <a:t>: </a:t>
            </a:r>
            <a:r>
              <a:rPr lang="ko-KR" altLang="en-US" sz="2400" dirty="0">
                <a:ea typeface="ＭＳ Ｐゴシック" pitchFamily="34" charset="-128"/>
              </a:rPr>
              <a:t>호스트</a:t>
            </a:r>
            <a:r>
              <a:rPr lang="en-US" altLang="ko-KR" sz="2400" dirty="0">
                <a:ea typeface="ＭＳ Ｐゴシック" pitchFamily="34" charset="-128"/>
              </a:rPr>
              <a:t>, </a:t>
            </a:r>
            <a:r>
              <a:rPr lang="ko-KR" altLang="en-US" sz="2400" dirty="0">
                <a:ea typeface="ＭＳ Ｐゴシック" pitchFamily="34" charset="-128"/>
              </a:rPr>
              <a:t>접속 네트워크</a:t>
            </a:r>
            <a:r>
              <a:rPr lang="en-US" altLang="ko-KR" sz="2400" dirty="0">
                <a:ea typeface="ＭＳ Ｐゴシック" pitchFamily="34" charset="-128"/>
              </a:rPr>
              <a:t>, </a:t>
            </a:r>
            <a:r>
              <a:rPr lang="ko-KR" altLang="en-US" sz="2400" dirty="0">
                <a:ea typeface="ＭＳ Ｐゴシック" pitchFamily="34" charset="-128"/>
              </a:rPr>
              <a:t>물리 매체</a:t>
            </a:r>
            <a:endParaRPr lang="en-US" altLang="ko-KR" sz="2400" dirty="0">
              <a:ea typeface="ＭＳ Ｐゴシック" pitchFamily="34" charset="-128"/>
            </a:endParaRPr>
          </a:p>
          <a:p>
            <a:pPr eaLnBrk="1" hangingPunct="1"/>
            <a:r>
              <a:rPr lang="ko-KR" altLang="en-US" sz="2400" dirty="0">
                <a:ea typeface="ＭＳ Ｐゴシック" pitchFamily="34" charset="-128"/>
              </a:rPr>
              <a:t>네트워크 코어</a:t>
            </a:r>
            <a:r>
              <a:rPr lang="en-US" altLang="ko-KR" sz="2400" dirty="0">
                <a:ea typeface="ＭＳ Ｐゴシック" pitchFamily="34" charset="-128"/>
              </a:rPr>
              <a:t>: </a:t>
            </a:r>
            <a:r>
              <a:rPr lang="ko-KR" altLang="en-US" sz="2400" dirty="0" err="1">
                <a:ea typeface="ＭＳ Ｐゴシック" pitchFamily="34" charset="-128"/>
              </a:rPr>
              <a:t>패킷</a:t>
            </a:r>
            <a:r>
              <a:rPr lang="en-US" altLang="ko-KR" sz="2400" dirty="0">
                <a:ea typeface="ＭＳ Ｐゴシック" pitchFamily="34" charset="-128"/>
              </a:rPr>
              <a:t>/</a:t>
            </a:r>
            <a:r>
              <a:rPr lang="ko-KR" altLang="en-US" sz="2400" dirty="0">
                <a:ea typeface="ＭＳ Ｐゴシック" pitchFamily="34" charset="-128"/>
              </a:rPr>
              <a:t>회선 교환</a:t>
            </a:r>
            <a:r>
              <a:rPr lang="en-US" altLang="ko-KR" sz="2400" dirty="0">
                <a:ea typeface="ＭＳ Ｐゴシック" pitchFamily="34" charset="-128"/>
              </a:rPr>
              <a:t>, </a:t>
            </a:r>
            <a:r>
              <a:rPr lang="ko-KR" altLang="en-US" sz="2400" dirty="0">
                <a:ea typeface="ＭＳ Ｐゴシック" pitchFamily="34" charset="-128"/>
              </a:rPr>
              <a:t>인터넷 구조</a:t>
            </a:r>
            <a:endParaRPr lang="en-US" altLang="ko-KR" sz="2400" dirty="0">
              <a:ea typeface="ＭＳ Ｐゴシック" pitchFamily="34" charset="-128"/>
            </a:endParaRPr>
          </a:p>
          <a:p>
            <a:pPr eaLnBrk="1" hangingPunct="1"/>
            <a:r>
              <a:rPr lang="ko-KR" altLang="en-US" sz="2400" dirty="0">
                <a:ea typeface="ＭＳ Ｐゴシック" pitchFamily="34" charset="-128"/>
              </a:rPr>
              <a:t>성능</a:t>
            </a:r>
            <a:r>
              <a:rPr lang="en-US" altLang="ko-KR" sz="2400" dirty="0">
                <a:ea typeface="ＭＳ Ｐゴシック" pitchFamily="34" charset="-128"/>
              </a:rPr>
              <a:t>: </a:t>
            </a:r>
            <a:r>
              <a:rPr lang="ko-KR" altLang="en-US" sz="2400" dirty="0">
                <a:ea typeface="ＭＳ Ｐゴシック" pitchFamily="34" charset="-128"/>
              </a:rPr>
              <a:t>손실</a:t>
            </a:r>
            <a:r>
              <a:rPr lang="en-US" altLang="ko-KR" sz="2400" dirty="0">
                <a:ea typeface="ＭＳ Ｐゴシック" pitchFamily="34" charset="-128"/>
              </a:rPr>
              <a:t>, </a:t>
            </a:r>
            <a:r>
              <a:rPr lang="ko-KR" altLang="en-US" sz="2400" dirty="0">
                <a:ea typeface="ＭＳ Ｐゴシック" pitchFamily="34" charset="-128"/>
              </a:rPr>
              <a:t>지연</a:t>
            </a:r>
            <a:r>
              <a:rPr lang="en-US" altLang="ko-KR" sz="2400" dirty="0">
                <a:ea typeface="ＭＳ Ｐゴシック" pitchFamily="34" charset="-128"/>
              </a:rPr>
              <a:t>, </a:t>
            </a:r>
            <a:r>
              <a:rPr lang="ko-KR" altLang="en-US" sz="2400" dirty="0">
                <a:ea typeface="ＭＳ Ｐゴシック" pitchFamily="34" charset="-128"/>
              </a:rPr>
              <a:t>처리율</a:t>
            </a:r>
            <a:endParaRPr lang="en-US" altLang="ko-KR" sz="2400" dirty="0">
              <a:ea typeface="ＭＳ Ｐゴシック" pitchFamily="34" charset="-128"/>
            </a:endParaRPr>
          </a:p>
          <a:p>
            <a:pPr eaLnBrk="1" hangingPunct="1"/>
            <a:r>
              <a:rPr lang="ko-KR" altLang="en-US" sz="2400" dirty="0">
                <a:ea typeface="ＭＳ Ｐゴシック" pitchFamily="34" charset="-128"/>
              </a:rPr>
              <a:t>보안</a:t>
            </a:r>
            <a:endParaRPr lang="en-US" altLang="ko-KR" sz="2400" dirty="0">
              <a:ea typeface="ＭＳ Ｐゴシック" pitchFamily="34" charset="-128"/>
            </a:endParaRPr>
          </a:p>
          <a:p>
            <a:pPr eaLnBrk="1" hangingPunct="1"/>
            <a:r>
              <a:rPr lang="ko-KR" altLang="en-US" sz="2400" dirty="0">
                <a:ea typeface="ＭＳ Ｐゴシック" pitchFamily="34" charset="-128"/>
              </a:rPr>
              <a:t>프로토콜 계층</a:t>
            </a:r>
            <a:r>
              <a:rPr lang="en-US" altLang="ko-KR" sz="2400" dirty="0">
                <a:ea typeface="ＭＳ Ｐゴシック" pitchFamily="34" charset="-128"/>
              </a:rPr>
              <a:t>, </a:t>
            </a:r>
            <a:r>
              <a:rPr lang="ko-KR" altLang="en-US" sz="2400" dirty="0">
                <a:ea typeface="ＭＳ Ｐゴシック" pitchFamily="34" charset="-128"/>
              </a:rPr>
              <a:t>서비스 모델</a:t>
            </a:r>
            <a:endParaRPr lang="en-US" altLang="ko-KR" sz="2400" dirty="0">
              <a:ea typeface="ＭＳ Ｐゴシック" pitchFamily="34" charset="-128"/>
            </a:endParaRPr>
          </a:p>
          <a:p>
            <a:pPr eaLnBrk="1" hangingPunct="1"/>
            <a:r>
              <a:rPr lang="ko-KR" altLang="en-US" sz="2400" dirty="0">
                <a:ea typeface="ＭＳ Ｐゴシック" pitchFamily="34" charset="-128"/>
              </a:rPr>
              <a:t>역사</a:t>
            </a:r>
            <a:endParaRPr lang="en-US" altLang="ko-KR" sz="2400" dirty="0">
              <a:ea typeface="ＭＳ Ｐゴシック" pitchFamily="34" charset="-128"/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ko-KR" sz="2400" dirty="0">
              <a:ea typeface="ＭＳ Ｐゴシック" pitchFamily="34" charset="-128"/>
            </a:endParaRPr>
          </a:p>
        </p:txBody>
      </p:sp>
      <p:pic>
        <p:nvPicPr>
          <p:cNvPr id="11270" name="Picture 12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1825" y="1030288"/>
            <a:ext cx="5484813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320CB4B3-561F-4110-9B7C-8EC01E7E3E6F}" type="slidenum">
              <a:rPr lang="en-US" altLang="ko-KR"/>
              <a:pPr/>
              <a:t>2</a:t>
            </a:fld>
            <a:endParaRPr lang="en-US" altLang="ko-KR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38138" y="196850"/>
            <a:ext cx="8382000" cy="835025"/>
          </a:xfrm>
        </p:spPr>
        <p:txBody>
          <a:bodyPr/>
          <a:lstStyle/>
          <a:p>
            <a:pPr eaLnBrk="1" hangingPunct="1"/>
            <a:r>
              <a:rPr lang="ko-KR" altLang="en-US" dirty="0">
                <a:ea typeface="ＭＳ Ｐゴシック" pitchFamily="34" charset="-128"/>
              </a:rPr>
              <a:t>접속 네트워크와 물리매체</a:t>
            </a:r>
            <a:endParaRPr lang="en-US" altLang="ko-KR" dirty="0">
              <a:ea typeface="ＭＳ Ｐゴシック" pitchFamily="34" charset="-128"/>
            </a:endParaRP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00075" y="1371600"/>
            <a:ext cx="4010025" cy="501015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ko-KR" i="1" dirty="0">
                <a:solidFill>
                  <a:srgbClr val="CC0000"/>
                </a:solidFill>
                <a:ea typeface="ＭＳ Ｐゴシック" pitchFamily="34" charset="-128"/>
              </a:rPr>
              <a:t>Q: </a:t>
            </a:r>
            <a:r>
              <a:rPr lang="ko-KR" altLang="en-US" i="1" dirty="0">
                <a:solidFill>
                  <a:srgbClr val="CC0000"/>
                </a:solidFill>
                <a:ea typeface="ＭＳ Ｐゴシック" pitchFamily="34" charset="-128"/>
              </a:rPr>
              <a:t>종단시스템을 어떻게 </a:t>
            </a:r>
            <a:r>
              <a:rPr lang="ko-KR" altLang="en-US" i="1" dirty="0" err="1">
                <a:solidFill>
                  <a:srgbClr val="CC0000"/>
                </a:solidFill>
                <a:ea typeface="ＭＳ Ｐゴシック" pitchFamily="34" charset="-128"/>
              </a:rPr>
              <a:t>라우터에</a:t>
            </a:r>
            <a:r>
              <a:rPr lang="ko-KR" altLang="en-US" i="1" dirty="0">
                <a:solidFill>
                  <a:srgbClr val="CC0000"/>
                </a:solidFill>
                <a:ea typeface="ＭＳ Ｐゴシック" pitchFamily="34" charset="-128"/>
              </a:rPr>
              <a:t> 접속하는가</a:t>
            </a:r>
            <a:r>
              <a:rPr lang="en-US" altLang="ko-KR" i="1" dirty="0">
                <a:solidFill>
                  <a:srgbClr val="CC0000"/>
                </a:solidFill>
                <a:ea typeface="ＭＳ Ｐゴシック" pitchFamily="34" charset="-128"/>
              </a:rPr>
              <a:t>?</a:t>
            </a:r>
          </a:p>
          <a:p>
            <a:pPr eaLnBrk="1" hangingPunct="1"/>
            <a:r>
              <a:rPr lang="ko-KR" altLang="en-US" sz="2400" dirty="0">
                <a:ea typeface="ＭＳ Ｐゴシック" pitchFamily="34" charset="-128"/>
              </a:rPr>
              <a:t>가정 접속 네트워크</a:t>
            </a:r>
            <a:endParaRPr lang="en-US" altLang="ko-KR" sz="2400" dirty="0">
              <a:ea typeface="ＭＳ Ｐゴシック" pitchFamily="34" charset="-128"/>
            </a:endParaRPr>
          </a:p>
          <a:p>
            <a:pPr eaLnBrk="1" hangingPunct="1"/>
            <a:r>
              <a:rPr lang="ko-KR" altLang="en-US" sz="2400" dirty="0">
                <a:ea typeface="ＭＳ Ｐゴシック" pitchFamily="34" charset="-128"/>
              </a:rPr>
              <a:t>기관 접속 네트워크</a:t>
            </a:r>
            <a:r>
              <a:rPr lang="en-US" altLang="ko-KR" sz="2400" dirty="0">
                <a:ea typeface="ＭＳ Ｐゴシック" pitchFamily="34" charset="-128"/>
              </a:rPr>
              <a:t> (</a:t>
            </a:r>
            <a:r>
              <a:rPr lang="ko-KR" altLang="en-US" sz="2400" dirty="0">
                <a:ea typeface="ＭＳ Ｐゴシック" pitchFamily="34" charset="-128"/>
              </a:rPr>
              <a:t>학교</a:t>
            </a:r>
            <a:r>
              <a:rPr lang="en-US" altLang="ko-KR" sz="2400" dirty="0">
                <a:ea typeface="ＭＳ Ｐゴシック" pitchFamily="34" charset="-128"/>
              </a:rPr>
              <a:t>, </a:t>
            </a:r>
            <a:r>
              <a:rPr lang="ko-KR" altLang="en-US" sz="2400" dirty="0">
                <a:ea typeface="ＭＳ Ｐゴシック" pitchFamily="34" charset="-128"/>
              </a:rPr>
              <a:t>회사</a:t>
            </a:r>
            <a:r>
              <a:rPr lang="en-US" altLang="ko-KR" sz="2400" dirty="0">
                <a:ea typeface="ＭＳ Ｐゴシック" pitchFamily="34" charset="-128"/>
              </a:rPr>
              <a:t>)</a:t>
            </a:r>
          </a:p>
          <a:p>
            <a:pPr eaLnBrk="1" hangingPunct="1">
              <a:spcAft>
                <a:spcPct val="30000"/>
              </a:spcAft>
            </a:pPr>
            <a:r>
              <a:rPr lang="ko-KR" altLang="en-US" sz="2400" dirty="0">
                <a:ea typeface="ＭＳ Ｐゴシック" pitchFamily="34" charset="-128"/>
              </a:rPr>
              <a:t>이동 접속 네트워크</a:t>
            </a:r>
            <a:endParaRPr lang="en-US" altLang="ko-KR" sz="2400" dirty="0">
              <a:solidFill>
                <a:srgbClr val="FF0000"/>
              </a:solidFill>
              <a:ea typeface="ＭＳ Ｐゴシック" pitchFamily="34" charset="-128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ko-KR" altLang="en-US" i="1" dirty="0">
                <a:solidFill>
                  <a:srgbClr val="CC0000"/>
                </a:solidFill>
                <a:ea typeface="ＭＳ Ｐゴシック" pitchFamily="34" charset="-128"/>
              </a:rPr>
              <a:t>주목할 점</a:t>
            </a:r>
            <a:r>
              <a:rPr lang="en-US" altLang="ko-KR" i="1" dirty="0">
                <a:solidFill>
                  <a:srgbClr val="CC0000"/>
                </a:solidFill>
                <a:ea typeface="ＭＳ Ｐゴシック" pitchFamily="34" charset="-128"/>
              </a:rPr>
              <a:t>: </a:t>
            </a:r>
          </a:p>
          <a:p>
            <a:pPr eaLnBrk="1" hangingPunct="1"/>
            <a:r>
              <a:rPr lang="ko-KR" altLang="en-US" sz="2400" dirty="0">
                <a:ea typeface="ＭＳ Ｐゴシック" pitchFamily="34" charset="-128"/>
              </a:rPr>
              <a:t>접속 네트워크의 대역폭 </a:t>
            </a:r>
            <a:r>
              <a:rPr lang="en-US" altLang="ko-KR" sz="2400" dirty="0">
                <a:ea typeface="ＭＳ Ｐゴシック" pitchFamily="34" charset="-128"/>
              </a:rPr>
              <a:t>(bandwidth, bits per second)?</a:t>
            </a:r>
          </a:p>
          <a:p>
            <a:pPr eaLnBrk="1" hangingPunct="1"/>
            <a:r>
              <a:rPr lang="ko-KR" altLang="en-US" sz="2400" dirty="0">
                <a:ea typeface="ＭＳ Ｐゴシック" pitchFamily="34" charset="-128"/>
              </a:rPr>
              <a:t>전용 또는 공유</a:t>
            </a:r>
            <a:r>
              <a:rPr lang="en-US" altLang="ko-KR" sz="2400" dirty="0">
                <a:ea typeface="ＭＳ Ｐゴシック" pitchFamily="34" charset="-128"/>
              </a:rPr>
              <a:t>?</a:t>
            </a:r>
          </a:p>
        </p:txBody>
      </p:sp>
      <p:pic>
        <p:nvPicPr>
          <p:cNvPr id="20485" name="Picture 916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8938" y="830263"/>
            <a:ext cx="68564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79BA16C7-D752-4FC0-8CEB-901780529419}" type="slidenum">
              <a:rPr lang="en-US" altLang="ko-KR"/>
              <a:pPr/>
              <a:t>20</a:t>
            </a:fld>
            <a:endParaRPr lang="en-US" altLang="ko-KR"/>
          </a:p>
        </p:txBody>
      </p:sp>
      <p:grpSp>
        <p:nvGrpSpPr>
          <p:cNvPr id="20487" name="Group 2"/>
          <p:cNvGrpSpPr>
            <a:grpSpLocks/>
          </p:cNvGrpSpPr>
          <p:nvPr/>
        </p:nvGrpSpPr>
        <p:grpSpPr bwMode="auto">
          <a:xfrm>
            <a:off x="5202238" y="1546225"/>
            <a:ext cx="3551237" cy="4449763"/>
            <a:chOff x="5202238" y="1546225"/>
            <a:chExt cx="3551237" cy="4450443"/>
          </a:xfrm>
        </p:grpSpPr>
        <p:sp>
          <p:nvSpPr>
            <p:cNvPr id="20488" name="Freeform 665"/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0489" name="Group 666"/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21054" name="Rectangle 66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21055" name="AutoShape 66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20490" name="Freeform 669"/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491" name="Line 670"/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492" name="Line 671"/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493" name="Line 672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494" name="Line 674"/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495" name="Line 675"/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496" name="Line 678"/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497" name="Line 679"/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498" name="Line 680"/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499" name="Line 682"/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500" name="Line 683"/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20501" name="Picture 684" descr="access_point_stylized_small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502" name="Line 685"/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503" name="Line 686"/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20504" name="Picture 708" descr="access_point_stylized_small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505" name="Freeform 709"/>
            <p:cNvSpPr>
              <a:spLocks/>
            </p:cNvSpPr>
            <p:nvPr/>
          </p:nvSpPr>
          <p:spPr bwMode="auto">
            <a:xfrm>
              <a:off x="7015163" y="3530600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506" name="Freeform 710"/>
            <p:cNvSpPr>
              <a:spLocks/>
            </p:cNvSpPr>
            <p:nvPr/>
          </p:nvSpPr>
          <p:spPr bwMode="auto">
            <a:xfrm>
              <a:off x="7023100" y="2005013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507" name="Line 711"/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508" name="Line 712"/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509" name="Line 713"/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510" name="Line 714"/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511" name="Line 715"/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512" name="Line 716"/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513" name="Line 717"/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514" name="Line 718"/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515" name="Line 719"/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516" name="Line 720"/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517" name="Line 721"/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518" name="Line 722"/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519" name="Line 723"/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520" name="Line 724"/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521" name="Line 725"/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522" name="Line 726"/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523" name="Line 727"/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524" name="Line 728"/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525" name="Oval 407"/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20526" name="Rectangle 410"/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20527" name="Oval 411"/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grpSp>
          <p:nvGrpSpPr>
            <p:cNvPr id="20528" name="Group 732"/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21052" name="Freeform 7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053" name="Freeform 7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20529" name="Line 735"/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530" name="Line 736"/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0531" name="Group 737"/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2104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2104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2104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21047" name="Group 74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1050" name="Freeform 7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1051" name="Freeform 7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21048" name="Line 74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049" name="Line 74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20532" name="Group 746"/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2103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2103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2103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21039" name="Group 75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1042" name="Freeform 7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1043" name="Freeform 7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21040" name="Line 75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041" name="Line 75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20533" name="Group 755"/>
            <p:cNvGrpSpPr>
              <a:grpSpLocks/>
            </p:cNvGrpSpPr>
            <p:nvPr/>
          </p:nvGrpSpPr>
          <p:grpSpPr bwMode="auto">
            <a:xfrm>
              <a:off x="7762875" y="2759075"/>
              <a:ext cx="390525" cy="174625"/>
              <a:chOff x="4334" y="1470"/>
              <a:chExt cx="246" cy="107"/>
            </a:xfrm>
          </p:grpSpPr>
          <p:sp>
            <p:nvSpPr>
              <p:cNvPr id="2102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2102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2103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21031" name="Group 75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1034" name="Freeform 7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1035" name="Freeform 7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21032" name="Line 76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033" name="Line 76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20534" name="Group 764"/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2102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2102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2102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21023" name="Group 76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1026" name="Freeform 7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1027" name="Freeform 7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21024" name="Line 77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025" name="Line 77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20535" name="Line 782"/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0536" name="Group 801"/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2101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2101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2101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21015" name="Group 80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1018" name="Freeform 80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1019" name="Freeform 80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21016" name="Line 80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017" name="Line 80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20537" name="Group 810"/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2100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2100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2100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21007" name="Group 81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1010" name="Freeform 81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1011" name="Freeform 81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21008" name="Line 81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009" name="Line 81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20538" name="Group 819"/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2099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2099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2099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20999" name="Group 82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1002" name="Freeform 82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1003" name="Freeform 82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21000" name="Line 82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001" name="Line 82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20539" name="Group 828"/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2098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2098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2099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20991" name="Group 83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0994" name="Freeform 83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995" name="Freeform 83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20992" name="Line 83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993" name="Line 83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20540" name="Group 837"/>
            <p:cNvGrpSpPr>
              <a:grpSpLocks/>
            </p:cNvGrpSpPr>
            <p:nvPr/>
          </p:nvGrpSpPr>
          <p:grpSpPr bwMode="auto">
            <a:xfrm>
              <a:off x="6024563" y="1744663"/>
              <a:ext cx="517525" cy="508000"/>
              <a:chOff x="2922" y="1424"/>
              <a:chExt cx="326" cy="320"/>
            </a:xfrm>
          </p:grpSpPr>
          <p:sp>
            <p:nvSpPr>
              <p:cNvPr id="20980" name="Oval 838"/>
              <p:cNvSpPr>
                <a:spLocks noChangeArrowheads="1"/>
              </p:cNvSpPr>
              <p:nvPr/>
            </p:nvSpPr>
            <p:spPr bwMode="auto">
              <a:xfrm>
                <a:off x="2922" y="1445"/>
                <a:ext cx="326" cy="28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grpSp>
            <p:nvGrpSpPr>
              <p:cNvPr id="20981" name="Group 839"/>
              <p:cNvGrpSpPr>
                <a:grpSpLocks/>
              </p:cNvGrpSpPr>
              <p:nvPr/>
            </p:nvGrpSpPr>
            <p:grpSpPr bwMode="auto">
              <a:xfrm>
                <a:off x="2949" y="1424"/>
                <a:ext cx="265" cy="280"/>
                <a:chOff x="2949" y="1424"/>
                <a:chExt cx="265" cy="280"/>
              </a:xfrm>
            </p:grpSpPr>
            <p:sp>
              <p:nvSpPr>
                <p:cNvPr id="20983" name="Oval 840"/>
                <p:cNvSpPr>
                  <a:spLocks noChangeArrowheads="1"/>
                </p:cNvSpPr>
                <p:nvPr/>
              </p:nvSpPr>
              <p:spPr bwMode="auto">
                <a:xfrm>
                  <a:off x="3030" y="1545"/>
                  <a:ext cx="107" cy="92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20984" name="Oval 841"/>
                <p:cNvSpPr>
                  <a:spLocks noChangeArrowheads="1"/>
                </p:cNvSpPr>
                <p:nvPr/>
              </p:nvSpPr>
              <p:spPr bwMode="auto">
                <a:xfrm>
                  <a:off x="3006" y="1525"/>
                  <a:ext cx="154" cy="131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20985" name="Oval 842"/>
                <p:cNvSpPr>
                  <a:spLocks noChangeArrowheads="1"/>
                </p:cNvSpPr>
                <p:nvPr/>
              </p:nvSpPr>
              <p:spPr bwMode="auto">
                <a:xfrm>
                  <a:off x="2983" y="1501"/>
                  <a:ext cx="203" cy="179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20986" name="Oval 843"/>
                <p:cNvSpPr>
                  <a:spLocks noChangeArrowheads="1"/>
                </p:cNvSpPr>
                <p:nvPr/>
              </p:nvSpPr>
              <p:spPr bwMode="auto">
                <a:xfrm>
                  <a:off x="2949" y="1476"/>
                  <a:ext cx="265" cy="228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20987" name="Freeform 844"/>
                <p:cNvSpPr>
                  <a:spLocks/>
                </p:cNvSpPr>
                <p:nvPr/>
              </p:nvSpPr>
              <p:spPr bwMode="auto">
                <a:xfrm flipV="1">
                  <a:off x="2987" y="1424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180"/>
                    <a:gd name="T31" fmla="*/ 0 h 956"/>
                    <a:gd name="T32" fmla="*/ 1180 w 1180"/>
                    <a:gd name="T33" fmla="*/ 956 h 95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rgbClr val="33CCFF"/>
                </a:solidFill>
                <a:ln w="19050" cmpd="sng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20982" name="Freeform 845"/>
              <p:cNvSpPr>
                <a:spLocks/>
              </p:cNvSpPr>
              <p:nvPr/>
            </p:nvSpPr>
            <p:spPr bwMode="auto">
              <a:xfrm>
                <a:off x="2995" y="1615"/>
                <a:ext cx="178" cy="129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180"/>
                  <a:gd name="T31" fmla="*/ 0 h 956"/>
                  <a:gd name="T32" fmla="*/ 1180 w 1180"/>
                  <a:gd name="T33" fmla="*/ 956 h 95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rgbClr val="33CCFF"/>
              </a:solidFill>
              <a:ln w="19050" cmpd="sng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20541" name="Group 846"/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20964" name="Line 270"/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20965" name="Line 271"/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20966" name="Line 272"/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20967" name="Line 273"/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20968" name="Line 274"/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20969" name="Line 275"/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20970" name="Line 276"/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20971" name="Line 277"/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20972" name="Line 278"/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20973" name="Line 279"/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20974" name="Line 280"/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20975" name="Line 281"/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20976" name="Line 282"/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20977" name="Line 283"/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20978" name="Line 284"/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20979" name="Oval 862"/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grpSp>
          <p:nvGrpSpPr>
            <p:cNvPr id="20542" name="Group 863"/>
            <p:cNvGrpSpPr>
              <a:grpSpLocks/>
            </p:cNvGrpSpPr>
            <p:nvPr/>
          </p:nvGrpSpPr>
          <p:grpSpPr bwMode="auto">
            <a:xfrm>
              <a:off x="5318125" y="1997075"/>
              <a:ext cx="519113" cy="128588"/>
              <a:chOff x="2199" y="955"/>
              <a:chExt cx="2547" cy="506"/>
            </a:xfrm>
          </p:grpSpPr>
          <p:sp>
            <p:nvSpPr>
              <p:cNvPr id="20958" name="Freeform 864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959" name="Freeform 865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960" name="Freeform 866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961" name="Freeform 867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962" name="Freeform 868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93 w 646"/>
                  <a:gd name="T1" fmla="*/ 2060 h 300"/>
                  <a:gd name="T2" fmla="*/ 703 w 646"/>
                  <a:gd name="T3" fmla="*/ 1739 h 300"/>
                  <a:gd name="T4" fmla="*/ 874 w 646"/>
                  <a:gd name="T5" fmla="*/ 1313 h 300"/>
                  <a:gd name="T6" fmla="*/ 902 w 646"/>
                  <a:gd name="T7" fmla="*/ 735 h 300"/>
                  <a:gd name="T8" fmla="*/ 661 w 646"/>
                  <a:gd name="T9" fmla="*/ 411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963" name="Freeform 869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20543" name="Group 870"/>
            <p:cNvGrpSpPr>
              <a:grpSpLocks/>
            </p:cNvGrpSpPr>
            <p:nvPr/>
          </p:nvGrpSpPr>
          <p:grpSpPr bwMode="auto">
            <a:xfrm>
              <a:off x="6554788" y="1662113"/>
              <a:ext cx="477837" cy="107950"/>
              <a:chOff x="2199" y="955"/>
              <a:chExt cx="2547" cy="506"/>
            </a:xfrm>
          </p:grpSpPr>
          <p:sp>
            <p:nvSpPr>
              <p:cNvPr id="20952" name="Freeform 871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953" name="Freeform 872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954" name="Freeform 873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955" name="Freeform 874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956" name="Freeform 875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93 w 646"/>
                  <a:gd name="T1" fmla="*/ 2060 h 300"/>
                  <a:gd name="T2" fmla="*/ 703 w 646"/>
                  <a:gd name="T3" fmla="*/ 1739 h 300"/>
                  <a:gd name="T4" fmla="*/ 874 w 646"/>
                  <a:gd name="T5" fmla="*/ 1313 h 300"/>
                  <a:gd name="T6" fmla="*/ 902 w 646"/>
                  <a:gd name="T7" fmla="*/ 735 h 300"/>
                  <a:gd name="T8" fmla="*/ 661 w 646"/>
                  <a:gd name="T9" fmla="*/ 411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957" name="Freeform 876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20544" name="Line 877"/>
            <p:cNvSpPr>
              <a:spLocks noChangeShapeType="1"/>
            </p:cNvSpPr>
            <p:nvPr/>
          </p:nvSpPr>
          <p:spPr bwMode="auto">
            <a:xfrm flipH="1" flipV="1">
              <a:off x="5626100" y="2027238"/>
              <a:ext cx="39688" cy="63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0545" name="Group 885"/>
            <p:cNvGrpSpPr>
              <a:grpSpLocks/>
            </p:cNvGrpSpPr>
            <p:nvPr/>
          </p:nvGrpSpPr>
          <p:grpSpPr bwMode="auto">
            <a:xfrm>
              <a:off x="5392738" y="3527425"/>
              <a:ext cx="519112" cy="128588"/>
              <a:chOff x="2199" y="955"/>
              <a:chExt cx="2547" cy="506"/>
            </a:xfrm>
          </p:grpSpPr>
          <p:sp>
            <p:nvSpPr>
              <p:cNvPr id="20946" name="Freeform 886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947" name="Freeform 887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948" name="Freeform 888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949" name="Freeform 889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950" name="Freeform 890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93 w 646"/>
                  <a:gd name="T1" fmla="*/ 2060 h 300"/>
                  <a:gd name="T2" fmla="*/ 703 w 646"/>
                  <a:gd name="T3" fmla="*/ 1739 h 300"/>
                  <a:gd name="T4" fmla="*/ 874 w 646"/>
                  <a:gd name="T5" fmla="*/ 1313 h 300"/>
                  <a:gd name="T6" fmla="*/ 902 w 646"/>
                  <a:gd name="T7" fmla="*/ 735 h 300"/>
                  <a:gd name="T8" fmla="*/ 661 w 646"/>
                  <a:gd name="T9" fmla="*/ 411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951" name="Freeform 891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20546" name="Line 892"/>
            <p:cNvSpPr>
              <a:spLocks noChangeShapeType="1"/>
            </p:cNvSpPr>
            <p:nvPr/>
          </p:nvSpPr>
          <p:spPr bwMode="auto">
            <a:xfrm>
              <a:off x="5726113" y="3127375"/>
              <a:ext cx="20637" cy="55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0547" name="Group 893"/>
            <p:cNvGrpSpPr>
              <a:grpSpLocks/>
            </p:cNvGrpSpPr>
            <p:nvPr/>
          </p:nvGrpSpPr>
          <p:grpSpPr bwMode="auto">
            <a:xfrm>
              <a:off x="7007225" y="5005388"/>
              <a:ext cx="519113" cy="128587"/>
              <a:chOff x="2199" y="955"/>
              <a:chExt cx="2547" cy="506"/>
            </a:xfrm>
          </p:grpSpPr>
          <p:sp>
            <p:nvSpPr>
              <p:cNvPr id="20940" name="Freeform 894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941" name="Freeform 895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942" name="Freeform 896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943" name="Freeform 897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944" name="Freeform 898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93 w 646"/>
                  <a:gd name="T1" fmla="*/ 2060 h 300"/>
                  <a:gd name="T2" fmla="*/ 703 w 646"/>
                  <a:gd name="T3" fmla="*/ 1739 h 300"/>
                  <a:gd name="T4" fmla="*/ 874 w 646"/>
                  <a:gd name="T5" fmla="*/ 1313 h 300"/>
                  <a:gd name="T6" fmla="*/ 902 w 646"/>
                  <a:gd name="T7" fmla="*/ 735 h 300"/>
                  <a:gd name="T8" fmla="*/ 661 w 646"/>
                  <a:gd name="T9" fmla="*/ 411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945" name="Freeform 899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20548" name="Group 900"/>
            <p:cNvGrpSpPr>
              <a:grpSpLocks/>
            </p:cNvGrpSpPr>
            <p:nvPr/>
          </p:nvGrpSpPr>
          <p:grpSpPr bwMode="auto">
            <a:xfrm>
              <a:off x="7245350" y="5429250"/>
              <a:ext cx="519113" cy="128588"/>
              <a:chOff x="2199" y="955"/>
              <a:chExt cx="2547" cy="506"/>
            </a:xfrm>
          </p:grpSpPr>
          <p:sp>
            <p:nvSpPr>
              <p:cNvPr id="20934" name="Freeform 901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935" name="Freeform 902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936" name="Freeform 903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937" name="Freeform 904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938" name="Freeform 905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93 w 646"/>
                  <a:gd name="T1" fmla="*/ 2060 h 300"/>
                  <a:gd name="T2" fmla="*/ 703 w 646"/>
                  <a:gd name="T3" fmla="*/ 1739 h 300"/>
                  <a:gd name="T4" fmla="*/ 874 w 646"/>
                  <a:gd name="T5" fmla="*/ 1313 h 300"/>
                  <a:gd name="T6" fmla="*/ 902 w 646"/>
                  <a:gd name="T7" fmla="*/ 735 h 300"/>
                  <a:gd name="T8" fmla="*/ 661 w 646"/>
                  <a:gd name="T9" fmla="*/ 411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939" name="Freeform 906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20549" name="Group 907"/>
            <p:cNvGrpSpPr>
              <a:grpSpLocks/>
            </p:cNvGrpSpPr>
            <p:nvPr/>
          </p:nvGrpSpPr>
          <p:grpSpPr bwMode="auto">
            <a:xfrm>
              <a:off x="6821488" y="5408613"/>
              <a:ext cx="519112" cy="128587"/>
              <a:chOff x="2199" y="955"/>
              <a:chExt cx="2547" cy="506"/>
            </a:xfrm>
          </p:grpSpPr>
          <p:sp>
            <p:nvSpPr>
              <p:cNvPr id="20928" name="Freeform 908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929" name="Freeform 909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930" name="Freeform 910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931" name="Freeform 911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932" name="Freeform 912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93 w 646"/>
                  <a:gd name="T1" fmla="*/ 2060 h 300"/>
                  <a:gd name="T2" fmla="*/ 703 w 646"/>
                  <a:gd name="T3" fmla="*/ 1739 h 300"/>
                  <a:gd name="T4" fmla="*/ 874 w 646"/>
                  <a:gd name="T5" fmla="*/ 1313 h 300"/>
                  <a:gd name="T6" fmla="*/ 902 w 646"/>
                  <a:gd name="T7" fmla="*/ 735 h 300"/>
                  <a:gd name="T8" fmla="*/ 661 w 646"/>
                  <a:gd name="T9" fmla="*/ 411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933" name="Freeform 913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pic>
          <p:nvPicPr>
            <p:cNvPr id="20550" name="Picture 915" descr="access_point_stylized_small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551" name="Line 918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20552" name="Group 919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20926" name="Picture 92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0927" name="Freeform 92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</p:grpSp>
        <p:grpSp>
          <p:nvGrpSpPr>
            <p:cNvPr id="20553" name="Group 922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20924" name="Picture 92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0925" name="Freeform 92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</p:grpSp>
        <p:grpSp>
          <p:nvGrpSpPr>
            <p:cNvPr id="20554" name="Group 925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20922" name="Picture 92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0923" name="Freeform 92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</p:grpSp>
        <p:grpSp>
          <p:nvGrpSpPr>
            <p:cNvPr id="20555" name="Group 928"/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20920" name="Picture 92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0921" name="Freeform 930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</p:grpSp>
        <p:grpSp>
          <p:nvGrpSpPr>
            <p:cNvPr id="20556" name="Group 932"/>
            <p:cNvGrpSpPr>
              <a:grpSpLocks/>
            </p:cNvGrpSpPr>
            <p:nvPr/>
          </p:nvGrpSpPr>
          <p:grpSpPr bwMode="auto">
            <a:xfrm>
              <a:off x="5618163" y="1558925"/>
              <a:ext cx="415925" cy="373063"/>
              <a:chOff x="2756" y="1866"/>
              <a:chExt cx="462" cy="463"/>
            </a:xfrm>
          </p:grpSpPr>
          <p:pic>
            <p:nvPicPr>
              <p:cNvPr id="20918" name="Picture 933" descr="iphone_stylized_small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919" name="Picture 934" descr="antenna_radiation_stylized"/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2756" y="1866"/>
                <a:ext cx="462" cy="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20557" name="Picture 936" descr="access_point_stylized_small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0558" name="Group 938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20886" name="Freeform 93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8 w 354"/>
                  <a:gd name="T3" fmla="*/ 16 h 2742"/>
                  <a:gd name="T4" fmla="*/ 8 w 354"/>
                  <a:gd name="T5" fmla="*/ 119 h 2742"/>
                  <a:gd name="T6" fmla="*/ 0 w 354"/>
                  <a:gd name="T7" fmla="*/ 124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887" name="Rectangle 940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20888" name="Freeform 94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5 w 211"/>
                  <a:gd name="T3" fmla="*/ 11 h 2537"/>
                  <a:gd name="T4" fmla="*/ 2 w 211"/>
                  <a:gd name="T5" fmla="*/ 11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889" name="Freeform 94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7 h 226"/>
                  <a:gd name="T4" fmla="*/ 7 w 328"/>
                  <a:gd name="T5" fmla="*/ 11 h 226"/>
                  <a:gd name="T6" fmla="*/ 0 w 328"/>
                  <a:gd name="T7" fmla="*/ 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890" name="Rectangle 943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grpSp>
            <p:nvGrpSpPr>
              <p:cNvPr id="20891" name="Group 94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0916" name="AutoShape 945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20917" name="AutoShape 946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</p:grpSp>
          <p:sp>
            <p:nvSpPr>
              <p:cNvPr id="20892" name="Rectangle 947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grpSp>
            <p:nvGrpSpPr>
              <p:cNvPr id="20893" name="Group 94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0914" name="AutoShape 94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20915" name="AutoShape 950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</p:grpSp>
          <p:sp>
            <p:nvSpPr>
              <p:cNvPr id="20894" name="Rectangle 951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20895" name="Rectangle 952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grpSp>
            <p:nvGrpSpPr>
              <p:cNvPr id="20896" name="Group 95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0912" name="AutoShape 954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20913" name="AutoShape 955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</p:grpSp>
          <p:sp>
            <p:nvSpPr>
              <p:cNvPr id="20897" name="Freeform 95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6 h 226"/>
                  <a:gd name="T4" fmla="*/ 7 w 328"/>
                  <a:gd name="T5" fmla="*/ 10 h 226"/>
                  <a:gd name="T6" fmla="*/ 0 w 328"/>
                  <a:gd name="T7" fmla="*/ 4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20898" name="Group 95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0910" name="AutoShape 958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20911" name="AutoShape 95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</p:grpSp>
          <p:sp>
            <p:nvSpPr>
              <p:cNvPr id="20899" name="Rectangle 960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20900" name="Freeform 96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7 w 296"/>
                  <a:gd name="T3" fmla="*/ 6 h 256"/>
                  <a:gd name="T4" fmla="*/ 7 w 296"/>
                  <a:gd name="T5" fmla="*/ 11 h 256"/>
                  <a:gd name="T6" fmla="*/ 0 w 296"/>
                  <a:gd name="T7" fmla="*/ 4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901" name="Freeform 96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7 w 304"/>
                  <a:gd name="T3" fmla="*/ 8 h 288"/>
                  <a:gd name="T4" fmla="*/ 6 w 304"/>
                  <a:gd name="T5" fmla="*/ 13 h 288"/>
                  <a:gd name="T6" fmla="*/ 2 w 304"/>
                  <a:gd name="T7" fmla="*/ 6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902" name="Oval 963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20903" name="Freeform 96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6 h 240"/>
                  <a:gd name="T2" fmla="*/ 2 w 306"/>
                  <a:gd name="T3" fmla="*/ 11 h 240"/>
                  <a:gd name="T4" fmla="*/ 7 w 306"/>
                  <a:gd name="T5" fmla="*/ 6 h 240"/>
                  <a:gd name="T6" fmla="*/ 7 w 306"/>
                  <a:gd name="T7" fmla="*/ 0 h 240"/>
                  <a:gd name="T8" fmla="*/ 0 w 306"/>
                  <a:gd name="T9" fmla="*/ 6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904" name="AutoShape 96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20905" name="AutoShape 966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20906" name="Oval 967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20907" name="Oval 968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ko-KR" altLang="ko-KR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0908" name="Oval 969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20909" name="Rectangle 970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grpSp>
          <p:nvGrpSpPr>
            <p:cNvPr id="20559" name="Group 971"/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20854" name="Freeform 97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8 w 354"/>
                  <a:gd name="T3" fmla="*/ 16 h 2742"/>
                  <a:gd name="T4" fmla="*/ 8 w 354"/>
                  <a:gd name="T5" fmla="*/ 119 h 2742"/>
                  <a:gd name="T6" fmla="*/ 0 w 354"/>
                  <a:gd name="T7" fmla="*/ 124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855" name="Rectangle 973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20856" name="Freeform 97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5 w 211"/>
                  <a:gd name="T3" fmla="*/ 11 h 2537"/>
                  <a:gd name="T4" fmla="*/ 2 w 211"/>
                  <a:gd name="T5" fmla="*/ 11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857" name="Freeform 97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7 h 226"/>
                  <a:gd name="T4" fmla="*/ 7 w 328"/>
                  <a:gd name="T5" fmla="*/ 11 h 226"/>
                  <a:gd name="T6" fmla="*/ 0 w 328"/>
                  <a:gd name="T7" fmla="*/ 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858" name="Rectangle 976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grpSp>
            <p:nvGrpSpPr>
              <p:cNvPr id="20859" name="Group 97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0884" name="AutoShape 978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20885" name="AutoShape 979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</p:grpSp>
          <p:sp>
            <p:nvSpPr>
              <p:cNvPr id="20860" name="Rectangle 980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grpSp>
            <p:nvGrpSpPr>
              <p:cNvPr id="20861" name="Group 98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0882" name="AutoShape 982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20883" name="AutoShape 983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</p:grpSp>
          <p:sp>
            <p:nvSpPr>
              <p:cNvPr id="20862" name="Rectangle 984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20863" name="Rectangle 985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grpSp>
            <p:nvGrpSpPr>
              <p:cNvPr id="20864" name="Group 98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0880" name="AutoShape 987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20881" name="AutoShape 988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</p:grpSp>
          <p:sp>
            <p:nvSpPr>
              <p:cNvPr id="20865" name="Freeform 98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6 h 226"/>
                  <a:gd name="T4" fmla="*/ 7 w 328"/>
                  <a:gd name="T5" fmla="*/ 10 h 226"/>
                  <a:gd name="T6" fmla="*/ 0 w 328"/>
                  <a:gd name="T7" fmla="*/ 4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20866" name="Group 99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0878" name="AutoShape 991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20879" name="AutoShape 992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</p:grpSp>
          <p:sp>
            <p:nvSpPr>
              <p:cNvPr id="20867" name="Rectangle 993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20868" name="Freeform 99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7 w 296"/>
                  <a:gd name="T3" fmla="*/ 6 h 256"/>
                  <a:gd name="T4" fmla="*/ 7 w 296"/>
                  <a:gd name="T5" fmla="*/ 11 h 256"/>
                  <a:gd name="T6" fmla="*/ 0 w 296"/>
                  <a:gd name="T7" fmla="*/ 4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869" name="Freeform 99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7 w 304"/>
                  <a:gd name="T3" fmla="*/ 8 h 288"/>
                  <a:gd name="T4" fmla="*/ 6 w 304"/>
                  <a:gd name="T5" fmla="*/ 13 h 288"/>
                  <a:gd name="T6" fmla="*/ 2 w 304"/>
                  <a:gd name="T7" fmla="*/ 6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870" name="Oval 996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20871" name="Freeform 99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6 h 240"/>
                  <a:gd name="T2" fmla="*/ 2 w 306"/>
                  <a:gd name="T3" fmla="*/ 11 h 240"/>
                  <a:gd name="T4" fmla="*/ 7 w 306"/>
                  <a:gd name="T5" fmla="*/ 6 h 240"/>
                  <a:gd name="T6" fmla="*/ 7 w 306"/>
                  <a:gd name="T7" fmla="*/ 0 h 240"/>
                  <a:gd name="T8" fmla="*/ 0 w 306"/>
                  <a:gd name="T9" fmla="*/ 6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872" name="AutoShape 99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20873" name="AutoShape 999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20874" name="Oval 1000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20875" name="Oval 1001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ko-KR" altLang="ko-KR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0876" name="Oval 1002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20877" name="Rectangle 1003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grpSp>
          <p:nvGrpSpPr>
            <p:cNvPr id="20560" name="Group 1004"/>
            <p:cNvGrpSpPr>
              <a:grpSpLocks/>
            </p:cNvGrpSpPr>
            <p:nvPr/>
          </p:nvGrpSpPr>
          <p:grpSpPr bwMode="auto">
            <a:xfrm>
              <a:off x="5302250" y="2043113"/>
              <a:ext cx="534988" cy="407987"/>
              <a:chOff x="877" y="1008"/>
              <a:chExt cx="2747" cy="2591"/>
            </a:xfrm>
          </p:grpSpPr>
          <p:pic>
            <p:nvPicPr>
              <p:cNvPr id="20831" name="Picture 1005" descr="antenna_stylized"/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832" name="Picture 1006" descr="laptop_keyboard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0833" name="Freeform 100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pic>
            <p:nvPicPr>
              <p:cNvPr id="20834" name="Picture 1008" descr="screen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0835" name="Freeform 100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836" name="Freeform 101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837" name="Freeform 101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838" name="Freeform 101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839" name="Freeform 101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6 h 1659"/>
                  <a:gd name="T6" fmla="*/ 0 w 637"/>
                  <a:gd name="T7" fmla="*/ 6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840" name="Freeform 101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3 w 2216"/>
                  <a:gd name="T5" fmla="*/ 2 h 550"/>
                  <a:gd name="T6" fmla="*/ 3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20841" name="Group 101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0848" name="Freeform 101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849" name="Freeform 101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850" name="Freeform 101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851" name="Freeform 101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852" name="Freeform 102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853" name="Freeform 102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20842" name="Freeform 102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843" name="Freeform 102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844" name="Freeform 102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845" name="Freeform 102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846" name="Freeform 102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847" name="Freeform 102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pic>
          <p:nvPicPr>
            <p:cNvPr id="20561" name="Picture 1030" descr="laptop_keyboard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562" name="Freeform 1031"/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20563" name="Picture 1032" descr="screen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564" name="Freeform 1033"/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565" name="Freeform 1034"/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566" name="Freeform 1035"/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567" name="Freeform 1036"/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568" name="Freeform 1037"/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569" name="Freeform 1038"/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0570" name="Group 1039"/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20825" name="Freeform 1040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826" name="Freeform 1041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827" name="Freeform 1042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828" name="Freeform 1043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829" name="Freeform 1044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830" name="Freeform 1045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20571" name="Freeform 1046"/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572" name="Freeform 1047"/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573" name="Freeform 1048"/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574" name="Freeform 1049"/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575" name="Freeform 1050"/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576" name="Freeform 1051"/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0577" name="Group 2"/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20803" name="Picture 1054" descr="laptop_keyboard"/>
              <p:cNvPicPr>
                <a:picLocks noChangeAspect="1" noChangeArrowheads="1"/>
              </p:cNvPicPr>
              <p:nvPr/>
            </p:nvPicPr>
            <p:blipFill>
              <a:blip r:embed="rId15"/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0804" name="Freeform 1055"/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pic>
            <p:nvPicPr>
              <p:cNvPr id="20805" name="Picture 1056" descr="screen"/>
              <p:cNvPicPr>
                <a:picLocks noChangeAspect="1" noChangeArrowheads="1"/>
              </p:cNvPicPr>
              <p:nvPr/>
            </p:nvPicPr>
            <p:blipFill>
              <a:blip r:embed="rId16"/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0806" name="Freeform 1057"/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807" name="Freeform 1058"/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808" name="Freeform 1059"/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809" name="Freeform 1060"/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810" name="Freeform 1061"/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811" name="Freeform 1062"/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20812" name="Group 1063"/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20819" name="Freeform 106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820" name="Freeform 106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821" name="Freeform 106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822" name="Freeform 106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823" name="Freeform 106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824" name="Freeform 106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20813" name="Freeform 1070"/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814" name="Freeform 1071"/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815" name="Freeform 1072"/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816" name="Freeform 1073"/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817" name="Freeform 1074"/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818" name="Freeform 1075"/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20578" name="Group 1076"/>
            <p:cNvGrpSpPr>
              <a:grpSpLocks/>
            </p:cNvGrpSpPr>
            <p:nvPr/>
          </p:nvGrpSpPr>
          <p:grpSpPr bwMode="auto">
            <a:xfrm flipH="1">
              <a:off x="6156325" y="3300413"/>
              <a:ext cx="342900" cy="334962"/>
              <a:chOff x="2839" y="3501"/>
              <a:chExt cx="755" cy="803"/>
            </a:xfrm>
          </p:grpSpPr>
          <p:pic>
            <p:nvPicPr>
              <p:cNvPr id="20801" name="Picture 107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7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0802" name="Freeform 107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</p:grpSp>
        <p:pic>
          <p:nvPicPr>
            <p:cNvPr id="20579" name="Picture 1081" descr="laptop_keyboard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580" name="Freeform 1082"/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20581" name="Picture 1083" descr="screen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582" name="Freeform 1084"/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583" name="Freeform 1085"/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584" name="Freeform 1086"/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585" name="Freeform 1087"/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586" name="Freeform 1088"/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587" name="Freeform 1089"/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0588" name="Group 1090"/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20795" name="Freeform 109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796" name="Freeform 109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797" name="Freeform 109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798" name="Freeform 109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799" name="Freeform 109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800" name="Freeform 109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20589" name="Freeform 1097"/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590" name="Freeform 1098"/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591" name="Freeform 1099"/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592" name="Freeform 1100"/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593" name="Freeform 1101"/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594" name="Freeform 1102"/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0595" name="Group 1103"/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2078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2078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2078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20790" name="Group 110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0793" name="Freeform 110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794" name="Freeform 110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20791" name="Line 111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792" name="Line 111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20596" name="Group 1112"/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2077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2078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2078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20782" name="Group 11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0785" name="Freeform 11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786" name="Freeform 11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20783" name="Line 11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784" name="Line 11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20597" name="Group 878"/>
            <p:cNvGrpSpPr>
              <a:grpSpLocks/>
            </p:cNvGrpSpPr>
            <p:nvPr/>
          </p:nvGrpSpPr>
          <p:grpSpPr bwMode="auto">
            <a:xfrm>
              <a:off x="5521325" y="3067050"/>
              <a:ext cx="374650" cy="82550"/>
              <a:chOff x="2199" y="955"/>
              <a:chExt cx="2547" cy="506"/>
            </a:xfrm>
          </p:grpSpPr>
          <p:sp>
            <p:nvSpPr>
              <p:cNvPr id="20773" name="Freeform 879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774" name="Freeform 880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775" name="Freeform 881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776" name="Freeform 882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777" name="Freeform 883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93 w 646"/>
                  <a:gd name="T1" fmla="*/ 2060 h 300"/>
                  <a:gd name="T2" fmla="*/ 703 w 646"/>
                  <a:gd name="T3" fmla="*/ 1739 h 300"/>
                  <a:gd name="T4" fmla="*/ 874 w 646"/>
                  <a:gd name="T5" fmla="*/ 1313 h 300"/>
                  <a:gd name="T6" fmla="*/ 902 w 646"/>
                  <a:gd name="T7" fmla="*/ 735 h 300"/>
                  <a:gd name="T8" fmla="*/ 661 w 646"/>
                  <a:gd name="T9" fmla="*/ 411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778" name="Freeform 884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20598" name="Group 1121"/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2076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2076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2076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20768" name="Group 112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0771" name="Freeform 11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772" name="Freeform 11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20769" name="Line 112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770" name="Line 112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20599" name="Group 1130"/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2075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2075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2075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20760" name="Group 113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0763" name="Freeform 11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764" name="Freeform 11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20761" name="Line 113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762" name="Line 113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20600" name="Group 1139"/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2074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2075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2075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20752" name="Group 114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0755" name="Freeform 11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756" name="Freeform 11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20753" name="Line 1146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754" name="Line 1147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20601" name="Group 3"/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20747" name="Picture 555" descr="fridge2.png"/>
              <p:cNvPicPr>
                <a:picLocks noChangeAspect="1"/>
              </p:cNvPicPr>
              <p:nvPr/>
            </p:nvPicPr>
            <p:blipFill>
              <a:blip r:embed="rId18"/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748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19"/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20602" name="Picture 603" descr="car_icon_small"/>
            <p:cNvPicPr>
              <a:picLocks noChangeAspect="1" noChangeArrowheads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03" name="Picture 814" descr="light2.png"/>
            <p:cNvPicPr>
              <a:picLocks noChangeAspect="1"/>
            </p:cNvPicPr>
            <p:nvPr/>
          </p:nvPicPr>
          <p:blipFill>
            <a:blip r:embed="rId21"/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04" name="Picture 1017" descr="antenna_stylized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05" name="Picture 1017" descr="antenna_stylized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0606" name="Group 870"/>
            <p:cNvGrpSpPr>
              <a:grpSpLocks/>
            </p:cNvGrpSpPr>
            <p:nvPr/>
          </p:nvGrpSpPr>
          <p:grpSpPr bwMode="auto">
            <a:xfrm>
              <a:off x="5588000" y="1546225"/>
              <a:ext cx="477838" cy="107950"/>
              <a:chOff x="2199" y="955"/>
              <a:chExt cx="2547" cy="506"/>
            </a:xfrm>
          </p:grpSpPr>
          <p:sp>
            <p:nvSpPr>
              <p:cNvPr id="20741" name="Freeform 871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742" name="Freeform 872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743" name="Freeform 873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744" name="Freeform 874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745" name="Freeform 875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93 w 646"/>
                  <a:gd name="T1" fmla="*/ 2060 h 300"/>
                  <a:gd name="T2" fmla="*/ 703 w 646"/>
                  <a:gd name="T3" fmla="*/ 1739 h 300"/>
                  <a:gd name="T4" fmla="*/ 874 w 646"/>
                  <a:gd name="T5" fmla="*/ 1313 h 300"/>
                  <a:gd name="T6" fmla="*/ 902 w 646"/>
                  <a:gd name="T7" fmla="*/ 735 h 300"/>
                  <a:gd name="T8" fmla="*/ 661 w 646"/>
                  <a:gd name="T9" fmla="*/ 411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746" name="Freeform 876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20607" name="Group 870"/>
            <p:cNvGrpSpPr>
              <a:grpSpLocks/>
            </p:cNvGrpSpPr>
            <p:nvPr/>
          </p:nvGrpSpPr>
          <p:grpSpPr bwMode="auto">
            <a:xfrm>
              <a:off x="6481763" y="1935163"/>
              <a:ext cx="479425" cy="107950"/>
              <a:chOff x="2199" y="955"/>
              <a:chExt cx="2547" cy="506"/>
            </a:xfrm>
          </p:grpSpPr>
          <p:sp>
            <p:nvSpPr>
              <p:cNvPr id="20735" name="Freeform 871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736" name="Freeform 872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737" name="Freeform 873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738" name="Freeform 874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739" name="Freeform 875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93 w 646"/>
                  <a:gd name="T1" fmla="*/ 2060 h 300"/>
                  <a:gd name="T2" fmla="*/ 703 w 646"/>
                  <a:gd name="T3" fmla="*/ 1739 h 300"/>
                  <a:gd name="T4" fmla="*/ 874 w 646"/>
                  <a:gd name="T5" fmla="*/ 1313 h 300"/>
                  <a:gd name="T6" fmla="*/ 902 w 646"/>
                  <a:gd name="T7" fmla="*/ 735 h 300"/>
                  <a:gd name="T8" fmla="*/ 661 w 646"/>
                  <a:gd name="T9" fmla="*/ 411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740" name="Freeform 876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20608" name="Group 878"/>
            <p:cNvGrpSpPr>
              <a:grpSpLocks/>
            </p:cNvGrpSpPr>
            <p:nvPr/>
          </p:nvGrpSpPr>
          <p:grpSpPr bwMode="auto">
            <a:xfrm>
              <a:off x="5935663" y="3106738"/>
              <a:ext cx="373062" cy="82550"/>
              <a:chOff x="2199" y="955"/>
              <a:chExt cx="2547" cy="506"/>
            </a:xfrm>
          </p:grpSpPr>
          <p:sp>
            <p:nvSpPr>
              <p:cNvPr id="20729" name="Freeform 879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730" name="Freeform 880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731" name="Freeform 881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732" name="Freeform 882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733" name="Freeform 883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93 w 646"/>
                  <a:gd name="T1" fmla="*/ 2060 h 300"/>
                  <a:gd name="T2" fmla="*/ 703 w 646"/>
                  <a:gd name="T3" fmla="*/ 1739 h 300"/>
                  <a:gd name="T4" fmla="*/ 874 w 646"/>
                  <a:gd name="T5" fmla="*/ 1313 h 300"/>
                  <a:gd name="T6" fmla="*/ 902 w 646"/>
                  <a:gd name="T7" fmla="*/ 735 h 300"/>
                  <a:gd name="T8" fmla="*/ 661 w 646"/>
                  <a:gd name="T9" fmla="*/ 411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734" name="Freeform 884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20609" name="Group 347"/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488" name="Oval 487"/>
              <p:cNvSpPr>
                <a:spLocks noChangeArrowheads="1"/>
              </p:cNvSpPr>
              <p:nvPr/>
            </p:nvSpPr>
            <p:spPr bwMode="auto">
              <a:xfrm flipV="1">
                <a:off x="1874829" y="1696004"/>
                <a:ext cx="1126060" cy="317218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489" name="Rectangle 488"/>
              <p:cNvSpPr/>
              <p:nvPr/>
            </p:nvSpPr>
            <p:spPr bwMode="auto">
              <a:xfrm>
                <a:off x="1872116" y="1739848"/>
                <a:ext cx="1128773" cy="11605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490" name="Oval 489"/>
              <p:cNvSpPr>
                <a:spLocks noChangeArrowheads="1"/>
              </p:cNvSpPr>
              <p:nvPr/>
            </p:nvSpPr>
            <p:spPr bwMode="auto">
              <a:xfrm flipV="1">
                <a:off x="1872116" y="1577371"/>
                <a:ext cx="1126058" cy="317218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491" name="Freeform 490"/>
              <p:cNvSpPr/>
              <p:nvPr/>
            </p:nvSpPr>
            <p:spPr bwMode="auto">
              <a:xfrm>
                <a:off x="2159736" y="1672794"/>
                <a:ext cx="548106" cy="16247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492" name="Freeform 491"/>
              <p:cNvSpPr>
                <a:spLocks/>
              </p:cNvSpPr>
              <p:nvPr/>
            </p:nvSpPr>
            <p:spPr bwMode="auto">
              <a:xfrm>
                <a:off x="2102754" y="1634109"/>
                <a:ext cx="664783" cy="110898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93" name="Freeform 492"/>
              <p:cNvSpPr>
                <a:spLocks/>
              </p:cNvSpPr>
              <p:nvPr/>
            </p:nvSpPr>
            <p:spPr bwMode="auto">
              <a:xfrm>
                <a:off x="2536897" y="1726952"/>
                <a:ext cx="244206" cy="98002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94" name="Freeform 493"/>
              <p:cNvSpPr>
                <a:spLocks/>
              </p:cNvSpPr>
              <p:nvPr/>
            </p:nvSpPr>
            <p:spPr bwMode="auto">
              <a:xfrm>
                <a:off x="2091900" y="1729532"/>
                <a:ext cx="238779" cy="98002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495" name="Straight Connector 494"/>
              <p:cNvCxnSpPr>
                <a:cxnSpLocks noChangeShapeType="1"/>
                <a:endCxn id="490" idx="2"/>
              </p:cNvCxnSpPr>
              <p:nvPr/>
            </p:nvCxnSpPr>
            <p:spPr bwMode="auto">
              <a:xfrm flipH="1" flipV="1">
                <a:off x="1872116" y="1737268"/>
                <a:ext cx="2713" cy="12379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496" name="Straight Connector 495"/>
              <p:cNvCxnSpPr>
                <a:cxnSpLocks noChangeShapeType="1"/>
              </p:cNvCxnSpPr>
              <p:nvPr/>
            </p:nvCxnSpPr>
            <p:spPr bwMode="auto">
              <a:xfrm flipH="1" flipV="1">
                <a:off x="2998175" y="1734690"/>
                <a:ext cx="2714" cy="12379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20610" name="Group 347"/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570" name="Oval 569"/>
              <p:cNvSpPr>
                <a:spLocks noChangeArrowheads="1"/>
              </p:cNvSpPr>
              <p:nvPr/>
            </p:nvSpPr>
            <p:spPr bwMode="auto">
              <a:xfrm flipV="1">
                <a:off x="1875246" y="1693893"/>
                <a:ext cx="1123346" cy="319796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571" name="Rectangle 570"/>
              <p:cNvSpPr/>
              <p:nvPr/>
            </p:nvSpPr>
            <p:spPr bwMode="auto">
              <a:xfrm>
                <a:off x="1872532" y="1737736"/>
                <a:ext cx="1126060" cy="11605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572" name="Oval 571"/>
              <p:cNvSpPr>
                <a:spLocks noChangeArrowheads="1"/>
              </p:cNvSpPr>
              <p:nvPr/>
            </p:nvSpPr>
            <p:spPr bwMode="auto">
              <a:xfrm flipV="1">
                <a:off x="1872532" y="1575259"/>
                <a:ext cx="1123346" cy="319796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573" name="Freeform 572"/>
              <p:cNvSpPr/>
              <p:nvPr/>
            </p:nvSpPr>
            <p:spPr bwMode="auto">
              <a:xfrm>
                <a:off x="2160152" y="1673261"/>
                <a:ext cx="548106" cy="15989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74" name="Freeform 573"/>
              <p:cNvSpPr>
                <a:spLocks/>
              </p:cNvSpPr>
              <p:nvPr/>
            </p:nvSpPr>
            <p:spPr bwMode="auto">
              <a:xfrm>
                <a:off x="2103171" y="1631997"/>
                <a:ext cx="662069" cy="110898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575" name="Freeform 574"/>
              <p:cNvSpPr>
                <a:spLocks/>
              </p:cNvSpPr>
              <p:nvPr/>
            </p:nvSpPr>
            <p:spPr bwMode="auto">
              <a:xfrm>
                <a:off x="2537314" y="1727420"/>
                <a:ext cx="244206" cy="95422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576" name="Freeform 575"/>
              <p:cNvSpPr>
                <a:spLocks/>
              </p:cNvSpPr>
              <p:nvPr/>
            </p:nvSpPr>
            <p:spPr bwMode="auto">
              <a:xfrm>
                <a:off x="2089603" y="1729999"/>
                <a:ext cx="241493" cy="95424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577" name="Straight Connector 576"/>
              <p:cNvCxnSpPr>
                <a:cxnSpLocks noChangeShapeType="1"/>
                <a:endCxn id="572" idx="2"/>
              </p:cNvCxnSpPr>
              <p:nvPr/>
            </p:nvCxnSpPr>
            <p:spPr bwMode="auto">
              <a:xfrm flipH="1" flipV="1">
                <a:off x="1872532" y="1735157"/>
                <a:ext cx="2714" cy="12379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578" name="Straight Connector 577"/>
              <p:cNvCxnSpPr>
                <a:cxnSpLocks noChangeShapeType="1"/>
              </p:cNvCxnSpPr>
              <p:nvPr/>
            </p:nvCxnSpPr>
            <p:spPr bwMode="auto">
              <a:xfrm flipH="1" flipV="1">
                <a:off x="2995877" y="1735157"/>
                <a:ext cx="2714" cy="12121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20611" name="Group 347"/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580" name="Oval 579"/>
              <p:cNvSpPr>
                <a:spLocks noChangeArrowheads="1"/>
              </p:cNvSpPr>
              <p:nvPr/>
            </p:nvSpPr>
            <p:spPr bwMode="auto">
              <a:xfrm flipV="1">
                <a:off x="1874875" y="1695896"/>
                <a:ext cx="1126060" cy="317218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581" name="Rectangle 580"/>
              <p:cNvSpPr/>
              <p:nvPr/>
            </p:nvSpPr>
            <p:spPr bwMode="auto">
              <a:xfrm>
                <a:off x="1872162" y="1739739"/>
                <a:ext cx="1128773" cy="11605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582" name="Oval 581"/>
              <p:cNvSpPr>
                <a:spLocks noChangeArrowheads="1"/>
              </p:cNvSpPr>
              <p:nvPr/>
            </p:nvSpPr>
            <p:spPr bwMode="auto">
              <a:xfrm flipV="1">
                <a:off x="1872162" y="1577262"/>
                <a:ext cx="1126058" cy="317218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583" name="Freeform 582"/>
              <p:cNvSpPr/>
              <p:nvPr/>
            </p:nvSpPr>
            <p:spPr bwMode="auto">
              <a:xfrm>
                <a:off x="2159782" y="1672685"/>
                <a:ext cx="548106" cy="16247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84" name="Freeform 583"/>
              <p:cNvSpPr>
                <a:spLocks/>
              </p:cNvSpPr>
              <p:nvPr/>
            </p:nvSpPr>
            <p:spPr bwMode="auto">
              <a:xfrm>
                <a:off x="2102800" y="1634000"/>
                <a:ext cx="664783" cy="110898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585" name="Freeform 584"/>
              <p:cNvSpPr>
                <a:spLocks/>
              </p:cNvSpPr>
              <p:nvPr/>
            </p:nvSpPr>
            <p:spPr bwMode="auto">
              <a:xfrm>
                <a:off x="2536944" y="1726844"/>
                <a:ext cx="244206" cy="98002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586" name="Freeform 585"/>
              <p:cNvSpPr>
                <a:spLocks/>
              </p:cNvSpPr>
              <p:nvPr/>
            </p:nvSpPr>
            <p:spPr bwMode="auto">
              <a:xfrm>
                <a:off x="2091947" y="1729423"/>
                <a:ext cx="238779" cy="98002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587" name="Straight Connector 586"/>
              <p:cNvCxnSpPr>
                <a:cxnSpLocks noChangeShapeType="1"/>
                <a:endCxn id="582" idx="2"/>
              </p:cNvCxnSpPr>
              <p:nvPr/>
            </p:nvCxnSpPr>
            <p:spPr bwMode="auto">
              <a:xfrm flipH="1" flipV="1">
                <a:off x="1872162" y="1737160"/>
                <a:ext cx="2713" cy="12379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588" name="Straight Connector 587"/>
              <p:cNvCxnSpPr>
                <a:cxnSpLocks noChangeShapeType="1"/>
              </p:cNvCxnSpPr>
              <p:nvPr/>
            </p:nvCxnSpPr>
            <p:spPr bwMode="auto">
              <a:xfrm flipH="1" flipV="1">
                <a:off x="2998221" y="1734581"/>
                <a:ext cx="2714" cy="12379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20612" name="Group 347"/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590" name="Oval 589"/>
              <p:cNvSpPr>
                <a:spLocks noChangeArrowheads="1"/>
              </p:cNvSpPr>
              <p:nvPr/>
            </p:nvSpPr>
            <p:spPr bwMode="auto">
              <a:xfrm flipV="1">
                <a:off x="1874401" y="1694364"/>
                <a:ext cx="1125103" cy="319715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591" name="Rectangle 590"/>
              <p:cNvSpPr/>
              <p:nvPr/>
            </p:nvSpPr>
            <p:spPr bwMode="auto">
              <a:xfrm>
                <a:off x="1870189" y="1740037"/>
                <a:ext cx="1129316" cy="115707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592" name="Oval 591"/>
              <p:cNvSpPr>
                <a:spLocks noChangeArrowheads="1"/>
              </p:cNvSpPr>
              <p:nvPr/>
            </p:nvSpPr>
            <p:spPr bwMode="auto">
              <a:xfrm flipV="1">
                <a:off x="1870189" y="1575611"/>
                <a:ext cx="1125101" cy="31971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593" name="Freeform 592"/>
              <p:cNvSpPr/>
              <p:nvPr/>
            </p:nvSpPr>
            <p:spPr bwMode="auto">
              <a:xfrm>
                <a:off x="2160944" y="1673049"/>
                <a:ext cx="547803" cy="16138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94" name="Freeform 593"/>
              <p:cNvSpPr>
                <a:spLocks/>
              </p:cNvSpPr>
              <p:nvPr/>
            </p:nvSpPr>
            <p:spPr bwMode="auto">
              <a:xfrm>
                <a:off x="2101950" y="1633466"/>
                <a:ext cx="661578" cy="109617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595" name="Freeform 594"/>
              <p:cNvSpPr>
                <a:spLocks/>
              </p:cNvSpPr>
              <p:nvPr/>
            </p:nvSpPr>
            <p:spPr bwMode="auto">
              <a:xfrm>
                <a:off x="2535979" y="1727857"/>
                <a:ext cx="244404" cy="97437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596" name="Freeform 595"/>
              <p:cNvSpPr>
                <a:spLocks/>
              </p:cNvSpPr>
              <p:nvPr/>
            </p:nvSpPr>
            <p:spPr bwMode="auto">
              <a:xfrm>
                <a:off x="2089310" y="1730903"/>
                <a:ext cx="240189" cy="97437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597" name="Straight Connector 596"/>
              <p:cNvCxnSpPr>
                <a:cxnSpLocks noChangeShapeType="1"/>
                <a:endCxn id="592" idx="2"/>
              </p:cNvCxnSpPr>
              <p:nvPr/>
            </p:nvCxnSpPr>
            <p:spPr bwMode="auto">
              <a:xfrm flipH="1" flipV="1">
                <a:off x="1870189" y="1736993"/>
                <a:ext cx="4213" cy="121796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598" name="Straight Connector 597"/>
              <p:cNvCxnSpPr>
                <a:cxnSpLocks noChangeShapeType="1"/>
              </p:cNvCxnSpPr>
              <p:nvPr/>
            </p:nvCxnSpPr>
            <p:spPr bwMode="auto">
              <a:xfrm flipH="1" flipV="1">
                <a:off x="2995289" y="1733947"/>
                <a:ext cx="4215" cy="12484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20613" name="Group 347"/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600" name="Oval 599"/>
              <p:cNvSpPr>
                <a:spLocks noChangeArrowheads="1"/>
              </p:cNvSpPr>
              <p:nvPr/>
            </p:nvSpPr>
            <p:spPr bwMode="auto">
              <a:xfrm flipV="1">
                <a:off x="1877892" y="1695070"/>
                <a:ext cx="1119914" cy="31880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601" name="Rectangle 600"/>
              <p:cNvSpPr/>
              <p:nvPr/>
            </p:nvSpPr>
            <p:spPr bwMode="auto">
              <a:xfrm>
                <a:off x="1873449" y="1739634"/>
                <a:ext cx="1124357" cy="116550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602" name="Oval 601"/>
              <p:cNvSpPr>
                <a:spLocks noChangeArrowheads="1"/>
              </p:cNvSpPr>
              <p:nvPr/>
            </p:nvSpPr>
            <p:spPr bwMode="auto">
              <a:xfrm flipV="1">
                <a:off x="1873449" y="1575093"/>
                <a:ext cx="1119914" cy="318798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603" name="Freeform 602"/>
              <p:cNvSpPr/>
              <p:nvPr/>
            </p:nvSpPr>
            <p:spPr bwMode="auto">
              <a:xfrm>
                <a:off x="2162315" y="1671075"/>
                <a:ext cx="546626" cy="161112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04" name="Freeform 603"/>
              <p:cNvSpPr>
                <a:spLocks/>
              </p:cNvSpPr>
              <p:nvPr/>
            </p:nvSpPr>
            <p:spPr bwMode="auto">
              <a:xfrm>
                <a:off x="2104543" y="1633367"/>
                <a:ext cx="657727" cy="109694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05" name="Freeform 604"/>
              <p:cNvSpPr>
                <a:spLocks/>
              </p:cNvSpPr>
              <p:nvPr/>
            </p:nvSpPr>
            <p:spPr bwMode="auto">
              <a:xfrm>
                <a:off x="2535619" y="1725922"/>
                <a:ext cx="244427" cy="99409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06" name="Freeform 605"/>
              <p:cNvSpPr>
                <a:spLocks/>
              </p:cNvSpPr>
              <p:nvPr/>
            </p:nvSpPr>
            <p:spPr bwMode="auto">
              <a:xfrm>
                <a:off x="2091209" y="1729349"/>
                <a:ext cx="239982" cy="95982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607" name="Straight Connector 606"/>
              <p:cNvCxnSpPr>
                <a:cxnSpLocks noChangeShapeType="1"/>
                <a:endCxn id="602" idx="2"/>
              </p:cNvCxnSpPr>
              <p:nvPr/>
            </p:nvCxnSpPr>
            <p:spPr bwMode="auto">
              <a:xfrm flipH="1" flipV="1">
                <a:off x="1873449" y="1736205"/>
                <a:ext cx="4443" cy="123406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608" name="Straight Connector 607"/>
              <p:cNvCxnSpPr>
                <a:cxnSpLocks noChangeShapeType="1"/>
              </p:cNvCxnSpPr>
              <p:nvPr/>
            </p:nvCxnSpPr>
            <p:spPr bwMode="auto">
              <a:xfrm flipH="1" flipV="1">
                <a:off x="2993363" y="1732778"/>
                <a:ext cx="4443" cy="123406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20614" name="Group 1"/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610" name="Oval 609"/>
              <p:cNvSpPr>
                <a:spLocks noChangeArrowheads="1"/>
              </p:cNvSpPr>
              <p:nvPr/>
            </p:nvSpPr>
            <p:spPr bwMode="auto">
              <a:xfrm flipV="1">
                <a:off x="7916261" y="1595282"/>
                <a:ext cx="621721" cy="196706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611" name="Rectangle 610"/>
              <p:cNvSpPr/>
              <p:nvPr/>
            </p:nvSpPr>
            <p:spPr bwMode="auto">
              <a:xfrm>
                <a:off x="7913888" y="1623052"/>
                <a:ext cx="624093" cy="71739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612" name="Oval 611"/>
              <p:cNvSpPr>
                <a:spLocks noChangeArrowheads="1"/>
              </p:cNvSpPr>
              <p:nvPr/>
            </p:nvSpPr>
            <p:spPr bwMode="auto">
              <a:xfrm flipV="1">
                <a:off x="7913888" y="1516600"/>
                <a:ext cx="621721" cy="196706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613" name="Freeform 612"/>
              <p:cNvSpPr/>
              <p:nvPr/>
            </p:nvSpPr>
            <p:spPr bwMode="auto">
              <a:xfrm>
                <a:off x="8072877" y="1581397"/>
                <a:ext cx="303742" cy="9951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14" name="Freeform 613"/>
              <p:cNvSpPr>
                <a:spLocks/>
              </p:cNvSpPr>
              <p:nvPr/>
            </p:nvSpPr>
            <p:spPr bwMode="auto">
              <a:xfrm>
                <a:off x="8042029" y="1555940"/>
                <a:ext cx="365439" cy="69426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15" name="Freeform 614"/>
              <p:cNvSpPr>
                <a:spLocks/>
              </p:cNvSpPr>
              <p:nvPr/>
            </p:nvSpPr>
            <p:spPr bwMode="auto">
              <a:xfrm>
                <a:off x="8281700" y="1613796"/>
                <a:ext cx="135261" cy="60169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16" name="Freeform 615"/>
              <p:cNvSpPr>
                <a:spLocks/>
              </p:cNvSpPr>
              <p:nvPr/>
            </p:nvSpPr>
            <p:spPr bwMode="auto">
              <a:xfrm>
                <a:off x="8034910" y="1616109"/>
                <a:ext cx="132887" cy="60169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617" name="Straight Connector 616"/>
              <p:cNvCxnSpPr>
                <a:cxnSpLocks noChangeShapeType="1"/>
                <a:endCxn id="612" idx="2"/>
              </p:cNvCxnSpPr>
              <p:nvPr/>
            </p:nvCxnSpPr>
            <p:spPr bwMode="auto">
              <a:xfrm flipH="1" flipV="1">
                <a:off x="7913888" y="1616109"/>
                <a:ext cx="2372" cy="76369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618" name="Straight Connector 617"/>
              <p:cNvCxnSpPr>
                <a:cxnSpLocks noChangeShapeType="1"/>
              </p:cNvCxnSpPr>
              <p:nvPr/>
            </p:nvCxnSpPr>
            <p:spPr bwMode="auto">
              <a:xfrm flipH="1" flipV="1">
                <a:off x="8535609" y="1618424"/>
                <a:ext cx="2372" cy="76368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20615" name="Group 619"/>
            <p:cNvGrpSpPr>
              <a:grpSpLocks/>
            </p:cNvGrpSpPr>
            <p:nvPr/>
          </p:nvGrpSpPr>
          <p:grpSpPr bwMode="auto">
            <a:xfrm>
              <a:off x="7750570" y="2752811"/>
              <a:ext cx="418211" cy="189727"/>
              <a:chOff x="7913987" y="1515773"/>
              <a:chExt cx="625138" cy="276534"/>
            </a:xfrm>
          </p:grpSpPr>
          <p:sp>
            <p:nvSpPr>
              <p:cNvPr id="621" name="Oval 620"/>
              <p:cNvSpPr>
                <a:spLocks noChangeArrowheads="1"/>
              </p:cNvSpPr>
              <p:nvPr/>
            </p:nvSpPr>
            <p:spPr bwMode="auto">
              <a:xfrm flipV="1">
                <a:off x="7915770" y="1594598"/>
                <a:ext cx="624093" cy="19670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622" name="Rectangle 621"/>
              <p:cNvSpPr/>
              <p:nvPr/>
            </p:nvSpPr>
            <p:spPr bwMode="auto">
              <a:xfrm>
                <a:off x="7913397" y="1622369"/>
                <a:ext cx="626467" cy="71741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623" name="Oval 622"/>
              <p:cNvSpPr>
                <a:spLocks noChangeArrowheads="1"/>
              </p:cNvSpPr>
              <p:nvPr/>
            </p:nvSpPr>
            <p:spPr bwMode="auto">
              <a:xfrm flipV="1">
                <a:off x="7913397" y="1515916"/>
                <a:ext cx="624095" cy="19670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624" name="Freeform 623"/>
              <p:cNvSpPr/>
              <p:nvPr/>
            </p:nvSpPr>
            <p:spPr bwMode="auto">
              <a:xfrm>
                <a:off x="8072387" y="1580713"/>
                <a:ext cx="306114" cy="9951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25" name="Freeform 624"/>
              <p:cNvSpPr>
                <a:spLocks/>
              </p:cNvSpPr>
              <p:nvPr/>
            </p:nvSpPr>
            <p:spPr bwMode="auto">
              <a:xfrm>
                <a:off x="8041538" y="1555258"/>
                <a:ext cx="367813" cy="69426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26" name="Freeform 625"/>
              <p:cNvSpPr>
                <a:spLocks/>
              </p:cNvSpPr>
              <p:nvPr/>
            </p:nvSpPr>
            <p:spPr bwMode="auto">
              <a:xfrm>
                <a:off x="8283582" y="1613112"/>
                <a:ext cx="135261" cy="60169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27" name="Freeform 626"/>
              <p:cNvSpPr>
                <a:spLocks/>
              </p:cNvSpPr>
              <p:nvPr/>
            </p:nvSpPr>
            <p:spPr bwMode="auto">
              <a:xfrm>
                <a:off x="8034419" y="1615427"/>
                <a:ext cx="135259" cy="60169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628" name="Straight Connector 627"/>
              <p:cNvCxnSpPr>
                <a:cxnSpLocks noChangeShapeType="1"/>
                <a:endCxn id="623" idx="2"/>
              </p:cNvCxnSpPr>
              <p:nvPr/>
            </p:nvCxnSpPr>
            <p:spPr bwMode="auto">
              <a:xfrm flipH="1" flipV="1">
                <a:off x="7913397" y="1615427"/>
                <a:ext cx="2374" cy="76368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629" name="Straight Connector 628"/>
              <p:cNvCxnSpPr>
                <a:cxnSpLocks noChangeShapeType="1"/>
              </p:cNvCxnSpPr>
              <p:nvPr/>
            </p:nvCxnSpPr>
            <p:spPr bwMode="auto">
              <a:xfrm flipH="1" flipV="1">
                <a:off x="8537491" y="1617740"/>
                <a:ext cx="2372" cy="76369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20616" name="Group 629"/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631" name="Oval 630"/>
              <p:cNvSpPr>
                <a:spLocks noChangeArrowheads="1"/>
              </p:cNvSpPr>
              <p:nvPr/>
            </p:nvSpPr>
            <p:spPr bwMode="auto">
              <a:xfrm flipV="1">
                <a:off x="7915268" y="1593483"/>
                <a:ext cx="624095" cy="199021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632" name="Rectangle 631"/>
              <p:cNvSpPr/>
              <p:nvPr/>
            </p:nvSpPr>
            <p:spPr bwMode="auto">
              <a:xfrm>
                <a:off x="7912896" y="1621254"/>
                <a:ext cx="626467" cy="71739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633" name="Oval 632"/>
              <p:cNvSpPr>
                <a:spLocks noChangeArrowheads="1"/>
              </p:cNvSpPr>
              <p:nvPr/>
            </p:nvSpPr>
            <p:spPr bwMode="auto">
              <a:xfrm flipV="1">
                <a:off x="7912896" y="1514801"/>
                <a:ext cx="624093" cy="199021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634" name="Freeform 633"/>
              <p:cNvSpPr/>
              <p:nvPr/>
            </p:nvSpPr>
            <p:spPr bwMode="auto">
              <a:xfrm>
                <a:off x="8071885" y="1579598"/>
                <a:ext cx="306115" cy="10182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35" name="Freeform 634"/>
              <p:cNvSpPr>
                <a:spLocks/>
              </p:cNvSpPr>
              <p:nvPr/>
            </p:nvSpPr>
            <p:spPr bwMode="auto">
              <a:xfrm>
                <a:off x="8041037" y="1554141"/>
                <a:ext cx="367811" cy="69426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36" name="Freeform 635"/>
              <p:cNvSpPr>
                <a:spLocks/>
              </p:cNvSpPr>
              <p:nvPr/>
            </p:nvSpPr>
            <p:spPr bwMode="auto">
              <a:xfrm>
                <a:off x="8283081" y="1614310"/>
                <a:ext cx="135259" cy="60169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37" name="Freeform 636"/>
              <p:cNvSpPr>
                <a:spLocks/>
              </p:cNvSpPr>
              <p:nvPr/>
            </p:nvSpPr>
            <p:spPr bwMode="auto">
              <a:xfrm>
                <a:off x="8033917" y="1614310"/>
                <a:ext cx="135261" cy="62484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638" name="Straight Connector 637"/>
              <p:cNvCxnSpPr>
                <a:cxnSpLocks noChangeShapeType="1"/>
                <a:endCxn id="633" idx="2"/>
              </p:cNvCxnSpPr>
              <p:nvPr/>
            </p:nvCxnSpPr>
            <p:spPr bwMode="auto">
              <a:xfrm flipH="1" flipV="1">
                <a:off x="7912896" y="1614310"/>
                <a:ext cx="2372" cy="78683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639" name="Straight Connector 638"/>
              <p:cNvCxnSpPr>
                <a:cxnSpLocks noChangeShapeType="1"/>
              </p:cNvCxnSpPr>
              <p:nvPr/>
            </p:nvCxnSpPr>
            <p:spPr bwMode="auto">
              <a:xfrm flipH="1" flipV="1">
                <a:off x="8536989" y="1618939"/>
                <a:ext cx="2374" cy="76369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20617" name="Group 639"/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641" name="Oval 640"/>
              <p:cNvSpPr>
                <a:spLocks noChangeArrowheads="1"/>
              </p:cNvSpPr>
              <p:nvPr/>
            </p:nvSpPr>
            <p:spPr bwMode="auto">
              <a:xfrm flipV="1">
                <a:off x="7915277" y="1593645"/>
                <a:ext cx="624093" cy="199021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642" name="Rectangle 641"/>
              <p:cNvSpPr/>
              <p:nvPr/>
            </p:nvSpPr>
            <p:spPr bwMode="auto">
              <a:xfrm>
                <a:off x="7912903" y="1621415"/>
                <a:ext cx="626467" cy="71739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643" name="Oval 642"/>
              <p:cNvSpPr>
                <a:spLocks noChangeArrowheads="1"/>
              </p:cNvSpPr>
              <p:nvPr/>
            </p:nvSpPr>
            <p:spPr bwMode="auto">
              <a:xfrm flipV="1">
                <a:off x="7912903" y="1514962"/>
                <a:ext cx="624095" cy="199021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644" name="Freeform 643"/>
              <p:cNvSpPr/>
              <p:nvPr/>
            </p:nvSpPr>
            <p:spPr bwMode="auto">
              <a:xfrm>
                <a:off x="8071894" y="1579760"/>
                <a:ext cx="306114" cy="10182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45" name="Freeform 644"/>
              <p:cNvSpPr>
                <a:spLocks/>
              </p:cNvSpPr>
              <p:nvPr/>
            </p:nvSpPr>
            <p:spPr bwMode="auto">
              <a:xfrm>
                <a:off x="8041044" y="1554303"/>
                <a:ext cx="367813" cy="69426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46" name="Freeform 645"/>
              <p:cNvSpPr>
                <a:spLocks/>
              </p:cNvSpPr>
              <p:nvPr/>
            </p:nvSpPr>
            <p:spPr bwMode="auto">
              <a:xfrm>
                <a:off x="8283088" y="1614472"/>
                <a:ext cx="135261" cy="60169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47" name="Freeform 646"/>
              <p:cNvSpPr>
                <a:spLocks/>
              </p:cNvSpPr>
              <p:nvPr/>
            </p:nvSpPr>
            <p:spPr bwMode="auto">
              <a:xfrm>
                <a:off x="8033926" y="1614472"/>
                <a:ext cx="135259" cy="62484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648" name="Straight Connector 647"/>
              <p:cNvCxnSpPr>
                <a:cxnSpLocks noChangeShapeType="1"/>
                <a:endCxn id="643" idx="2"/>
              </p:cNvCxnSpPr>
              <p:nvPr/>
            </p:nvCxnSpPr>
            <p:spPr bwMode="auto">
              <a:xfrm flipH="1" flipV="1">
                <a:off x="7912903" y="1614472"/>
                <a:ext cx="2374" cy="78683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649" name="Straight Connector 648"/>
              <p:cNvCxnSpPr>
                <a:cxnSpLocks noChangeShapeType="1"/>
              </p:cNvCxnSpPr>
              <p:nvPr/>
            </p:nvCxnSpPr>
            <p:spPr bwMode="auto">
              <a:xfrm flipH="1" flipV="1">
                <a:off x="8536998" y="1619100"/>
                <a:ext cx="2372" cy="76369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20618" name="Group 649"/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651" name="Oval 650"/>
              <p:cNvSpPr>
                <a:spLocks noChangeArrowheads="1"/>
              </p:cNvSpPr>
              <p:nvPr/>
            </p:nvSpPr>
            <p:spPr bwMode="auto">
              <a:xfrm flipV="1">
                <a:off x="7915183" y="1595582"/>
                <a:ext cx="624095" cy="196706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652" name="Rectangle 651"/>
              <p:cNvSpPr/>
              <p:nvPr/>
            </p:nvSpPr>
            <p:spPr bwMode="auto">
              <a:xfrm>
                <a:off x="7912811" y="1623353"/>
                <a:ext cx="626467" cy="71739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653" name="Oval 652"/>
              <p:cNvSpPr>
                <a:spLocks noChangeArrowheads="1"/>
              </p:cNvSpPr>
              <p:nvPr/>
            </p:nvSpPr>
            <p:spPr bwMode="auto">
              <a:xfrm flipV="1">
                <a:off x="7912811" y="1516900"/>
                <a:ext cx="624093" cy="196706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654" name="Freeform 653"/>
              <p:cNvSpPr/>
              <p:nvPr/>
            </p:nvSpPr>
            <p:spPr bwMode="auto">
              <a:xfrm>
                <a:off x="8071800" y="1581697"/>
                <a:ext cx="306115" cy="9951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55" name="Freeform 654"/>
              <p:cNvSpPr>
                <a:spLocks/>
              </p:cNvSpPr>
              <p:nvPr/>
            </p:nvSpPr>
            <p:spPr bwMode="auto">
              <a:xfrm>
                <a:off x="8040952" y="1556240"/>
                <a:ext cx="367811" cy="69426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56" name="Freeform 655"/>
              <p:cNvSpPr>
                <a:spLocks/>
              </p:cNvSpPr>
              <p:nvPr/>
            </p:nvSpPr>
            <p:spPr bwMode="auto">
              <a:xfrm>
                <a:off x="8282996" y="1614096"/>
                <a:ext cx="135259" cy="60169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57" name="Freeform 656"/>
              <p:cNvSpPr>
                <a:spLocks/>
              </p:cNvSpPr>
              <p:nvPr/>
            </p:nvSpPr>
            <p:spPr bwMode="auto">
              <a:xfrm>
                <a:off x="8033832" y="1616409"/>
                <a:ext cx="135261" cy="60169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658" name="Straight Connector 657"/>
              <p:cNvCxnSpPr>
                <a:cxnSpLocks noChangeShapeType="1"/>
                <a:endCxn id="653" idx="2"/>
              </p:cNvCxnSpPr>
              <p:nvPr/>
            </p:nvCxnSpPr>
            <p:spPr bwMode="auto">
              <a:xfrm flipH="1" flipV="1">
                <a:off x="7912811" y="1616409"/>
                <a:ext cx="2372" cy="76369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659" name="Straight Connector 658"/>
              <p:cNvCxnSpPr>
                <a:cxnSpLocks noChangeShapeType="1"/>
              </p:cNvCxnSpPr>
              <p:nvPr/>
            </p:nvCxnSpPr>
            <p:spPr bwMode="auto">
              <a:xfrm flipH="1" flipV="1">
                <a:off x="8536904" y="1618724"/>
                <a:ext cx="2374" cy="76368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20619" name="Group 659"/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661" name="Oval 660"/>
              <p:cNvSpPr>
                <a:spLocks noChangeArrowheads="1"/>
              </p:cNvSpPr>
              <p:nvPr/>
            </p:nvSpPr>
            <p:spPr bwMode="auto">
              <a:xfrm flipV="1">
                <a:off x="7916193" y="1595591"/>
                <a:ext cx="624095" cy="19670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662" name="Rectangle 661"/>
              <p:cNvSpPr/>
              <p:nvPr/>
            </p:nvSpPr>
            <p:spPr bwMode="auto">
              <a:xfrm>
                <a:off x="7913821" y="1623361"/>
                <a:ext cx="626467" cy="71741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663" name="Oval 662"/>
              <p:cNvSpPr>
                <a:spLocks noChangeArrowheads="1"/>
              </p:cNvSpPr>
              <p:nvPr/>
            </p:nvSpPr>
            <p:spPr bwMode="auto">
              <a:xfrm flipV="1">
                <a:off x="7913821" y="1516909"/>
                <a:ext cx="624093" cy="19670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664" name="Freeform 663"/>
              <p:cNvSpPr/>
              <p:nvPr/>
            </p:nvSpPr>
            <p:spPr bwMode="auto">
              <a:xfrm>
                <a:off x="8072810" y="1581706"/>
                <a:ext cx="306115" cy="9951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65" name="Freeform 664"/>
              <p:cNvSpPr>
                <a:spLocks/>
              </p:cNvSpPr>
              <p:nvPr/>
            </p:nvSpPr>
            <p:spPr bwMode="auto">
              <a:xfrm>
                <a:off x="8041962" y="1556251"/>
                <a:ext cx="367811" cy="69426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66" name="Freeform 665"/>
              <p:cNvSpPr>
                <a:spLocks/>
              </p:cNvSpPr>
              <p:nvPr/>
            </p:nvSpPr>
            <p:spPr bwMode="auto">
              <a:xfrm>
                <a:off x="8284006" y="1614105"/>
                <a:ext cx="135259" cy="60169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67" name="Freeform 666"/>
              <p:cNvSpPr>
                <a:spLocks/>
              </p:cNvSpPr>
              <p:nvPr/>
            </p:nvSpPr>
            <p:spPr bwMode="auto">
              <a:xfrm>
                <a:off x="8034842" y="1616420"/>
                <a:ext cx="135261" cy="60169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668" name="Straight Connector 667"/>
              <p:cNvCxnSpPr>
                <a:cxnSpLocks noChangeShapeType="1"/>
                <a:endCxn id="663" idx="2"/>
              </p:cNvCxnSpPr>
              <p:nvPr/>
            </p:nvCxnSpPr>
            <p:spPr bwMode="auto">
              <a:xfrm flipH="1" flipV="1">
                <a:off x="7913821" y="1616420"/>
                <a:ext cx="2372" cy="76368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669" name="Straight Connector 668"/>
              <p:cNvCxnSpPr>
                <a:cxnSpLocks noChangeShapeType="1"/>
              </p:cNvCxnSpPr>
              <p:nvPr/>
            </p:nvCxnSpPr>
            <p:spPr bwMode="auto">
              <a:xfrm flipH="1" flipV="1">
                <a:off x="8537914" y="1618733"/>
                <a:ext cx="2374" cy="76369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20620" name="Group 669"/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671" name="Oval 670"/>
              <p:cNvSpPr>
                <a:spLocks noChangeArrowheads="1"/>
              </p:cNvSpPr>
              <p:nvPr/>
            </p:nvSpPr>
            <p:spPr bwMode="auto">
              <a:xfrm flipV="1">
                <a:off x="7916060" y="1594412"/>
                <a:ext cx="624095" cy="199021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672" name="Rectangle 671"/>
              <p:cNvSpPr/>
              <p:nvPr/>
            </p:nvSpPr>
            <p:spPr bwMode="auto">
              <a:xfrm>
                <a:off x="7913688" y="1622182"/>
                <a:ext cx="626467" cy="71741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673" name="Oval 672"/>
              <p:cNvSpPr>
                <a:spLocks noChangeArrowheads="1"/>
              </p:cNvSpPr>
              <p:nvPr/>
            </p:nvSpPr>
            <p:spPr bwMode="auto">
              <a:xfrm flipV="1">
                <a:off x="7913688" y="1515729"/>
                <a:ext cx="624093" cy="199021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674" name="Freeform 673"/>
              <p:cNvSpPr/>
              <p:nvPr/>
            </p:nvSpPr>
            <p:spPr bwMode="auto">
              <a:xfrm>
                <a:off x="8072677" y="1580527"/>
                <a:ext cx="306115" cy="10182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75" name="Freeform 674"/>
              <p:cNvSpPr>
                <a:spLocks/>
              </p:cNvSpPr>
              <p:nvPr/>
            </p:nvSpPr>
            <p:spPr bwMode="auto">
              <a:xfrm>
                <a:off x="8041829" y="1555071"/>
                <a:ext cx="367811" cy="69426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76" name="Freeform 675"/>
              <p:cNvSpPr>
                <a:spLocks/>
              </p:cNvSpPr>
              <p:nvPr/>
            </p:nvSpPr>
            <p:spPr bwMode="auto">
              <a:xfrm>
                <a:off x="8283873" y="1615240"/>
                <a:ext cx="135259" cy="60169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77" name="Freeform 676"/>
              <p:cNvSpPr>
                <a:spLocks/>
              </p:cNvSpPr>
              <p:nvPr/>
            </p:nvSpPr>
            <p:spPr bwMode="auto">
              <a:xfrm>
                <a:off x="8034709" y="1615240"/>
                <a:ext cx="135261" cy="62482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678" name="Straight Connector 677"/>
              <p:cNvCxnSpPr>
                <a:cxnSpLocks noChangeShapeType="1"/>
                <a:endCxn id="673" idx="2"/>
              </p:cNvCxnSpPr>
              <p:nvPr/>
            </p:nvCxnSpPr>
            <p:spPr bwMode="auto">
              <a:xfrm flipH="1" flipV="1">
                <a:off x="7913688" y="1615240"/>
                <a:ext cx="2372" cy="78683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679" name="Straight Connector 678"/>
              <p:cNvCxnSpPr>
                <a:cxnSpLocks noChangeShapeType="1"/>
              </p:cNvCxnSpPr>
              <p:nvPr/>
            </p:nvCxnSpPr>
            <p:spPr bwMode="auto">
              <a:xfrm flipH="1" flipV="1">
                <a:off x="8537781" y="1619869"/>
                <a:ext cx="2374" cy="76368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1" name="Group 101"/>
          <p:cNvGrpSpPr>
            <a:grpSpLocks/>
          </p:cNvGrpSpPr>
          <p:nvPr/>
        </p:nvGrpSpPr>
        <p:grpSpPr bwMode="auto">
          <a:xfrm>
            <a:off x="5143500" y="2905125"/>
            <a:ext cx="2178050" cy="1147763"/>
            <a:chOff x="5143500" y="2905125"/>
            <a:chExt cx="2178050" cy="1147763"/>
          </a:xfrm>
        </p:grpSpPr>
        <p:grpSp>
          <p:nvGrpSpPr>
            <p:cNvPr id="2105" name="Group 128"/>
            <p:cNvGrpSpPr>
              <a:grpSpLocks/>
            </p:cNvGrpSpPr>
            <p:nvPr/>
          </p:nvGrpSpPr>
          <p:grpSpPr bwMode="auto">
            <a:xfrm>
              <a:off x="5143500" y="2905125"/>
              <a:ext cx="2178050" cy="1147763"/>
              <a:chOff x="3240" y="1830"/>
              <a:chExt cx="1372" cy="723"/>
            </a:xfrm>
          </p:grpSpPr>
          <p:sp>
            <p:nvSpPr>
              <p:cNvPr id="2146" name="Freeform 129"/>
              <p:cNvSpPr>
                <a:spLocks/>
              </p:cNvSpPr>
              <p:nvPr/>
            </p:nvSpPr>
            <p:spPr bwMode="auto">
              <a:xfrm>
                <a:off x="3240" y="1830"/>
                <a:ext cx="1372" cy="723"/>
              </a:xfrm>
              <a:custGeom>
                <a:avLst/>
                <a:gdLst>
                  <a:gd name="T0" fmla="*/ 8705038 w 765"/>
                  <a:gd name="T1" fmla="*/ 22389 h 459"/>
                  <a:gd name="T2" fmla="*/ 5924597 w 765"/>
                  <a:gd name="T3" fmla="*/ 157872 h 459"/>
                  <a:gd name="T4" fmla="*/ 1966564 w 765"/>
                  <a:gd name="T5" fmla="*/ 226768 h 459"/>
                  <a:gd name="T6" fmla="*/ 287708 w 765"/>
                  <a:gd name="T7" fmla="*/ 759687 h 459"/>
                  <a:gd name="T8" fmla="*/ 3697346 w 765"/>
                  <a:gd name="T9" fmla="*/ 1003579 h 459"/>
                  <a:gd name="T10" fmla="*/ 7116594 w 765"/>
                  <a:gd name="T11" fmla="*/ 964065 h 459"/>
                  <a:gd name="T12" fmla="*/ 11996811 w 765"/>
                  <a:gd name="T13" fmla="*/ 1003579 h 459"/>
                  <a:gd name="T14" fmla="*/ 14340215 w 765"/>
                  <a:gd name="T15" fmla="*/ 981541 h 459"/>
                  <a:gd name="T16" fmla="*/ 15451915 w 765"/>
                  <a:gd name="T17" fmla="*/ 841580 h 459"/>
                  <a:gd name="T18" fmla="*/ 15409818 w 765"/>
                  <a:gd name="T19" fmla="*/ 357197 h 459"/>
                  <a:gd name="T20" fmla="*/ 13599170 w 765"/>
                  <a:gd name="T21" fmla="*/ 77498 h 459"/>
                  <a:gd name="T22" fmla="*/ 8705038 w 765"/>
                  <a:gd name="T23" fmla="*/ 22389 h 45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765"/>
                  <a:gd name="T37" fmla="*/ 0 h 459"/>
                  <a:gd name="T38" fmla="*/ 765 w 765"/>
                  <a:gd name="T39" fmla="*/ 459 h 45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765" h="459">
                    <a:moveTo>
                      <a:pt x="424" y="10"/>
                    </a:moveTo>
                    <a:cubicBezTo>
                      <a:pt x="362" y="16"/>
                      <a:pt x="343" y="55"/>
                      <a:pt x="288" y="70"/>
                    </a:cubicBezTo>
                    <a:cubicBezTo>
                      <a:pt x="233" y="85"/>
                      <a:pt x="142" y="56"/>
                      <a:pt x="96" y="100"/>
                    </a:cubicBezTo>
                    <a:cubicBezTo>
                      <a:pt x="50" y="144"/>
                      <a:pt x="0" y="279"/>
                      <a:pt x="14" y="336"/>
                    </a:cubicBezTo>
                    <a:cubicBezTo>
                      <a:pt x="28" y="393"/>
                      <a:pt x="125" y="429"/>
                      <a:pt x="180" y="444"/>
                    </a:cubicBezTo>
                    <a:cubicBezTo>
                      <a:pt x="235" y="459"/>
                      <a:pt x="279" y="426"/>
                      <a:pt x="346" y="426"/>
                    </a:cubicBezTo>
                    <a:cubicBezTo>
                      <a:pt x="413" y="426"/>
                      <a:pt x="525" y="443"/>
                      <a:pt x="584" y="444"/>
                    </a:cubicBezTo>
                    <a:cubicBezTo>
                      <a:pt x="643" y="445"/>
                      <a:pt x="670" y="446"/>
                      <a:pt x="698" y="434"/>
                    </a:cubicBezTo>
                    <a:cubicBezTo>
                      <a:pt x="726" y="422"/>
                      <a:pt x="743" y="418"/>
                      <a:pt x="752" y="372"/>
                    </a:cubicBezTo>
                    <a:cubicBezTo>
                      <a:pt x="761" y="326"/>
                      <a:pt x="765" y="214"/>
                      <a:pt x="750" y="158"/>
                    </a:cubicBezTo>
                    <a:cubicBezTo>
                      <a:pt x="735" y="102"/>
                      <a:pt x="716" y="58"/>
                      <a:pt x="662" y="34"/>
                    </a:cubicBezTo>
                    <a:cubicBezTo>
                      <a:pt x="608" y="10"/>
                      <a:pt x="505" y="0"/>
                      <a:pt x="424" y="1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CCFF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47" name="Line 130"/>
              <p:cNvSpPr>
                <a:spLocks noChangeShapeType="1"/>
              </p:cNvSpPr>
              <p:nvPr/>
            </p:nvSpPr>
            <p:spPr bwMode="auto">
              <a:xfrm flipV="1">
                <a:off x="3763" y="2053"/>
                <a:ext cx="106" cy="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48" name="Line 131"/>
              <p:cNvSpPr>
                <a:spLocks noChangeShapeType="1"/>
              </p:cNvSpPr>
              <p:nvPr/>
            </p:nvSpPr>
            <p:spPr bwMode="auto">
              <a:xfrm>
                <a:off x="3616" y="2204"/>
                <a:ext cx="0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49" name="Line 132"/>
              <p:cNvSpPr>
                <a:spLocks noChangeShapeType="1"/>
              </p:cNvSpPr>
              <p:nvPr/>
            </p:nvSpPr>
            <p:spPr bwMode="auto">
              <a:xfrm flipV="1">
                <a:off x="3763" y="2114"/>
                <a:ext cx="226" cy="2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50" name="Line 133"/>
              <p:cNvSpPr>
                <a:spLocks noChangeShapeType="1"/>
              </p:cNvSpPr>
              <p:nvPr/>
            </p:nvSpPr>
            <p:spPr bwMode="auto">
              <a:xfrm>
                <a:off x="4076" y="2113"/>
                <a:ext cx="0" cy="1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51" name="Line 134"/>
              <p:cNvSpPr>
                <a:spLocks noChangeShapeType="1"/>
              </p:cNvSpPr>
              <p:nvPr/>
            </p:nvSpPr>
            <p:spPr bwMode="auto">
              <a:xfrm>
                <a:off x="3779" y="2380"/>
                <a:ext cx="16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52" name="Line 135"/>
              <p:cNvSpPr>
                <a:spLocks noChangeShapeType="1"/>
              </p:cNvSpPr>
              <p:nvPr/>
            </p:nvSpPr>
            <p:spPr bwMode="auto">
              <a:xfrm>
                <a:off x="4255" y="2372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2153" name="Group 136"/>
              <p:cNvGrpSpPr>
                <a:grpSpLocks/>
              </p:cNvGrpSpPr>
              <p:nvPr/>
            </p:nvGrpSpPr>
            <p:grpSpPr bwMode="auto">
              <a:xfrm>
                <a:off x="3860" y="1969"/>
                <a:ext cx="335" cy="148"/>
                <a:chOff x="4650" y="1129"/>
                <a:chExt cx="246" cy="95"/>
              </a:xfrm>
            </p:grpSpPr>
            <p:sp>
              <p:nvSpPr>
                <p:cNvPr id="2183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>
                    <a:latin typeface="Times New Roman" pitchFamily="18" charset="0"/>
                  </a:endParaRPr>
                </a:p>
              </p:txBody>
            </p:sp>
            <p:sp>
              <p:nvSpPr>
                <p:cNvPr id="2184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ko-KR">
                    <a:latin typeface="Times New Roman" pitchFamily="18" charset="0"/>
                  </a:endParaRPr>
                </a:p>
              </p:txBody>
            </p:sp>
            <p:sp>
              <p:nvSpPr>
                <p:cNvPr id="2185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>
                    <a:latin typeface="Times New Roman" pitchFamily="18" charset="0"/>
                  </a:endParaRPr>
                </a:p>
              </p:txBody>
            </p:sp>
            <p:grpSp>
              <p:nvGrpSpPr>
                <p:cNvPr id="2186" name="Group 140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2189" name="Freeform 141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90" name="Freeform 142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187" name="Line 143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188" name="Line 144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54" name="Group 145"/>
              <p:cNvGrpSpPr>
                <a:grpSpLocks/>
              </p:cNvGrpSpPr>
              <p:nvPr/>
            </p:nvGrpSpPr>
            <p:grpSpPr bwMode="auto">
              <a:xfrm>
                <a:off x="3922" y="2284"/>
                <a:ext cx="336" cy="154"/>
                <a:chOff x="4650" y="1129"/>
                <a:chExt cx="246" cy="95"/>
              </a:xfrm>
            </p:grpSpPr>
            <p:sp>
              <p:nvSpPr>
                <p:cNvPr id="2175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>
                    <a:latin typeface="Times New Roman" pitchFamily="18" charset="0"/>
                  </a:endParaRPr>
                </a:p>
              </p:txBody>
            </p:sp>
            <p:sp>
              <p:nvSpPr>
                <p:cNvPr id="2176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ko-KR">
                    <a:latin typeface="Times New Roman" pitchFamily="18" charset="0"/>
                  </a:endParaRPr>
                </a:p>
              </p:txBody>
            </p:sp>
            <p:sp>
              <p:nvSpPr>
                <p:cNvPr id="2177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>
                    <a:latin typeface="Times New Roman" pitchFamily="18" charset="0"/>
                  </a:endParaRPr>
                </a:p>
              </p:txBody>
            </p:sp>
            <p:grpSp>
              <p:nvGrpSpPr>
                <p:cNvPr id="2178" name="Group 149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2181" name="Freeform 150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82" name="Freeform 151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179" name="Line 152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180" name="Line 153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55" name="Group 154"/>
              <p:cNvGrpSpPr>
                <a:grpSpLocks/>
              </p:cNvGrpSpPr>
              <p:nvPr/>
            </p:nvGrpSpPr>
            <p:grpSpPr bwMode="auto">
              <a:xfrm>
                <a:off x="3443" y="2054"/>
                <a:ext cx="335" cy="149"/>
                <a:chOff x="4650" y="1129"/>
                <a:chExt cx="246" cy="95"/>
              </a:xfrm>
            </p:grpSpPr>
            <p:sp>
              <p:nvSpPr>
                <p:cNvPr id="2167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>
                    <a:latin typeface="Times New Roman" pitchFamily="18" charset="0"/>
                  </a:endParaRPr>
                </a:p>
              </p:txBody>
            </p:sp>
            <p:sp>
              <p:nvSpPr>
                <p:cNvPr id="2168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ko-KR">
                    <a:latin typeface="Times New Roman" pitchFamily="18" charset="0"/>
                  </a:endParaRPr>
                </a:p>
              </p:txBody>
            </p:sp>
            <p:sp>
              <p:nvSpPr>
                <p:cNvPr id="2169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>
                    <a:latin typeface="Times New Roman" pitchFamily="18" charset="0"/>
                  </a:endParaRPr>
                </a:p>
              </p:txBody>
            </p:sp>
            <p:grpSp>
              <p:nvGrpSpPr>
                <p:cNvPr id="2170" name="Group 158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2173" name="Freeform 159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74" name="Freeform 160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171" name="Line 161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172" name="Line 162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56" name="Group 163"/>
              <p:cNvGrpSpPr>
                <a:grpSpLocks/>
              </p:cNvGrpSpPr>
              <p:nvPr/>
            </p:nvGrpSpPr>
            <p:grpSpPr bwMode="auto">
              <a:xfrm>
                <a:off x="3452" y="2284"/>
                <a:ext cx="336" cy="148"/>
                <a:chOff x="4650" y="1129"/>
                <a:chExt cx="246" cy="95"/>
              </a:xfrm>
            </p:grpSpPr>
            <p:sp>
              <p:nvSpPr>
                <p:cNvPr id="2159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>
                    <a:latin typeface="Times New Roman" pitchFamily="18" charset="0"/>
                  </a:endParaRPr>
                </a:p>
              </p:txBody>
            </p:sp>
            <p:sp>
              <p:nvSpPr>
                <p:cNvPr id="2160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ko-KR">
                    <a:latin typeface="Times New Roman" pitchFamily="18" charset="0"/>
                  </a:endParaRPr>
                </a:p>
              </p:txBody>
            </p:sp>
            <p:sp>
              <p:nvSpPr>
                <p:cNvPr id="2161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>
                    <a:latin typeface="Times New Roman" pitchFamily="18" charset="0"/>
                  </a:endParaRPr>
                </a:p>
              </p:txBody>
            </p:sp>
            <p:grpSp>
              <p:nvGrpSpPr>
                <p:cNvPr id="2162" name="Group 167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2165" name="Freeform 16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66" name="Freeform 16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163" name="Line 170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164" name="Line 171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2157" name="Line 172"/>
              <p:cNvSpPr>
                <a:spLocks noChangeShapeType="1"/>
              </p:cNvSpPr>
              <p:nvPr/>
            </p:nvSpPr>
            <p:spPr bwMode="auto">
              <a:xfrm>
                <a:off x="4422" y="2370"/>
                <a:ext cx="153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58" name="Text Box 580"/>
              <p:cNvSpPr txBox="1">
                <a:spLocks noChangeArrowheads="1"/>
              </p:cNvSpPr>
              <p:nvPr/>
            </p:nvSpPr>
            <p:spPr bwMode="auto">
              <a:xfrm>
                <a:off x="4231" y="1988"/>
                <a:ext cx="34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sz="1800"/>
                  <a:t>ISP</a:t>
                </a:r>
              </a:p>
            </p:txBody>
          </p:sp>
        </p:grpSp>
        <p:grpSp>
          <p:nvGrpSpPr>
            <p:cNvPr id="2106" name="Group 347"/>
            <p:cNvGrpSpPr>
              <a:grpSpLocks/>
            </p:cNvGrpSpPr>
            <p:nvPr/>
          </p:nvGrpSpPr>
          <p:grpSpPr bwMode="auto">
            <a:xfrm>
              <a:off x="5450519" y="3250491"/>
              <a:ext cx="569188" cy="269566"/>
              <a:chOff x="1871277" y="1576300"/>
              <a:chExt cx="1128371" cy="437861"/>
            </a:xfrm>
          </p:grpSpPr>
          <p:sp>
            <p:nvSpPr>
              <p:cNvPr id="135" name="Oval 134"/>
              <p:cNvSpPr>
                <a:spLocks noChangeArrowheads="1"/>
              </p:cNvSpPr>
              <p:nvPr/>
            </p:nvSpPr>
            <p:spPr bwMode="auto">
              <a:xfrm flipV="1">
                <a:off x="1873172" y="1696067"/>
                <a:ext cx="1126660" cy="317169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36" name="Rectangle 135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137" name="Oval 136"/>
              <p:cNvSpPr>
                <a:spLocks noChangeArrowheads="1"/>
              </p:cNvSpPr>
              <p:nvPr/>
            </p:nvSpPr>
            <p:spPr bwMode="auto">
              <a:xfrm flipV="1">
                <a:off x="1870026" y="1577452"/>
                <a:ext cx="1126660" cy="317169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38" name="Freeform 137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9" name="Freeform 138"/>
              <p:cNvSpPr>
                <a:spLocks/>
              </p:cNvSpPr>
              <p:nvPr/>
            </p:nvSpPr>
            <p:spPr bwMode="auto">
              <a:xfrm>
                <a:off x="2102911" y="1634181"/>
                <a:ext cx="660890" cy="11088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0" name="Freeform 139"/>
              <p:cNvSpPr>
                <a:spLocks/>
              </p:cNvSpPr>
              <p:nvPr/>
            </p:nvSpPr>
            <p:spPr bwMode="auto">
              <a:xfrm>
                <a:off x="2537210" y="1727011"/>
                <a:ext cx="242325" cy="97987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1" name="Freeform 140"/>
              <p:cNvSpPr>
                <a:spLocks/>
              </p:cNvSpPr>
              <p:nvPr/>
            </p:nvSpPr>
            <p:spPr bwMode="auto">
              <a:xfrm>
                <a:off x="2090323" y="1729590"/>
                <a:ext cx="239179" cy="97987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42" name="Straight Connector 141"/>
              <p:cNvCxnSpPr>
                <a:cxnSpLocks noChangeShapeType="1"/>
                <a:endCxn id="137" idx="2"/>
              </p:cNvCxnSpPr>
              <p:nvPr/>
            </p:nvCxnSpPr>
            <p:spPr bwMode="auto">
              <a:xfrm flipH="1" flipV="1">
                <a:off x="1870026" y="1737325"/>
                <a:ext cx="3146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143" name="Straight Connector 142"/>
              <p:cNvCxnSpPr>
                <a:cxnSpLocks noChangeShapeType="1"/>
              </p:cNvCxnSpPr>
              <p:nvPr/>
            </p:nvCxnSpPr>
            <p:spPr bwMode="auto">
              <a:xfrm flipH="1" flipV="1">
                <a:off x="2996686" y="1734747"/>
                <a:ext cx="3146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2107" name="Group 347"/>
            <p:cNvGrpSpPr>
              <a:grpSpLocks/>
            </p:cNvGrpSpPr>
            <p:nvPr/>
          </p:nvGrpSpPr>
          <p:grpSpPr bwMode="auto">
            <a:xfrm>
              <a:off x="5463219" y="3606091"/>
              <a:ext cx="569188" cy="269566"/>
              <a:chOff x="1871277" y="1576300"/>
              <a:chExt cx="1128371" cy="437861"/>
            </a:xfrm>
          </p:grpSpPr>
          <p:sp>
            <p:nvSpPr>
              <p:cNvPr id="126" name="Oval 125"/>
              <p:cNvSpPr>
                <a:spLocks noChangeArrowheads="1"/>
              </p:cNvSpPr>
              <p:nvPr/>
            </p:nvSpPr>
            <p:spPr bwMode="auto">
              <a:xfrm flipV="1">
                <a:off x="1873172" y="1696067"/>
                <a:ext cx="1126660" cy="317169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27" name="Rectangle 126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128" name="Oval 127"/>
              <p:cNvSpPr>
                <a:spLocks noChangeArrowheads="1"/>
              </p:cNvSpPr>
              <p:nvPr/>
            </p:nvSpPr>
            <p:spPr bwMode="auto">
              <a:xfrm flipV="1">
                <a:off x="1870026" y="1577452"/>
                <a:ext cx="1126660" cy="317169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29" name="Freeform 128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0" name="Freeform 129"/>
              <p:cNvSpPr>
                <a:spLocks/>
              </p:cNvSpPr>
              <p:nvPr/>
            </p:nvSpPr>
            <p:spPr bwMode="auto">
              <a:xfrm>
                <a:off x="2102911" y="1634181"/>
                <a:ext cx="660890" cy="11088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1" name="Freeform 130"/>
              <p:cNvSpPr>
                <a:spLocks/>
              </p:cNvSpPr>
              <p:nvPr/>
            </p:nvSpPr>
            <p:spPr bwMode="auto">
              <a:xfrm>
                <a:off x="2537210" y="1727011"/>
                <a:ext cx="242325" cy="97987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2" name="Freeform 131"/>
              <p:cNvSpPr>
                <a:spLocks/>
              </p:cNvSpPr>
              <p:nvPr/>
            </p:nvSpPr>
            <p:spPr bwMode="auto">
              <a:xfrm>
                <a:off x="2090323" y="1729590"/>
                <a:ext cx="239179" cy="97987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33" name="Straight Connector 132"/>
              <p:cNvCxnSpPr>
                <a:cxnSpLocks noChangeShapeType="1"/>
                <a:endCxn id="128" idx="2"/>
              </p:cNvCxnSpPr>
              <p:nvPr/>
            </p:nvCxnSpPr>
            <p:spPr bwMode="auto">
              <a:xfrm flipH="1" flipV="1">
                <a:off x="1870026" y="1737325"/>
                <a:ext cx="3146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134" name="Straight Connector 133"/>
              <p:cNvCxnSpPr>
                <a:cxnSpLocks noChangeShapeType="1"/>
              </p:cNvCxnSpPr>
              <p:nvPr/>
            </p:nvCxnSpPr>
            <p:spPr bwMode="auto">
              <a:xfrm flipH="1" flipV="1">
                <a:off x="2996686" y="1734747"/>
                <a:ext cx="3146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2108" name="Group 347"/>
            <p:cNvGrpSpPr>
              <a:grpSpLocks/>
            </p:cNvGrpSpPr>
            <p:nvPr/>
          </p:nvGrpSpPr>
          <p:grpSpPr bwMode="auto">
            <a:xfrm>
              <a:off x="6107744" y="3120316"/>
              <a:ext cx="569188" cy="269566"/>
              <a:chOff x="1871277" y="1576300"/>
              <a:chExt cx="1128371" cy="437861"/>
            </a:xfrm>
          </p:grpSpPr>
          <p:sp>
            <p:nvSpPr>
              <p:cNvPr id="117" name="Oval 116"/>
              <p:cNvSpPr>
                <a:spLocks noChangeArrowheads="1"/>
              </p:cNvSpPr>
              <p:nvPr/>
            </p:nvSpPr>
            <p:spPr bwMode="auto">
              <a:xfrm flipV="1">
                <a:off x="1873172" y="1696067"/>
                <a:ext cx="1126660" cy="317169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18" name="Rectangle 117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119" name="Oval 118"/>
              <p:cNvSpPr>
                <a:spLocks noChangeArrowheads="1"/>
              </p:cNvSpPr>
              <p:nvPr/>
            </p:nvSpPr>
            <p:spPr bwMode="auto">
              <a:xfrm flipV="1">
                <a:off x="1870026" y="1577452"/>
                <a:ext cx="1126660" cy="317169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20" name="Freeform 119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1" name="Freeform 120"/>
              <p:cNvSpPr>
                <a:spLocks/>
              </p:cNvSpPr>
              <p:nvPr/>
            </p:nvSpPr>
            <p:spPr bwMode="auto">
              <a:xfrm>
                <a:off x="2102911" y="1634181"/>
                <a:ext cx="660890" cy="11088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2" name="Freeform 121"/>
              <p:cNvSpPr>
                <a:spLocks/>
              </p:cNvSpPr>
              <p:nvPr/>
            </p:nvSpPr>
            <p:spPr bwMode="auto">
              <a:xfrm>
                <a:off x="2537210" y="1727011"/>
                <a:ext cx="242325" cy="97987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3" name="Freeform 122"/>
              <p:cNvSpPr>
                <a:spLocks/>
              </p:cNvSpPr>
              <p:nvPr/>
            </p:nvSpPr>
            <p:spPr bwMode="auto">
              <a:xfrm>
                <a:off x="2090323" y="1729590"/>
                <a:ext cx="239179" cy="97987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24" name="Straight Connector 123"/>
              <p:cNvCxnSpPr>
                <a:cxnSpLocks noChangeShapeType="1"/>
                <a:endCxn id="119" idx="2"/>
              </p:cNvCxnSpPr>
              <p:nvPr/>
            </p:nvCxnSpPr>
            <p:spPr bwMode="auto">
              <a:xfrm flipH="1" flipV="1">
                <a:off x="1870026" y="1737325"/>
                <a:ext cx="3146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125" name="Straight Connector 124"/>
              <p:cNvCxnSpPr>
                <a:cxnSpLocks noChangeShapeType="1"/>
              </p:cNvCxnSpPr>
              <p:nvPr/>
            </p:nvCxnSpPr>
            <p:spPr bwMode="auto">
              <a:xfrm flipH="1" flipV="1">
                <a:off x="2996686" y="1734747"/>
                <a:ext cx="3146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2109" name="Group 347"/>
            <p:cNvGrpSpPr>
              <a:grpSpLocks/>
            </p:cNvGrpSpPr>
            <p:nvPr/>
          </p:nvGrpSpPr>
          <p:grpSpPr bwMode="auto">
            <a:xfrm>
              <a:off x="6207410" y="3622646"/>
              <a:ext cx="569188" cy="269566"/>
              <a:chOff x="1871277" y="1576300"/>
              <a:chExt cx="1128371" cy="437861"/>
            </a:xfrm>
          </p:grpSpPr>
          <p:sp>
            <p:nvSpPr>
              <p:cNvPr id="108" name="Oval 107"/>
              <p:cNvSpPr>
                <a:spLocks noChangeArrowheads="1"/>
              </p:cNvSpPr>
              <p:nvPr/>
            </p:nvSpPr>
            <p:spPr bwMode="auto">
              <a:xfrm flipV="1">
                <a:off x="1873860" y="1694963"/>
                <a:ext cx="1126660" cy="319747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 bwMode="auto">
              <a:xfrm>
                <a:off x="1870712" y="1738800"/>
                <a:ext cx="1129808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110" name="Oval 109"/>
              <p:cNvSpPr>
                <a:spLocks noChangeArrowheads="1"/>
              </p:cNvSpPr>
              <p:nvPr/>
            </p:nvSpPr>
            <p:spPr bwMode="auto">
              <a:xfrm flipV="1">
                <a:off x="1870712" y="1576347"/>
                <a:ext cx="1126660" cy="31974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11" name="Freeform 110"/>
              <p:cNvSpPr/>
              <p:nvPr/>
            </p:nvSpPr>
            <p:spPr bwMode="auto">
              <a:xfrm>
                <a:off x="2160245" y="1674334"/>
                <a:ext cx="547595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2" name="Freeform 111"/>
              <p:cNvSpPr>
                <a:spLocks/>
              </p:cNvSpPr>
              <p:nvPr/>
            </p:nvSpPr>
            <p:spPr bwMode="auto">
              <a:xfrm>
                <a:off x="2103597" y="1633076"/>
                <a:ext cx="660890" cy="11088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3" name="Freeform 112"/>
              <p:cNvSpPr>
                <a:spLocks/>
              </p:cNvSpPr>
              <p:nvPr/>
            </p:nvSpPr>
            <p:spPr bwMode="auto">
              <a:xfrm>
                <a:off x="2537896" y="1728486"/>
                <a:ext cx="242327" cy="95408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4" name="Freeform 113"/>
              <p:cNvSpPr>
                <a:spLocks/>
              </p:cNvSpPr>
              <p:nvPr/>
            </p:nvSpPr>
            <p:spPr bwMode="auto">
              <a:xfrm>
                <a:off x="2091009" y="1731063"/>
                <a:ext cx="239179" cy="9540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15" name="Straight Connector 114"/>
              <p:cNvCxnSpPr>
                <a:cxnSpLocks noChangeShapeType="1"/>
                <a:endCxn id="110" idx="2"/>
              </p:cNvCxnSpPr>
              <p:nvPr/>
            </p:nvCxnSpPr>
            <p:spPr bwMode="auto">
              <a:xfrm flipH="1" flipV="1">
                <a:off x="1870712" y="1736221"/>
                <a:ext cx="3148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116" name="Straight Connector 115"/>
              <p:cNvCxnSpPr>
                <a:cxnSpLocks noChangeShapeType="1"/>
              </p:cNvCxnSpPr>
              <p:nvPr/>
            </p:nvCxnSpPr>
            <p:spPr bwMode="auto">
              <a:xfrm flipH="1" flipV="1">
                <a:off x="2997372" y="1736221"/>
                <a:ext cx="3148" cy="121195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</p:grpSp>
      <p:sp>
        <p:nvSpPr>
          <p:cNvPr id="205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2053" name="Picture 4" descr="underline_base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7513" y="860425"/>
            <a:ext cx="8348662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4" name="Title 41"/>
          <p:cNvSpPr>
            <a:spLocks noGrp="1"/>
          </p:cNvSpPr>
          <p:nvPr>
            <p:ph type="title" idx="4294967295"/>
          </p:nvPr>
        </p:nvSpPr>
        <p:spPr>
          <a:xfrm>
            <a:off x="403225" y="228600"/>
            <a:ext cx="8567738" cy="835025"/>
          </a:xfrm>
        </p:spPr>
        <p:txBody>
          <a:bodyPr/>
          <a:lstStyle/>
          <a:p>
            <a:pPr eaLnBrk="1" hangingPunct="1"/>
            <a:r>
              <a:rPr lang="ko-KR" altLang="en-US" sz="3600" dirty="0">
                <a:ea typeface="ＭＳ Ｐゴシック" pitchFamily="34" charset="-128"/>
              </a:rPr>
              <a:t>접속 네트워크</a:t>
            </a:r>
            <a:r>
              <a:rPr lang="en-US" altLang="ko-KR" sz="3600" dirty="0">
                <a:ea typeface="ＭＳ Ｐゴシック" pitchFamily="34" charset="-128"/>
              </a:rPr>
              <a:t>: digital subscriber line </a:t>
            </a:r>
            <a:r>
              <a:rPr lang="en-US" altLang="ko-KR" sz="2800" dirty="0">
                <a:ea typeface="ＭＳ Ｐゴシック" pitchFamily="34" charset="-128"/>
              </a:rPr>
              <a:t>(DSL)</a:t>
            </a:r>
          </a:p>
        </p:txBody>
      </p:sp>
      <p:sp>
        <p:nvSpPr>
          <p:cNvPr id="2055" name="Freeform 3"/>
          <p:cNvSpPr>
            <a:spLocks/>
          </p:cNvSpPr>
          <p:nvPr/>
        </p:nvSpPr>
        <p:spPr bwMode="auto">
          <a:xfrm>
            <a:off x="4305300" y="1501775"/>
            <a:ext cx="2216150" cy="1477963"/>
          </a:xfrm>
          <a:custGeom>
            <a:avLst/>
            <a:gdLst>
              <a:gd name="T0" fmla="*/ 2147483647 w 1396"/>
              <a:gd name="T1" fmla="*/ 2147483647 h 931"/>
              <a:gd name="T2" fmla="*/ 2147483647 w 1396"/>
              <a:gd name="T3" fmla="*/ 2147483647 h 931"/>
              <a:gd name="T4" fmla="*/ 2147483647 w 1396"/>
              <a:gd name="T5" fmla="*/ 2147483647 h 931"/>
              <a:gd name="T6" fmla="*/ 2147483647 w 1396"/>
              <a:gd name="T7" fmla="*/ 2147483647 h 931"/>
              <a:gd name="T8" fmla="*/ 2147483647 w 1396"/>
              <a:gd name="T9" fmla="*/ 2147483647 h 931"/>
              <a:gd name="T10" fmla="*/ 2147483647 w 1396"/>
              <a:gd name="T11" fmla="*/ 2147483647 h 931"/>
              <a:gd name="T12" fmla="*/ 2147483647 w 1396"/>
              <a:gd name="T13" fmla="*/ 2147483647 h 931"/>
              <a:gd name="T14" fmla="*/ 2147483647 w 1396"/>
              <a:gd name="T15" fmla="*/ 2147483647 h 931"/>
              <a:gd name="T16" fmla="*/ 2147483647 w 1396"/>
              <a:gd name="T17" fmla="*/ 2147483647 h 931"/>
              <a:gd name="T18" fmla="*/ 2147483647 w 1396"/>
              <a:gd name="T19" fmla="*/ 2147483647 h 931"/>
              <a:gd name="T20" fmla="*/ 2147483647 w 1396"/>
              <a:gd name="T21" fmla="*/ 2147483647 h 931"/>
              <a:gd name="T22" fmla="*/ 2147483647 w 1396"/>
              <a:gd name="T23" fmla="*/ 2147483647 h 931"/>
              <a:gd name="T24" fmla="*/ 2147483647 w 1396"/>
              <a:gd name="T25" fmla="*/ 2147483647 h 931"/>
              <a:gd name="T26" fmla="*/ 2147483647 w 1396"/>
              <a:gd name="T27" fmla="*/ 2147483647 h 931"/>
              <a:gd name="T28" fmla="*/ 2147483647 w 1396"/>
              <a:gd name="T29" fmla="*/ 2147483647 h 931"/>
              <a:gd name="T30" fmla="*/ 2147483647 w 1396"/>
              <a:gd name="T31" fmla="*/ 2147483647 h 93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396"/>
              <a:gd name="T49" fmla="*/ 0 h 931"/>
              <a:gd name="T50" fmla="*/ 1396 w 1396"/>
              <a:gd name="T51" fmla="*/ 931 h 93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396" h="931">
                <a:moveTo>
                  <a:pt x="873" y="18"/>
                </a:moveTo>
                <a:cubicBezTo>
                  <a:pt x="787" y="32"/>
                  <a:pt x="625" y="55"/>
                  <a:pt x="526" y="89"/>
                </a:cubicBezTo>
                <a:cubicBezTo>
                  <a:pt x="426" y="122"/>
                  <a:pt x="346" y="184"/>
                  <a:pt x="278" y="216"/>
                </a:cubicBezTo>
                <a:cubicBezTo>
                  <a:pt x="210" y="248"/>
                  <a:pt x="159" y="236"/>
                  <a:pt x="118" y="283"/>
                </a:cubicBezTo>
                <a:cubicBezTo>
                  <a:pt x="77" y="330"/>
                  <a:pt x="46" y="416"/>
                  <a:pt x="30" y="497"/>
                </a:cubicBezTo>
                <a:cubicBezTo>
                  <a:pt x="14" y="578"/>
                  <a:pt x="0" y="714"/>
                  <a:pt x="24" y="768"/>
                </a:cubicBezTo>
                <a:cubicBezTo>
                  <a:pt x="49" y="821"/>
                  <a:pt x="112" y="796"/>
                  <a:pt x="178" y="818"/>
                </a:cubicBezTo>
                <a:cubicBezTo>
                  <a:pt x="244" y="840"/>
                  <a:pt x="318" y="886"/>
                  <a:pt x="421" y="902"/>
                </a:cubicBezTo>
                <a:cubicBezTo>
                  <a:pt x="524" y="918"/>
                  <a:pt x="681" y="916"/>
                  <a:pt x="793" y="916"/>
                </a:cubicBezTo>
                <a:cubicBezTo>
                  <a:pt x="905" y="916"/>
                  <a:pt x="1004" y="931"/>
                  <a:pt x="1095" y="902"/>
                </a:cubicBezTo>
                <a:cubicBezTo>
                  <a:pt x="1186" y="873"/>
                  <a:pt x="1291" y="813"/>
                  <a:pt x="1337" y="744"/>
                </a:cubicBezTo>
                <a:cubicBezTo>
                  <a:pt x="1383" y="675"/>
                  <a:pt x="1365" y="580"/>
                  <a:pt x="1372" y="487"/>
                </a:cubicBezTo>
                <a:cubicBezTo>
                  <a:pt x="1378" y="393"/>
                  <a:pt x="1396" y="256"/>
                  <a:pt x="1377" y="179"/>
                </a:cubicBezTo>
                <a:cubicBezTo>
                  <a:pt x="1358" y="102"/>
                  <a:pt x="1314" y="57"/>
                  <a:pt x="1259" y="28"/>
                </a:cubicBezTo>
                <a:cubicBezTo>
                  <a:pt x="1203" y="0"/>
                  <a:pt x="1110" y="7"/>
                  <a:pt x="1046" y="5"/>
                </a:cubicBezTo>
                <a:cubicBezTo>
                  <a:pt x="981" y="3"/>
                  <a:pt x="959" y="5"/>
                  <a:pt x="873" y="18"/>
                </a:cubicBezTo>
                <a:close/>
              </a:path>
            </a:pathLst>
          </a:custGeom>
          <a:solidFill>
            <a:srgbClr val="00CC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56" name="Oval 9"/>
          <p:cNvSpPr>
            <a:spLocks noChangeArrowheads="1"/>
          </p:cNvSpPr>
          <p:nvPr/>
        </p:nvSpPr>
        <p:spPr bwMode="auto">
          <a:xfrm>
            <a:off x="5305425" y="2208213"/>
            <a:ext cx="193675" cy="1936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ko-KR">
              <a:latin typeface="Times New Roman" pitchFamily="18" charset="0"/>
            </a:endParaRPr>
          </a:p>
        </p:txBody>
      </p:sp>
      <p:sp>
        <p:nvSpPr>
          <p:cNvPr id="2057" name="Oval 12"/>
          <p:cNvSpPr>
            <a:spLocks noChangeArrowheads="1"/>
          </p:cNvSpPr>
          <p:nvPr/>
        </p:nvSpPr>
        <p:spPr bwMode="auto">
          <a:xfrm>
            <a:off x="5686425" y="1836738"/>
            <a:ext cx="193675" cy="1936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ko-KR">
              <a:latin typeface="Times New Roman" pitchFamily="18" charset="0"/>
            </a:endParaRPr>
          </a:p>
        </p:txBody>
      </p:sp>
      <p:sp>
        <p:nvSpPr>
          <p:cNvPr id="2058" name="Line 15"/>
          <p:cNvSpPr>
            <a:spLocks noChangeShapeType="1"/>
          </p:cNvSpPr>
          <p:nvPr/>
        </p:nvSpPr>
        <p:spPr bwMode="auto">
          <a:xfrm flipV="1">
            <a:off x="5392738" y="1978025"/>
            <a:ext cx="317500" cy="336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ko-KR" altLang="en-US"/>
          </a:p>
        </p:txBody>
      </p:sp>
      <p:sp>
        <p:nvSpPr>
          <p:cNvPr id="2059" name="Line 16"/>
          <p:cNvSpPr>
            <a:spLocks noChangeShapeType="1"/>
          </p:cNvSpPr>
          <p:nvPr/>
        </p:nvSpPr>
        <p:spPr bwMode="auto">
          <a:xfrm>
            <a:off x="5786438" y="1954213"/>
            <a:ext cx="400050" cy="5905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/>
          <a:lstStyle/>
          <a:p>
            <a:endParaRPr lang="ko-KR" altLang="en-US"/>
          </a:p>
        </p:txBody>
      </p:sp>
      <p:sp>
        <p:nvSpPr>
          <p:cNvPr id="2060" name="Rectangle 44"/>
          <p:cNvSpPr>
            <a:spLocks noChangeArrowheads="1"/>
          </p:cNvSpPr>
          <p:nvPr/>
        </p:nvSpPr>
        <p:spPr bwMode="auto">
          <a:xfrm>
            <a:off x="4584700" y="1957388"/>
            <a:ext cx="955675" cy="700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>
              <a:latin typeface="Times New Roman" pitchFamily="18" charset="0"/>
            </a:endParaRPr>
          </a:p>
        </p:txBody>
      </p:sp>
      <p:sp>
        <p:nvSpPr>
          <p:cNvPr id="2061" name="Text Box 45"/>
          <p:cNvSpPr txBox="1">
            <a:spLocks noChangeArrowheads="1"/>
          </p:cNvSpPr>
          <p:nvPr/>
        </p:nvSpPr>
        <p:spPr bwMode="auto">
          <a:xfrm>
            <a:off x="4040188" y="1476375"/>
            <a:ext cx="1925637" cy="48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1600" dirty="0" err="1"/>
              <a:t>중앙국</a:t>
            </a:r>
            <a:endParaRPr lang="en-US" altLang="ko-KR" sz="1600" dirty="0"/>
          </a:p>
          <a:p>
            <a:pPr algn="ctr">
              <a:lnSpc>
                <a:spcPct val="80000"/>
              </a:lnSpc>
            </a:pPr>
            <a:r>
              <a:rPr lang="en-US" altLang="ko-KR" sz="1600" dirty="0"/>
              <a:t>(central office)</a:t>
            </a:r>
          </a:p>
        </p:txBody>
      </p:sp>
      <p:sp>
        <p:nvSpPr>
          <p:cNvPr id="2062" name="Line 14"/>
          <p:cNvSpPr>
            <a:spLocks noChangeShapeType="1"/>
          </p:cNvSpPr>
          <p:nvPr/>
        </p:nvSpPr>
        <p:spPr bwMode="auto">
          <a:xfrm flipV="1">
            <a:off x="2690813" y="2363788"/>
            <a:ext cx="1938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ko-KR" altLang="en-US"/>
          </a:p>
        </p:txBody>
      </p:sp>
      <p:sp>
        <p:nvSpPr>
          <p:cNvPr id="2063" name="Text Box 17"/>
          <p:cNvSpPr txBox="1">
            <a:spLocks noChangeArrowheads="1"/>
          </p:cNvSpPr>
          <p:nvPr/>
        </p:nvSpPr>
        <p:spPr bwMode="auto">
          <a:xfrm>
            <a:off x="5942013" y="1530350"/>
            <a:ext cx="800219" cy="301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600" dirty="0"/>
              <a:t>전화망</a:t>
            </a:r>
            <a:endParaRPr lang="en-US" altLang="ko-KR" sz="1600" dirty="0"/>
          </a:p>
        </p:txBody>
      </p:sp>
      <p:grpSp>
        <p:nvGrpSpPr>
          <p:cNvPr id="2064" name="Group 108"/>
          <p:cNvGrpSpPr>
            <a:grpSpLocks/>
          </p:cNvGrpSpPr>
          <p:nvPr/>
        </p:nvGrpSpPr>
        <p:grpSpPr bwMode="auto">
          <a:xfrm>
            <a:off x="4641850" y="2074863"/>
            <a:ext cx="368300" cy="519112"/>
            <a:chOff x="1852" y="2562"/>
            <a:chExt cx="355" cy="471"/>
          </a:xfrm>
        </p:grpSpPr>
        <p:sp>
          <p:nvSpPr>
            <p:cNvPr id="2099" name="Freeform 109"/>
            <p:cNvSpPr>
              <a:spLocks/>
            </p:cNvSpPr>
            <p:nvPr/>
          </p:nvSpPr>
          <p:spPr bwMode="auto">
            <a:xfrm>
              <a:off x="1852" y="2621"/>
              <a:ext cx="318" cy="412"/>
            </a:xfrm>
            <a:custGeom>
              <a:avLst/>
              <a:gdLst>
                <a:gd name="T0" fmla="*/ 0 w 318"/>
                <a:gd name="T1" fmla="*/ 412 h 412"/>
                <a:gd name="T2" fmla="*/ 3 w 318"/>
                <a:gd name="T3" fmla="*/ 1 h 412"/>
                <a:gd name="T4" fmla="*/ 74 w 318"/>
                <a:gd name="T5" fmla="*/ 0 h 412"/>
                <a:gd name="T6" fmla="*/ 254 w 318"/>
                <a:gd name="T7" fmla="*/ 111 h 412"/>
                <a:gd name="T8" fmla="*/ 318 w 318"/>
                <a:gd name="T9" fmla="*/ 115 h 412"/>
                <a:gd name="T10" fmla="*/ 318 w 318"/>
                <a:gd name="T11" fmla="*/ 308 h 412"/>
                <a:gd name="T12" fmla="*/ 246 w 318"/>
                <a:gd name="T13" fmla="*/ 308 h 412"/>
                <a:gd name="T14" fmla="*/ 74 w 318"/>
                <a:gd name="T15" fmla="*/ 412 h 412"/>
                <a:gd name="T16" fmla="*/ 0 w 318"/>
                <a:gd name="T17" fmla="*/ 412 h 4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8"/>
                <a:gd name="T28" fmla="*/ 0 h 412"/>
                <a:gd name="T29" fmla="*/ 318 w 318"/>
                <a:gd name="T30" fmla="*/ 412 h 4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8" h="412">
                  <a:moveTo>
                    <a:pt x="0" y="412"/>
                  </a:moveTo>
                  <a:lnTo>
                    <a:pt x="3" y="1"/>
                  </a:lnTo>
                  <a:lnTo>
                    <a:pt x="74" y="0"/>
                  </a:lnTo>
                  <a:lnTo>
                    <a:pt x="254" y="111"/>
                  </a:lnTo>
                  <a:lnTo>
                    <a:pt x="318" y="115"/>
                  </a:lnTo>
                  <a:lnTo>
                    <a:pt x="318" y="308"/>
                  </a:lnTo>
                  <a:lnTo>
                    <a:pt x="246" y="308"/>
                  </a:lnTo>
                  <a:lnTo>
                    <a:pt x="74" y="412"/>
                  </a:lnTo>
                  <a:lnTo>
                    <a:pt x="0" y="412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00" name="Freeform 110"/>
            <p:cNvSpPr>
              <a:spLocks/>
            </p:cNvSpPr>
            <p:nvPr/>
          </p:nvSpPr>
          <p:spPr bwMode="auto">
            <a:xfrm>
              <a:off x="1854" y="2562"/>
              <a:ext cx="353" cy="369"/>
            </a:xfrm>
            <a:custGeom>
              <a:avLst/>
              <a:gdLst>
                <a:gd name="T0" fmla="*/ 0 w 353"/>
                <a:gd name="T1" fmla="*/ 59 h 369"/>
                <a:gd name="T2" fmla="*/ 32 w 353"/>
                <a:gd name="T3" fmla="*/ 0 h 369"/>
                <a:gd name="T4" fmla="*/ 105 w 353"/>
                <a:gd name="T5" fmla="*/ 0 h 369"/>
                <a:gd name="T6" fmla="*/ 276 w 353"/>
                <a:gd name="T7" fmla="*/ 113 h 369"/>
                <a:gd name="T8" fmla="*/ 353 w 353"/>
                <a:gd name="T9" fmla="*/ 113 h 369"/>
                <a:gd name="T10" fmla="*/ 353 w 353"/>
                <a:gd name="T11" fmla="*/ 315 h 369"/>
                <a:gd name="T12" fmla="*/ 318 w 353"/>
                <a:gd name="T13" fmla="*/ 369 h 369"/>
                <a:gd name="T14" fmla="*/ 315 w 353"/>
                <a:gd name="T15" fmla="*/ 173 h 369"/>
                <a:gd name="T16" fmla="*/ 254 w 353"/>
                <a:gd name="T17" fmla="*/ 173 h 369"/>
                <a:gd name="T18" fmla="*/ 75 w 353"/>
                <a:gd name="T19" fmla="*/ 60 h 369"/>
                <a:gd name="T20" fmla="*/ 0 w 353"/>
                <a:gd name="T21" fmla="*/ 59 h 3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53"/>
                <a:gd name="T34" fmla="*/ 0 h 369"/>
                <a:gd name="T35" fmla="*/ 353 w 353"/>
                <a:gd name="T36" fmla="*/ 369 h 36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53" h="369">
                  <a:moveTo>
                    <a:pt x="0" y="59"/>
                  </a:moveTo>
                  <a:lnTo>
                    <a:pt x="32" y="0"/>
                  </a:lnTo>
                  <a:lnTo>
                    <a:pt x="105" y="0"/>
                  </a:lnTo>
                  <a:lnTo>
                    <a:pt x="276" y="113"/>
                  </a:lnTo>
                  <a:lnTo>
                    <a:pt x="353" y="113"/>
                  </a:lnTo>
                  <a:lnTo>
                    <a:pt x="353" y="315"/>
                  </a:lnTo>
                  <a:lnTo>
                    <a:pt x="318" y="369"/>
                  </a:lnTo>
                  <a:lnTo>
                    <a:pt x="315" y="173"/>
                  </a:lnTo>
                  <a:lnTo>
                    <a:pt x="254" y="173"/>
                  </a:lnTo>
                  <a:lnTo>
                    <a:pt x="75" y="6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01" name="Line 111"/>
            <p:cNvSpPr>
              <a:spLocks noChangeShapeType="1"/>
            </p:cNvSpPr>
            <p:nvPr/>
          </p:nvSpPr>
          <p:spPr bwMode="auto">
            <a:xfrm flipH="1">
              <a:off x="2167" y="2674"/>
              <a:ext cx="34" cy="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02" name="Line 112"/>
            <p:cNvSpPr>
              <a:spLocks noChangeShapeType="1"/>
            </p:cNvSpPr>
            <p:nvPr/>
          </p:nvSpPr>
          <p:spPr bwMode="auto">
            <a:xfrm>
              <a:off x="1880" y="2830"/>
              <a:ext cx="2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03" name="Freeform 113"/>
            <p:cNvSpPr>
              <a:spLocks/>
            </p:cNvSpPr>
            <p:nvPr/>
          </p:nvSpPr>
          <p:spPr bwMode="auto">
            <a:xfrm>
              <a:off x="1874" y="2670"/>
              <a:ext cx="264" cy="105"/>
            </a:xfrm>
            <a:custGeom>
              <a:avLst/>
              <a:gdLst>
                <a:gd name="T0" fmla="*/ 0 w 264"/>
                <a:gd name="T1" fmla="*/ 0 h 105"/>
                <a:gd name="T2" fmla="*/ 52 w 264"/>
                <a:gd name="T3" fmla="*/ 0 h 105"/>
                <a:gd name="T4" fmla="*/ 207 w 264"/>
                <a:gd name="T5" fmla="*/ 105 h 105"/>
                <a:gd name="T6" fmla="*/ 264 w 264"/>
                <a:gd name="T7" fmla="*/ 105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04" name="Freeform 114"/>
            <p:cNvSpPr>
              <a:spLocks/>
            </p:cNvSpPr>
            <p:nvPr/>
          </p:nvSpPr>
          <p:spPr bwMode="auto">
            <a:xfrm flipV="1">
              <a:off x="1874" y="2884"/>
              <a:ext cx="264" cy="105"/>
            </a:xfrm>
            <a:custGeom>
              <a:avLst/>
              <a:gdLst>
                <a:gd name="T0" fmla="*/ 0 w 264"/>
                <a:gd name="T1" fmla="*/ 0 h 105"/>
                <a:gd name="T2" fmla="*/ 52 w 264"/>
                <a:gd name="T3" fmla="*/ 0 h 105"/>
                <a:gd name="T4" fmla="*/ 207 w 264"/>
                <a:gd name="T5" fmla="*/ 105 h 105"/>
                <a:gd name="T6" fmla="*/ 264 w 264"/>
                <a:gd name="T7" fmla="*/ 105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065" name="Text Box 115"/>
          <p:cNvSpPr txBox="1">
            <a:spLocks noChangeArrowheads="1"/>
          </p:cNvSpPr>
          <p:nvPr/>
        </p:nvSpPr>
        <p:spPr bwMode="auto">
          <a:xfrm>
            <a:off x="4321175" y="2619375"/>
            <a:ext cx="950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ko-KR" sz="1600"/>
              <a:t>DSLAM</a:t>
            </a:r>
          </a:p>
        </p:txBody>
      </p:sp>
      <p:grpSp>
        <p:nvGrpSpPr>
          <p:cNvPr id="2066" name="Group 118"/>
          <p:cNvGrpSpPr>
            <a:grpSpLocks/>
          </p:cNvGrpSpPr>
          <p:nvPr/>
        </p:nvGrpSpPr>
        <p:grpSpPr bwMode="auto">
          <a:xfrm>
            <a:off x="3382963" y="1362075"/>
            <a:ext cx="796925" cy="658813"/>
            <a:chOff x="1671" y="1861"/>
            <a:chExt cx="502" cy="415"/>
          </a:xfrm>
        </p:grpSpPr>
        <p:sp>
          <p:nvSpPr>
            <p:cNvPr id="2097" name="Rectangle 116"/>
            <p:cNvSpPr>
              <a:spLocks noChangeArrowheads="1"/>
            </p:cNvSpPr>
            <p:nvPr/>
          </p:nvSpPr>
          <p:spPr bwMode="auto">
            <a:xfrm>
              <a:off x="1742" y="1966"/>
              <a:ext cx="360" cy="310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2098" name="AutoShape 117"/>
            <p:cNvSpPr>
              <a:spLocks noChangeArrowheads="1"/>
            </p:cNvSpPr>
            <p:nvPr/>
          </p:nvSpPr>
          <p:spPr bwMode="auto">
            <a:xfrm>
              <a:off x="1671" y="1861"/>
              <a:ext cx="502" cy="129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</p:grpSp>
      <p:sp>
        <p:nvSpPr>
          <p:cNvPr id="2067" name="Freeform 119"/>
          <p:cNvSpPr>
            <a:spLocks/>
          </p:cNvSpPr>
          <p:nvPr/>
        </p:nvSpPr>
        <p:spPr bwMode="auto">
          <a:xfrm>
            <a:off x="3986213" y="1951038"/>
            <a:ext cx="674687" cy="239712"/>
          </a:xfrm>
          <a:custGeom>
            <a:avLst/>
            <a:gdLst>
              <a:gd name="T0" fmla="*/ 0 w 425"/>
              <a:gd name="T1" fmla="*/ 0 h 151"/>
              <a:gd name="T2" fmla="*/ 0 w 425"/>
              <a:gd name="T3" fmla="*/ 2147483647 h 151"/>
              <a:gd name="T4" fmla="*/ 2147483647 w 425"/>
              <a:gd name="T5" fmla="*/ 2147483647 h 151"/>
              <a:gd name="T6" fmla="*/ 0 60000 65536"/>
              <a:gd name="T7" fmla="*/ 0 60000 65536"/>
              <a:gd name="T8" fmla="*/ 0 60000 65536"/>
              <a:gd name="T9" fmla="*/ 0 w 425"/>
              <a:gd name="T10" fmla="*/ 0 h 151"/>
              <a:gd name="T11" fmla="*/ 425 w 425"/>
              <a:gd name="T12" fmla="*/ 151 h 1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25" h="151">
                <a:moveTo>
                  <a:pt x="0" y="0"/>
                </a:moveTo>
                <a:lnTo>
                  <a:pt x="0" y="151"/>
                </a:lnTo>
                <a:lnTo>
                  <a:pt x="425" y="151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68" name="Line 120"/>
          <p:cNvSpPr>
            <a:spLocks noChangeShapeType="1"/>
          </p:cNvSpPr>
          <p:nvPr/>
        </p:nvSpPr>
        <p:spPr bwMode="auto">
          <a:xfrm>
            <a:off x="5014913" y="2316163"/>
            <a:ext cx="377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69" name="Freeform 123"/>
          <p:cNvSpPr>
            <a:spLocks/>
          </p:cNvSpPr>
          <p:nvPr/>
        </p:nvSpPr>
        <p:spPr bwMode="auto">
          <a:xfrm>
            <a:off x="5014913" y="2384425"/>
            <a:ext cx="463550" cy="1009650"/>
          </a:xfrm>
          <a:custGeom>
            <a:avLst/>
            <a:gdLst>
              <a:gd name="T0" fmla="*/ 0 w 292"/>
              <a:gd name="T1" fmla="*/ 0 h 636"/>
              <a:gd name="T2" fmla="*/ 2147483647 w 292"/>
              <a:gd name="T3" fmla="*/ 0 h 636"/>
              <a:gd name="T4" fmla="*/ 2147483647 w 292"/>
              <a:gd name="T5" fmla="*/ 2147483647 h 636"/>
              <a:gd name="T6" fmla="*/ 2147483647 w 292"/>
              <a:gd name="T7" fmla="*/ 2147483647 h 636"/>
              <a:gd name="T8" fmla="*/ 0 60000 65536"/>
              <a:gd name="T9" fmla="*/ 0 60000 65536"/>
              <a:gd name="T10" fmla="*/ 0 60000 65536"/>
              <a:gd name="T11" fmla="*/ 0 60000 65536"/>
              <a:gd name="T12" fmla="*/ 0 w 292"/>
              <a:gd name="T13" fmla="*/ 0 h 636"/>
              <a:gd name="T14" fmla="*/ 292 w 292"/>
              <a:gd name="T15" fmla="*/ 636 h 6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2" h="636">
                <a:moveTo>
                  <a:pt x="0" y="0"/>
                </a:moveTo>
                <a:lnTo>
                  <a:pt x="130" y="0"/>
                </a:lnTo>
                <a:lnTo>
                  <a:pt x="130" y="636"/>
                </a:lnTo>
                <a:lnTo>
                  <a:pt x="292" y="63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8" name="Group 135"/>
          <p:cNvGrpSpPr>
            <a:grpSpLocks/>
          </p:cNvGrpSpPr>
          <p:nvPr/>
        </p:nvGrpSpPr>
        <p:grpSpPr bwMode="auto">
          <a:xfrm>
            <a:off x="811213" y="2441576"/>
            <a:ext cx="3084515" cy="1616076"/>
            <a:chOff x="511" y="1538"/>
            <a:chExt cx="1943" cy="1018"/>
          </a:xfrm>
        </p:grpSpPr>
        <p:sp>
          <p:nvSpPr>
            <p:cNvPr id="2095" name="Text Box 124"/>
            <p:cNvSpPr txBox="1">
              <a:spLocks noChangeArrowheads="1"/>
            </p:cNvSpPr>
            <p:nvPr/>
          </p:nvSpPr>
          <p:spPr bwMode="auto">
            <a:xfrm>
              <a:off x="511" y="2102"/>
              <a:ext cx="1788" cy="4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85000"/>
                </a:lnSpc>
              </a:pPr>
              <a:r>
                <a:rPr lang="ko-KR" altLang="en-US" sz="1600" b="1" i="1" dirty="0"/>
                <a:t>음성과 데이터는 각각</a:t>
              </a:r>
              <a:endParaRPr lang="en-US" altLang="ko-KR" sz="1600" b="1" i="1" dirty="0"/>
            </a:p>
            <a:p>
              <a:pPr algn="r">
                <a:lnSpc>
                  <a:spcPct val="85000"/>
                </a:lnSpc>
              </a:pPr>
              <a:r>
                <a:rPr lang="ko-KR" altLang="en-US" sz="1600" b="1" i="1" dirty="0">
                  <a:solidFill>
                    <a:srgbClr val="FF0000"/>
                  </a:solidFill>
                </a:rPr>
                <a:t>전용선</a:t>
              </a:r>
              <a:r>
                <a:rPr lang="ko-KR" altLang="en-US" sz="1600" b="1" i="1" dirty="0"/>
                <a:t>의</a:t>
              </a:r>
              <a:r>
                <a:rPr lang="en-US" altLang="ko-KR" sz="1600" b="1" i="1" dirty="0"/>
                <a:t> </a:t>
              </a:r>
              <a:r>
                <a:rPr lang="ko-KR" altLang="en-US" sz="1600" b="1" i="1" dirty="0"/>
                <a:t>다른 주파수</a:t>
              </a:r>
              <a:r>
                <a:rPr lang="en-US" altLang="ko-KR" sz="1600" b="1" i="1" dirty="0"/>
                <a:t> </a:t>
              </a:r>
              <a:r>
                <a:rPr lang="ko-KR" altLang="en-US" sz="1600" b="1" i="1" dirty="0"/>
                <a:t>대역을 </a:t>
              </a:r>
              <a:endParaRPr lang="en-US" altLang="ko-KR" sz="1600" b="1" i="1" dirty="0"/>
            </a:p>
            <a:p>
              <a:pPr algn="r">
                <a:lnSpc>
                  <a:spcPct val="85000"/>
                </a:lnSpc>
              </a:pPr>
              <a:r>
                <a:rPr lang="ko-KR" altLang="en-US" sz="1600" b="1" i="1" dirty="0"/>
                <a:t>통해</a:t>
              </a:r>
              <a:r>
                <a:rPr lang="en-US" altLang="ko-KR" sz="1600" b="1" i="1" dirty="0"/>
                <a:t> </a:t>
              </a:r>
              <a:r>
                <a:rPr lang="ko-KR" altLang="en-US" sz="1600" b="1" i="1" dirty="0" err="1"/>
                <a:t>중앙국으로</a:t>
              </a:r>
              <a:r>
                <a:rPr lang="ko-KR" altLang="en-US" sz="1600" b="1" i="1" dirty="0"/>
                <a:t> 전달된다</a:t>
              </a:r>
              <a:r>
                <a:rPr lang="en-US" altLang="ko-KR" sz="1600" b="1" i="1" dirty="0"/>
                <a:t>.</a:t>
              </a:r>
            </a:p>
          </p:txBody>
        </p:sp>
        <p:sp>
          <p:nvSpPr>
            <p:cNvPr id="2096" name="Line 125"/>
            <p:cNvSpPr>
              <a:spLocks noChangeShapeType="1"/>
            </p:cNvSpPr>
            <p:nvPr/>
          </p:nvSpPr>
          <p:spPr bwMode="auto">
            <a:xfrm flipV="1">
              <a:off x="2093" y="1538"/>
              <a:ext cx="361" cy="58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24384" name="Rectangle 52"/>
          <p:cNvSpPr>
            <a:spLocks noChangeArrowheads="1"/>
          </p:cNvSpPr>
          <p:nvPr/>
        </p:nvSpPr>
        <p:spPr bwMode="auto">
          <a:xfrm>
            <a:off x="0" y="3995738"/>
            <a:ext cx="9118600" cy="2788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</a:pPr>
            <a:endParaRPr lang="en-US" altLang="ko-KR" dirty="0">
              <a:solidFill>
                <a:srgbClr val="FF0000"/>
              </a:solidFill>
              <a:latin typeface="Comic Sans MS" pitchFamily="66" charset="0"/>
            </a:endParaRPr>
          </a:p>
          <a:p>
            <a:pPr marL="738188" lvl="1" indent="-28098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ko-KR" altLang="en-US" i="1" dirty="0">
                <a:solidFill>
                  <a:srgbClr val="CC0000"/>
                </a:solidFill>
                <a:latin typeface="Gill Sans MT" pitchFamily="34" charset="0"/>
              </a:rPr>
              <a:t>기존의</a:t>
            </a:r>
            <a:r>
              <a:rPr lang="en-US" altLang="ko-KR" i="1" dirty="0">
                <a:solidFill>
                  <a:srgbClr val="CC0000"/>
                </a:solidFill>
                <a:latin typeface="Gill Sans MT" pitchFamily="34" charset="0"/>
              </a:rPr>
              <a:t> </a:t>
            </a:r>
            <a:r>
              <a:rPr lang="ko-KR" altLang="en-US" dirty="0">
                <a:latin typeface="Gill Sans MT" pitchFamily="34" charset="0"/>
              </a:rPr>
              <a:t>전화선을 사용해 </a:t>
            </a:r>
            <a:r>
              <a:rPr lang="ko-KR" altLang="en-US" dirty="0" err="1">
                <a:latin typeface="Gill Sans MT" pitchFamily="34" charset="0"/>
              </a:rPr>
              <a:t>중앙국의</a:t>
            </a:r>
            <a:r>
              <a:rPr lang="en-US" altLang="ko-KR" dirty="0">
                <a:latin typeface="Gill Sans MT" pitchFamily="34" charset="0"/>
              </a:rPr>
              <a:t> DSLAM</a:t>
            </a:r>
            <a:r>
              <a:rPr lang="ko-KR" altLang="en-US" dirty="0">
                <a:latin typeface="Gill Sans MT" pitchFamily="34" charset="0"/>
              </a:rPr>
              <a:t>에 연결</a:t>
            </a:r>
            <a:endParaRPr lang="en-US" altLang="ko-KR" dirty="0">
              <a:latin typeface="Gill Sans MT" pitchFamily="34" charset="0"/>
            </a:endParaRPr>
          </a:p>
          <a:p>
            <a:pPr marL="1147763" lvl="2" indent="-233363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itchFamily="34" charset="0"/>
              <a:buChar char="•"/>
            </a:pPr>
            <a:r>
              <a:rPr lang="en-US" altLang="ko-KR" dirty="0">
                <a:latin typeface="Gill Sans MT" pitchFamily="34" charset="0"/>
              </a:rPr>
              <a:t>DSL </a:t>
            </a:r>
            <a:r>
              <a:rPr lang="ko-KR" altLang="en-US" dirty="0">
                <a:latin typeface="Gill Sans MT" pitchFamily="34" charset="0"/>
              </a:rPr>
              <a:t>전화선의 데이터</a:t>
            </a:r>
            <a:r>
              <a:rPr lang="en-US" altLang="ko-KR" dirty="0">
                <a:latin typeface="Gill Sans MT" pitchFamily="34" charset="0"/>
              </a:rPr>
              <a:t>(</a:t>
            </a:r>
            <a:r>
              <a:rPr lang="ko-KR" altLang="en-US" dirty="0">
                <a:latin typeface="Gill Sans MT" pitchFamily="34" charset="0"/>
              </a:rPr>
              <a:t>높은 주파수</a:t>
            </a:r>
            <a:r>
              <a:rPr lang="en-US" altLang="ko-KR" dirty="0">
                <a:latin typeface="Gill Sans MT" pitchFamily="34" charset="0"/>
              </a:rPr>
              <a:t>)</a:t>
            </a:r>
            <a:r>
              <a:rPr lang="ko-KR" altLang="en-US" dirty="0">
                <a:latin typeface="Gill Sans MT" pitchFamily="34" charset="0"/>
              </a:rPr>
              <a:t>는 인터넷으로 전달</a:t>
            </a:r>
            <a:endParaRPr lang="en-US" altLang="ko-KR" dirty="0">
              <a:latin typeface="Gill Sans MT" pitchFamily="34" charset="0"/>
            </a:endParaRPr>
          </a:p>
          <a:p>
            <a:pPr marL="1147763" lvl="2" indent="-233363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itchFamily="34" charset="0"/>
              <a:buChar char="•"/>
            </a:pPr>
            <a:r>
              <a:rPr lang="en-US" altLang="ko-KR" dirty="0">
                <a:latin typeface="Gill Sans MT" pitchFamily="34" charset="0"/>
              </a:rPr>
              <a:t>DSL </a:t>
            </a:r>
            <a:r>
              <a:rPr lang="ko-KR" altLang="en-US" dirty="0">
                <a:latin typeface="Gill Sans MT" pitchFamily="34" charset="0"/>
              </a:rPr>
              <a:t>전화선의 음성</a:t>
            </a:r>
            <a:r>
              <a:rPr lang="en-US" altLang="ko-KR" dirty="0">
                <a:latin typeface="Gill Sans MT" pitchFamily="34" charset="0"/>
              </a:rPr>
              <a:t>(</a:t>
            </a:r>
            <a:r>
              <a:rPr lang="ko-KR" altLang="en-US" dirty="0">
                <a:latin typeface="Gill Sans MT" pitchFamily="34" charset="0"/>
              </a:rPr>
              <a:t>낮은 주파수</a:t>
            </a:r>
            <a:r>
              <a:rPr lang="en-US" altLang="ko-KR" dirty="0">
                <a:latin typeface="Gill Sans MT" pitchFamily="34" charset="0"/>
              </a:rPr>
              <a:t>)</a:t>
            </a:r>
            <a:r>
              <a:rPr lang="ko-KR" altLang="en-US" dirty="0">
                <a:latin typeface="Gill Sans MT" pitchFamily="34" charset="0"/>
              </a:rPr>
              <a:t>은 전화망으로 전달</a:t>
            </a:r>
            <a:endParaRPr lang="en-US" altLang="ko-KR" dirty="0">
              <a:latin typeface="Gill Sans MT" pitchFamily="34" charset="0"/>
            </a:endParaRPr>
          </a:p>
          <a:p>
            <a:pPr marL="738188" lvl="1" indent="-28098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ko-KR" altLang="en-US" dirty="0">
                <a:latin typeface="Gill Sans MT" pitchFamily="34" charset="0"/>
              </a:rPr>
              <a:t>최대 </a:t>
            </a:r>
            <a:r>
              <a:rPr lang="en-US" altLang="ko-KR" dirty="0">
                <a:latin typeface="Gill Sans MT" pitchFamily="34" charset="0"/>
              </a:rPr>
              <a:t>2.5 Mbps</a:t>
            </a:r>
            <a:r>
              <a:rPr lang="ko-KR" altLang="en-US" dirty="0">
                <a:latin typeface="Gill Sans MT" pitchFamily="34" charset="0"/>
              </a:rPr>
              <a:t>의 업스트림 전송률</a:t>
            </a:r>
            <a:r>
              <a:rPr lang="en-US" altLang="ko-KR" dirty="0">
                <a:latin typeface="Gill Sans MT" pitchFamily="34" charset="0"/>
              </a:rPr>
              <a:t> (</a:t>
            </a:r>
            <a:r>
              <a:rPr lang="ko-KR" altLang="en-US" dirty="0">
                <a:latin typeface="Gill Sans MT" pitchFamily="34" charset="0"/>
              </a:rPr>
              <a:t>보통</a:t>
            </a:r>
            <a:r>
              <a:rPr lang="en-US" altLang="ko-KR" dirty="0">
                <a:latin typeface="Gill Sans MT" pitchFamily="34" charset="0"/>
              </a:rPr>
              <a:t> 1 Mbps </a:t>
            </a:r>
            <a:r>
              <a:rPr lang="ko-KR" altLang="en-US" dirty="0">
                <a:latin typeface="Gill Sans MT" pitchFamily="34" charset="0"/>
              </a:rPr>
              <a:t>이하</a:t>
            </a:r>
            <a:r>
              <a:rPr lang="en-US" altLang="ko-KR" dirty="0">
                <a:latin typeface="Gill Sans MT" pitchFamily="34" charset="0"/>
              </a:rPr>
              <a:t>)</a:t>
            </a:r>
          </a:p>
          <a:p>
            <a:pPr marL="738188" lvl="1" indent="-28098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ko-KR" altLang="en-US" dirty="0">
                <a:latin typeface="Gill Sans MT" pitchFamily="34" charset="0"/>
              </a:rPr>
              <a:t>최대 </a:t>
            </a:r>
            <a:r>
              <a:rPr lang="en-US" altLang="ko-KR" dirty="0">
                <a:latin typeface="Gill Sans MT" pitchFamily="34" charset="0"/>
              </a:rPr>
              <a:t>24 Mbps</a:t>
            </a:r>
            <a:r>
              <a:rPr lang="ko-KR" altLang="en-US" dirty="0">
                <a:latin typeface="Gill Sans MT" pitchFamily="34" charset="0"/>
              </a:rPr>
              <a:t>의 다운스트림 전송률</a:t>
            </a:r>
            <a:r>
              <a:rPr lang="en-US" altLang="ko-KR" dirty="0">
                <a:latin typeface="Gill Sans MT" pitchFamily="34" charset="0"/>
              </a:rPr>
              <a:t> (</a:t>
            </a:r>
            <a:r>
              <a:rPr lang="ko-KR" altLang="en-US" dirty="0">
                <a:latin typeface="Gill Sans MT" pitchFamily="34" charset="0"/>
              </a:rPr>
              <a:t>보통</a:t>
            </a:r>
            <a:r>
              <a:rPr lang="en-US" altLang="ko-KR" dirty="0">
                <a:latin typeface="Gill Sans MT" pitchFamily="34" charset="0"/>
              </a:rPr>
              <a:t> 10 Mbps </a:t>
            </a:r>
            <a:r>
              <a:rPr lang="ko-KR" altLang="en-US" dirty="0">
                <a:latin typeface="Gill Sans MT" pitchFamily="34" charset="0"/>
              </a:rPr>
              <a:t>이하</a:t>
            </a:r>
            <a:r>
              <a:rPr lang="en-US" altLang="ko-KR" dirty="0">
                <a:latin typeface="Gill Sans MT" pitchFamily="34" charset="0"/>
              </a:rPr>
              <a:t>)</a:t>
            </a:r>
          </a:p>
          <a:p>
            <a:pPr marL="738188" lvl="1" indent="-28098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ko-KR" dirty="0">
                <a:latin typeface="Gill Sans MT" pitchFamily="34" charset="0"/>
              </a:rPr>
              <a:t>ADSL,VDSL,SDSL</a:t>
            </a:r>
          </a:p>
        </p:txBody>
      </p:sp>
      <p:sp>
        <p:nvSpPr>
          <p:cNvPr id="2072" name="Rectangle 90"/>
          <p:cNvSpPr>
            <a:spLocks noChangeArrowheads="1"/>
          </p:cNvSpPr>
          <p:nvPr/>
        </p:nvSpPr>
        <p:spPr bwMode="auto">
          <a:xfrm>
            <a:off x="1238250" y="1814513"/>
            <a:ext cx="1978025" cy="1395412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2073" name="Line 7"/>
          <p:cNvSpPr>
            <a:spLocks noChangeShapeType="1"/>
          </p:cNvSpPr>
          <p:nvPr/>
        </p:nvSpPr>
        <p:spPr bwMode="auto">
          <a:xfrm flipV="1">
            <a:off x="1724025" y="2365375"/>
            <a:ext cx="36512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ko-KR" altLang="en-US"/>
          </a:p>
        </p:txBody>
      </p:sp>
      <p:sp>
        <p:nvSpPr>
          <p:cNvPr id="2074" name="Text Box 39"/>
          <p:cNvSpPr txBox="1">
            <a:spLocks noChangeArrowheads="1"/>
          </p:cNvSpPr>
          <p:nvPr/>
        </p:nvSpPr>
        <p:spPr bwMode="auto">
          <a:xfrm>
            <a:off x="1985963" y="2471738"/>
            <a:ext cx="7747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1400"/>
              <a:t>DSL</a:t>
            </a:r>
          </a:p>
          <a:p>
            <a:pPr algn="ctr">
              <a:lnSpc>
                <a:spcPct val="80000"/>
              </a:lnSpc>
            </a:pPr>
            <a:r>
              <a:rPr lang="en-US" altLang="ko-KR" sz="1400"/>
              <a:t>modem</a:t>
            </a:r>
          </a:p>
        </p:txBody>
      </p:sp>
      <p:sp>
        <p:nvSpPr>
          <p:cNvPr id="2075" name="Text Box 41"/>
          <p:cNvSpPr txBox="1">
            <a:spLocks noChangeArrowheads="1"/>
          </p:cNvSpPr>
          <p:nvPr/>
        </p:nvSpPr>
        <p:spPr bwMode="auto">
          <a:xfrm>
            <a:off x="2663825" y="2495550"/>
            <a:ext cx="706438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1400"/>
              <a:t>splitter</a:t>
            </a:r>
          </a:p>
        </p:txBody>
      </p:sp>
      <p:grpSp>
        <p:nvGrpSpPr>
          <p:cNvPr id="2076" name="Group 94"/>
          <p:cNvGrpSpPr>
            <a:grpSpLocks/>
          </p:cNvGrpSpPr>
          <p:nvPr/>
        </p:nvGrpSpPr>
        <p:grpSpPr bwMode="auto">
          <a:xfrm>
            <a:off x="2079625" y="2252663"/>
            <a:ext cx="614363" cy="220662"/>
            <a:chOff x="322" y="890"/>
            <a:chExt cx="872" cy="339"/>
          </a:xfrm>
        </p:grpSpPr>
        <p:sp>
          <p:nvSpPr>
            <p:cNvPr id="2089" name="Rectangle 95"/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2090" name="Rectangle 96"/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2091" name="Rectangle 97"/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2092" name="Rectangle 98"/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2093" name="Rectangle 99"/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2094" name="AutoShape 100"/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2077" name="AutoShape 102"/>
          <p:cNvSpPr>
            <a:spLocks noChangeArrowheads="1"/>
          </p:cNvSpPr>
          <p:nvPr/>
        </p:nvSpPr>
        <p:spPr bwMode="auto">
          <a:xfrm>
            <a:off x="955675" y="1403350"/>
            <a:ext cx="2498725" cy="468313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2078" name="Rectangle 103"/>
          <p:cNvSpPr>
            <a:spLocks noChangeArrowheads="1"/>
          </p:cNvSpPr>
          <p:nvPr/>
        </p:nvSpPr>
        <p:spPr bwMode="auto">
          <a:xfrm>
            <a:off x="2933700" y="2303463"/>
            <a:ext cx="166688" cy="144462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2079" name="Freeform 104"/>
          <p:cNvSpPr>
            <a:spLocks/>
          </p:cNvSpPr>
          <p:nvPr/>
        </p:nvSpPr>
        <p:spPr bwMode="auto">
          <a:xfrm>
            <a:off x="2409825" y="1858963"/>
            <a:ext cx="604838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2050" name="Object 3"/>
          <p:cNvGraphicFramePr>
            <a:graphicFrameLocks noChangeAspect="1"/>
          </p:cNvGraphicFramePr>
          <p:nvPr/>
        </p:nvGraphicFramePr>
        <p:xfrm>
          <a:off x="2070100" y="1655763"/>
          <a:ext cx="490538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681706" imgH="480401" progId="">
                  <p:embed/>
                </p:oleObj>
              </mc:Choice>
              <mc:Fallback>
                <p:oleObj name="Clip" r:id="rId3" imgW="681706" imgH="480401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0100" y="1655763"/>
                        <a:ext cx="490538" cy="36988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0" name="Line 130"/>
          <p:cNvSpPr>
            <a:spLocks noChangeShapeType="1"/>
          </p:cNvSpPr>
          <p:nvPr/>
        </p:nvSpPr>
        <p:spPr bwMode="auto">
          <a:xfrm flipH="1">
            <a:off x="2697163" y="2365375"/>
            <a:ext cx="2397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81" name="AutoShape 131"/>
          <p:cNvSpPr>
            <a:spLocks noChangeArrowheads="1"/>
          </p:cNvSpPr>
          <p:nvPr/>
        </p:nvSpPr>
        <p:spPr bwMode="auto">
          <a:xfrm>
            <a:off x="4445000" y="1703388"/>
            <a:ext cx="1206500" cy="261937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  <p:grpSp>
        <p:nvGrpSpPr>
          <p:cNvPr id="20" name="Group 136"/>
          <p:cNvGrpSpPr>
            <a:grpSpLocks/>
          </p:cNvGrpSpPr>
          <p:nvPr/>
        </p:nvGrpSpPr>
        <p:grpSpPr bwMode="auto">
          <a:xfrm>
            <a:off x="3678238" y="2867025"/>
            <a:ext cx="1323975" cy="1174750"/>
            <a:chOff x="2317" y="1806"/>
            <a:chExt cx="834" cy="740"/>
          </a:xfrm>
        </p:grpSpPr>
        <p:sp>
          <p:nvSpPr>
            <p:cNvPr id="2087" name="Line 132"/>
            <p:cNvSpPr>
              <a:spLocks noChangeShapeType="1"/>
            </p:cNvSpPr>
            <p:nvPr/>
          </p:nvSpPr>
          <p:spPr bwMode="auto">
            <a:xfrm flipV="1">
              <a:off x="2671" y="1806"/>
              <a:ext cx="268" cy="433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88" name="Text Box 133"/>
            <p:cNvSpPr txBox="1">
              <a:spLocks noChangeArrowheads="1"/>
            </p:cNvSpPr>
            <p:nvPr/>
          </p:nvSpPr>
          <p:spPr bwMode="auto">
            <a:xfrm>
              <a:off x="2317" y="2226"/>
              <a:ext cx="834" cy="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85000"/>
                </a:lnSpc>
              </a:pPr>
              <a:r>
                <a:rPr lang="en-US" altLang="ko-KR" sz="1600" i="1"/>
                <a:t>DSL access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ko-KR" sz="1600" i="1"/>
                <a:t>multiplexer</a:t>
              </a:r>
            </a:p>
          </p:txBody>
        </p:sp>
      </p:grpSp>
      <p:grpSp>
        <p:nvGrpSpPr>
          <p:cNvPr id="2083" name="Group 141"/>
          <p:cNvGrpSpPr>
            <a:grpSpLocks/>
          </p:cNvGrpSpPr>
          <p:nvPr/>
        </p:nvGrpSpPr>
        <p:grpSpPr bwMode="auto">
          <a:xfrm>
            <a:off x="1143000" y="2043113"/>
            <a:ext cx="642938" cy="644525"/>
            <a:chOff x="-44" y="1473"/>
            <a:chExt cx="981" cy="1105"/>
          </a:xfrm>
        </p:grpSpPr>
        <p:pic>
          <p:nvPicPr>
            <p:cNvPr id="2085" name="Picture 142" descr="desktop_computer_stylized_medium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86" name="Freeform 14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3382 w 356"/>
                <a:gd name="T3" fmla="*/ 3172 h 368"/>
                <a:gd name="T4" fmla="*/ 51464 w 356"/>
                <a:gd name="T5" fmla="*/ 66095 h 368"/>
                <a:gd name="T6" fmla="*/ 11342 w 356"/>
                <a:gd name="T7" fmla="*/ 826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</p:grpSp>
      <p:sp>
        <p:nvSpPr>
          <p:cNvPr id="208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A2FD0259-6B45-4AA2-AA2D-65A74EB9D682}" type="slidenum">
              <a:rPr lang="en-US" altLang="ko-KR"/>
              <a:pPr/>
              <a:t>21</a:t>
            </a:fld>
            <a:endParaRPr lang="en-US" altLang="ko-KR"/>
          </a:p>
        </p:txBody>
      </p:sp>
      <p:pic>
        <p:nvPicPr>
          <p:cNvPr id="2" name="Picture 13" descr="DSL | Definition, Meaning, &amp; Facts | Britannica">
            <a:extLst>
              <a:ext uri="{FF2B5EF4-FFF2-40B4-BE49-F238E27FC236}">
                <a16:creationId xmlns:a16="http://schemas.microsoft.com/office/drawing/2014/main" id="{D6F6115A-D30F-46E6-894B-5106795AE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007" y="1489533"/>
            <a:ext cx="2139408" cy="90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4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38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sp>
        <p:nvSpPr>
          <p:cNvPr id="21507" name="Title 41"/>
          <p:cNvSpPr>
            <a:spLocks/>
          </p:cNvSpPr>
          <p:nvPr/>
        </p:nvSpPr>
        <p:spPr bwMode="auto">
          <a:xfrm>
            <a:off x="381000" y="239713"/>
            <a:ext cx="7046913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ko-KR" altLang="en-US" sz="3600" dirty="0">
                <a:solidFill>
                  <a:srgbClr val="000099"/>
                </a:solidFill>
                <a:latin typeface="Gill Sans MT" pitchFamily="34" charset="0"/>
              </a:rPr>
              <a:t>접속 네트워크</a:t>
            </a:r>
            <a:r>
              <a:rPr lang="en-US" altLang="ko-KR" sz="3600" dirty="0">
                <a:solidFill>
                  <a:srgbClr val="000099"/>
                </a:solidFill>
                <a:latin typeface="Gill Sans MT" pitchFamily="34" charset="0"/>
              </a:rPr>
              <a:t>: </a:t>
            </a:r>
            <a:r>
              <a:rPr lang="ko-KR" altLang="en-US" sz="3600" dirty="0">
                <a:solidFill>
                  <a:srgbClr val="000099"/>
                </a:solidFill>
                <a:latin typeface="Gill Sans MT" pitchFamily="34" charset="0"/>
              </a:rPr>
              <a:t>케이블 망</a:t>
            </a:r>
            <a:endParaRPr lang="en-US" altLang="ko-KR" sz="3600" dirty="0">
              <a:solidFill>
                <a:srgbClr val="000099"/>
              </a:solidFill>
              <a:latin typeface="Gill Sans MT" pitchFamily="34" charset="0"/>
            </a:endParaRPr>
          </a:p>
        </p:txBody>
      </p:sp>
      <p:sp>
        <p:nvSpPr>
          <p:cNvPr id="21508" name="Rectangle 60"/>
          <p:cNvSpPr>
            <a:spLocks noChangeArrowheads="1"/>
          </p:cNvSpPr>
          <p:nvPr/>
        </p:nvSpPr>
        <p:spPr bwMode="auto">
          <a:xfrm>
            <a:off x="657225" y="1651000"/>
            <a:ext cx="1793875" cy="925513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21509" name="Line 7"/>
          <p:cNvSpPr>
            <a:spLocks noChangeShapeType="1"/>
          </p:cNvSpPr>
          <p:nvPr/>
        </p:nvSpPr>
        <p:spPr bwMode="auto">
          <a:xfrm flipV="1">
            <a:off x="958850" y="2201863"/>
            <a:ext cx="3651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ko-KR" altLang="en-US"/>
          </a:p>
        </p:txBody>
      </p:sp>
      <p:sp>
        <p:nvSpPr>
          <p:cNvPr id="21510" name="Text Box 39"/>
          <p:cNvSpPr txBox="1">
            <a:spLocks noChangeArrowheads="1"/>
          </p:cNvSpPr>
          <p:nvPr/>
        </p:nvSpPr>
        <p:spPr bwMode="auto">
          <a:xfrm>
            <a:off x="1120775" y="2352675"/>
            <a:ext cx="7747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1400"/>
              <a:t>cable</a:t>
            </a:r>
          </a:p>
          <a:p>
            <a:pPr algn="ctr">
              <a:lnSpc>
                <a:spcPct val="80000"/>
              </a:lnSpc>
            </a:pPr>
            <a:r>
              <a:rPr lang="en-US" altLang="ko-KR" sz="1400"/>
              <a:t>modem</a:t>
            </a:r>
          </a:p>
        </p:txBody>
      </p:sp>
      <p:sp>
        <p:nvSpPr>
          <p:cNvPr id="21511" name="Text Box 41"/>
          <p:cNvSpPr txBox="1">
            <a:spLocks noChangeArrowheads="1"/>
          </p:cNvSpPr>
          <p:nvPr/>
        </p:nvSpPr>
        <p:spPr bwMode="auto">
          <a:xfrm>
            <a:off x="1787525" y="2354263"/>
            <a:ext cx="706438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1400"/>
              <a:t>splitter</a:t>
            </a:r>
          </a:p>
        </p:txBody>
      </p:sp>
      <p:grpSp>
        <p:nvGrpSpPr>
          <p:cNvPr id="21512" name="Group 64"/>
          <p:cNvGrpSpPr>
            <a:grpSpLocks/>
          </p:cNvGrpSpPr>
          <p:nvPr/>
        </p:nvGrpSpPr>
        <p:grpSpPr bwMode="auto">
          <a:xfrm>
            <a:off x="1304925" y="2078038"/>
            <a:ext cx="614363" cy="220662"/>
            <a:chOff x="322" y="890"/>
            <a:chExt cx="872" cy="339"/>
          </a:xfrm>
        </p:grpSpPr>
        <p:sp>
          <p:nvSpPr>
            <p:cNvPr id="21668" name="Rectangle 65"/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21669" name="Rectangle 66"/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21670" name="Rectangle 67"/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21671" name="Rectangle 68"/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21672" name="Rectangle 69"/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21673" name="AutoShape 70"/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21513" name="AutoShape 72"/>
          <p:cNvSpPr>
            <a:spLocks noChangeArrowheads="1"/>
          </p:cNvSpPr>
          <p:nvPr/>
        </p:nvSpPr>
        <p:spPr bwMode="auto">
          <a:xfrm>
            <a:off x="419100" y="1239838"/>
            <a:ext cx="2268538" cy="468312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21514" name="Rectangle 73"/>
          <p:cNvSpPr>
            <a:spLocks noChangeArrowheads="1"/>
          </p:cNvSpPr>
          <p:nvPr/>
        </p:nvSpPr>
        <p:spPr bwMode="auto">
          <a:xfrm>
            <a:off x="2035175" y="2139950"/>
            <a:ext cx="166688" cy="144463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21515" name="Freeform 74"/>
          <p:cNvSpPr>
            <a:spLocks/>
          </p:cNvSpPr>
          <p:nvPr/>
        </p:nvSpPr>
        <p:spPr bwMode="auto">
          <a:xfrm>
            <a:off x="1644650" y="1695450"/>
            <a:ext cx="479425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516" name="Line 95"/>
          <p:cNvSpPr>
            <a:spLocks noChangeShapeType="1"/>
          </p:cNvSpPr>
          <p:nvPr/>
        </p:nvSpPr>
        <p:spPr bwMode="auto">
          <a:xfrm flipH="1">
            <a:off x="1943100" y="2201863"/>
            <a:ext cx="239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21517" name="Picture 96" descr="tv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00150" y="1355725"/>
            <a:ext cx="755650" cy="67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518" name="Group 117"/>
          <p:cNvGrpSpPr>
            <a:grpSpLocks/>
          </p:cNvGrpSpPr>
          <p:nvPr/>
        </p:nvGrpSpPr>
        <p:grpSpPr bwMode="auto">
          <a:xfrm>
            <a:off x="2676525" y="1470025"/>
            <a:ext cx="850900" cy="527050"/>
            <a:chOff x="-490" y="1664"/>
            <a:chExt cx="1429" cy="842"/>
          </a:xfrm>
        </p:grpSpPr>
        <p:sp>
          <p:nvSpPr>
            <p:cNvPr id="21652" name="AutoShape 111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grpSp>
          <p:nvGrpSpPr>
            <p:cNvPr id="21653" name="Group 116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21654" name="Rectangle 99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21655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grpSp>
            <p:nvGrpSpPr>
              <p:cNvPr id="21656" name="Group 103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21662" name="Rectangle 104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21663" name="Rectangle 105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21664" name="Rectangle 106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21665" name="Rectangle 107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21666" name="Rectangle 108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21667" name="AutoShape 109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pic>
            <p:nvPicPr>
              <p:cNvPr id="21657" name="Picture 110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658" name="Rectangle 112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21659" name="Freeform 113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7 w 381"/>
                  <a:gd name="T1" fmla="*/ 274 h 274"/>
                  <a:gd name="T2" fmla="*/ 7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660" name="Line 114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pic>
            <p:nvPicPr>
              <p:cNvPr id="21661" name="Picture 115" descr="tv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21519" name="Group 118"/>
          <p:cNvGrpSpPr>
            <a:grpSpLocks/>
          </p:cNvGrpSpPr>
          <p:nvPr/>
        </p:nvGrpSpPr>
        <p:grpSpPr bwMode="auto">
          <a:xfrm>
            <a:off x="3578225" y="1463675"/>
            <a:ext cx="850900" cy="527050"/>
            <a:chOff x="-490" y="1664"/>
            <a:chExt cx="1429" cy="842"/>
          </a:xfrm>
        </p:grpSpPr>
        <p:sp>
          <p:nvSpPr>
            <p:cNvPr id="21636" name="AutoShape 119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grpSp>
          <p:nvGrpSpPr>
            <p:cNvPr id="21637" name="Group 120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21638" name="Rectangle 121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21639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grpSp>
            <p:nvGrpSpPr>
              <p:cNvPr id="21640" name="Group 123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21646" name="Rectangle 124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21647" name="Rectangle 125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21648" name="Rectangle 126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21649" name="Rectangle 127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21650" name="Rectangle 128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21651" name="AutoShape 129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pic>
            <p:nvPicPr>
              <p:cNvPr id="21641" name="Picture 130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642" name="Rectangle 131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21643" name="Freeform 132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7 w 381"/>
                  <a:gd name="T1" fmla="*/ 274 h 274"/>
                  <a:gd name="T2" fmla="*/ 7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644" name="Line 133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pic>
            <p:nvPicPr>
              <p:cNvPr id="21645" name="Picture 134" descr="tv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21520" name="Group 135"/>
          <p:cNvGrpSpPr>
            <a:grpSpLocks/>
          </p:cNvGrpSpPr>
          <p:nvPr/>
        </p:nvGrpSpPr>
        <p:grpSpPr bwMode="auto">
          <a:xfrm>
            <a:off x="2763838" y="2309813"/>
            <a:ext cx="850900" cy="527050"/>
            <a:chOff x="-490" y="1664"/>
            <a:chExt cx="1429" cy="842"/>
          </a:xfrm>
        </p:grpSpPr>
        <p:sp>
          <p:nvSpPr>
            <p:cNvPr id="21620" name="AutoShape 136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grpSp>
          <p:nvGrpSpPr>
            <p:cNvPr id="21621" name="Group 137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21622" name="Rectangle 138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21623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grpSp>
            <p:nvGrpSpPr>
              <p:cNvPr id="21624" name="Group 140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21630" name="Rectangle 141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21631" name="Rectangle 142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21632" name="Rectangle 143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21633" name="Rectangle 144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21634" name="Rectangle 145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21635" name="AutoShape 146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pic>
            <p:nvPicPr>
              <p:cNvPr id="21625" name="Picture 147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626" name="Rectangle 148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21627" name="Freeform 149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7 w 381"/>
                  <a:gd name="T1" fmla="*/ 274 h 274"/>
                  <a:gd name="T2" fmla="*/ 7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628" name="Line 150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pic>
            <p:nvPicPr>
              <p:cNvPr id="21629" name="Picture 151" descr="tv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21521" name="Group 152"/>
          <p:cNvGrpSpPr>
            <a:grpSpLocks/>
          </p:cNvGrpSpPr>
          <p:nvPr/>
        </p:nvGrpSpPr>
        <p:grpSpPr bwMode="auto">
          <a:xfrm>
            <a:off x="3630613" y="2319338"/>
            <a:ext cx="850900" cy="527050"/>
            <a:chOff x="-490" y="1664"/>
            <a:chExt cx="1429" cy="842"/>
          </a:xfrm>
        </p:grpSpPr>
        <p:sp>
          <p:nvSpPr>
            <p:cNvPr id="21604" name="AutoShape 153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grpSp>
          <p:nvGrpSpPr>
            <p:cNvPr id="21605" name="Group 154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21606" name="Rectangle 155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21607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grpSp>
            <p:nvGrpSpPr>
              <p:cNvPr id="21608" name="Group 157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21614" name="Rectangle 158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21615" name="Rectangle 159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21616" name="Rectangle 160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21617" name="Rectangle 161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21618" name="Rectangle 162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21619" name="AutoShape 163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pic>
            <p:nvPicPr>
              <p:cNvPr id="21609" name="Picture 164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610" name="Rectangle 165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21611" name="Freeform 166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7 w 381"/>
                  <a:gd name="T1" fmla="*/ 274 h 274"/>
                  <a:gd name="T2" fmla="*/ 7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612" name="Line 167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pic>
            <p:nvPicPr>
              <p:cNvPr id="21613" name="Picture 168" descr="tv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21522" name="Line 169"/>
          <p:cNvSpPr>
            <a:spLocks noChangeShapeType="1"/>
          </p:cNvSpPr>
          <p:nvPr/>
        </p:nvSpPr>
        <p:spPr bwMode="auto">
          <a:xfrm>
            <a:off x="2217738" y="2212975"/>
            <a:ext cx="36909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1523" name="Group 170"/>
          <p:cNvGrpSpPr>
            <a:grpSpLocks/>
          </p:cNvGrpSpPr>
          <p:nvPr/>
        </p:nvGrpSpPr>
        <p:grpSpPr bwMode="auto">
          <a:xfrm>
            <a:off x="4719638" y="1471613"/>
            <a:ext cx="850900" cy="527050"/>
            <a:chOff x="-490" y="1664"/>
            <a:chExt cx="1429" cy="842"/>
          </a:xfrm>
        </p:grpSpPr>
        <p:sp>
          <p:nvSpPr>
            <p:cNvPr id="21588" name="AutoShape 171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grpSp>
          <p:nvGrpSpPr>
            <p:cNvPr id="21589" name="Group 172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21590" name="Rectangle 173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21591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grpSp>
            <p:nvGrpSpPr>
              <p:cNvPr id="21592" name="Group 175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21598" name="Rectangle 176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21599" name="Rectangle 177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21600" name="Rectangle 178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21601" name="Rectangle 179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21602" name="Rectangle 180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21603" name="AutoShape 181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pic>
            <p:nvPicPr>
              <p:cNvPr id="21593" name="Picture 182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594" name="Rectangle 183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21595" name="Freeform 184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7 w 381"/>
                  <a:gd name="T1" fmla="*/ 274 h 274"/>
                  <a:gd name="T2" fmla="*/ 7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596" name="Line 185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pic>
            <p:nvPicPr>
              <p:cNvPr id="21597" name="Picture 186" descr="tv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21524" name="Text Box 204"/>
          <p:cNvSpPr txBox="1">
            <a:spLocks noChangeArrowheads="1"/>
          </p:cNvSpPr>
          <p:nvPr/>
        </p:nvSpPr>
        <p:spPr bwMode="auto">
          <a:xfrm>
            <a:off x="4330700" y="1541463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969696"/>
                </a:solidFill>
                <a:latin typeface="Times New Roman" pitchFamily="18" charset="0"/>
              </a:rPr>
              <a:t>…</a:t>
            </a:r>
          </a:p>
        </p:txBody>
      </p:sp>
      <p:sp>
        <p:nvSpPr>
          <p:cNvPr id="21525" name="Line 205"/>
          <p:cNvSpPr>
            <a:spLocks noChangeShapeType="1"/>
          </p:cNvSpPr>
          <p:nvPr/>
        </p:nvSpPr>
        <p:spPr bwMode="auto">
          <a:xfrm flipH="1">
            <a:off x="3311525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526" name="Line 206"/>
          <p:cNvSpPr>
            <a:spLocks noChangeShapeType="1"/>
          </p:cNvSpPr>
          <p:nvPr/>
        </p:nvSpPr>
        <p:spPr bwMode="auto">
          <a:xfrm flipH="1">
            <a:off x="4216400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527" name="Line 207"/>
          <p:cNvSpPr>
            <a:spLocks noChangeShapeType="1"/>
          </p:cNvSpPr>
          <p:nvPr/>
        </p:nvSpPr>
        <p:spPr bwMode="auto">
          <a:xfrm flipH="1">
            <a:off x="5353050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528" name="Freeform 208"/>
          <p:cNvSpPr>
            <a:spLocks/>
          </p:cNvSpPr>
          <p:nvPr/>
        </p:nvSpPr>
        <p:spPr bwMode="auto">
          <a:xfrm>
            <a:off x="4302125" y="221932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529" name="Freeform 209"/>
          <p:cNvSpPr>
            <a:spLocks/>
          </p:cNvSpPr>
          <p:nvPr/>
        </p:nvSpPr>
        <p:spPr bwMode="auto">
          <a:xfrm>
            <a:off x="3435350" y="221297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530" name="Rectangle 44"/>
          <p:cNvSpPr>
            <a:spLocks noChangeArrowheads="1"/>
          </p:cNvSpPr>
          <p:nvPr/>
        </p:nvSpPr>
        <p:spPr bwMode="auto">
          <a:xfrm>
            <a:off x="5646738" y="1787525"/>
            <a:ext cx="955675" cy="70008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>
              <a:latin typeface="Times New Roman" pitchFamily="18" charset="0"/>
            </a:endParaRPr>
          </a:p>
        </p:txBody>
      </p:sp>
      <p:sp>
        <p:nvSpPr>
          <p:cNvPr id="21531" name="Text Box 45"/>
          <p:cNvSpPr txBox="1">
            <a:spLocks noChangeArrowheads="1"/>
          </p:cNvSpPr>
          <p:nvPr/>
        </p:nvSpPr>
        <p:spPr bwMode="auto">
          <a:xfrm>
            <a:off x="5157788" y="1250950"/>
            <a:ext cx="1925637" cy="29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1600"/>
              <a:t>cable headend</a:t>
            </a:r>
          </a:p>
        </p:txBody>
      </p:sp>
      <p:sp>
        <p:nvSpPr>
          <p:cNvPr id="21532" name="Freeform 216"/>
          <p:cNvSpPr>
            <a:spLocks/>
          </p:cNvSpPr>
          <p:nvPr/>
        </p:nvSpPr>
        <p:spPr bwMode="auto">
          <a:xfrm>
            <a:off x="5903913" y="1970088"/>
            <a:ext cx="330200" cy="454025"/>
          </a:xfrm>
          <a:custGeom>
            <a:avLst/>
            <a:gdLst>
              <a:gd name="T0" fmla="*/ 0 w 318"/>
              <a:gd name="T1" fmla="*/ 2147483647 h 412"/>
              <a:gd name="T2" fmla="*/ 2147483647 w 318"/>
              <a:gd name="T3" fmla="*/ 2147483647 h 412"/>
              <a:gd name="T4" fmla="*/ 2147483647 w 318"/>
              <a:gd name="T5" fmla="*/ 0 h 412"/>
              <a:gd name="T6" fmla="*/ 2147483647 w 318"/>
              <a:gd name="T7" fmla="*/ 2147483647 h 412"/>
              <a:gd name="T8" fmla="*/ 2147483647 w 318"/>
              <a:gd name="T9" fmla="*/ 2147483647 h 412"/>
              <a:gd name="T10" fmla="*/ 2147483647 w 318"/>
              <a:gd name="T11" fmla="*/ 2147483647 h 412"/>
              <a:gd name="T12" fmla="*/ 2147483647 w 318"/>
              <a:gd name="T13" fmla="*/ 2147483647 h 412"/>
              <a:gd name="T14" fmla="*/ 2147483647 w 318"/>
              <a:gd name="T15" fmla="*/ 2147483647 h 412"/>
              <a:gd name="T16" fmla="*/ 0 w 318"/>
              <a:gd name="T17" fmla="*/ 2147483647 h 41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18"/>
              <a:gd name="T28" fmla="*/ 0 h 412"/>
              <a:gd name="T29" fmla="*/ 318 w 318"/>
              <a:gd name="T30" fmla="*/ 412 h 41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18" h="412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533" name="Freeform 217"/>
          <p:cNvSpPr>
            <a:spLocks/>
          </p:cNvSpPr>
          <p:nvPr/>
        </p:nvSpPr>
        <p:spPr bwMode="auto">
          <a:xfrm>
            <a:off x="5905500" y="1905000"/>
            <a:ext cx="366713" cy="406400"/>
          </a:xfrm>
          <a:custGeom>
            <a:avLst/>
            <a:gdLst>
              <a:gd name="T0" fmla="*/ 0 w 353"/>
              <a:gd name="T1" fmla="*/ 2147483647 h 369"/>
              <a:gd name="T2" fmla="*/ 2147483647 w 353"/>
              <a:gd name="T3" fmla="*/ 0 h 369"/>
              <a:gd name="T4" fmla="*/ 2147483647 w 353"/>
              <a:gd name="T5" fmla="*/ 0 h 369"/>
              <a:gd name="T6" fmla="*/ 2147483647 w 353"/>
              <a:gd name="T7" fmla="*/ 2147483647 h 369"/>
              <a:gd name="T8" fmla="*/ 2147483647 w 353"/>
              <a:gd name="T9" fmla="*/ 2147483647 h 369"/>
              <a:gd name="T10" fmla="*/ 2147483647 w 353"/>
              <a:gd name="T11" fmla="*/ 2147483647 h 369"/>
              <a:gd name="T12" fmla="*/ 2147483647 w 353"/>
              <a:gd name="T13" fmla="*/ 2147483647 h 369"/>
              <a:gd name="T14" fmla="*/ 2147483647 w 353"/>
              <a:gd name="T15" fmla="*/ 2147483647 h 369"/>
              <a:gd name="T16" fmla="*/ 2147483647 w 353"/>
              <a:gd name="T17" fmla="*/ 2147483647 h 369"/>
              <a:gd name="T18" fmla="*/ 2147483647 w 353"/>
              <a:gd name="T19" fmla="*/ 2147483647 h 369"/>
              <a:gd name="T20" fmla="*/ 0 w 353"/>
              <a:gd name="T21" fmla="*/ 2147483647 h 36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53"/>
              <a:gd name="T34" fmla="*/ 0 h 369"/>
              <a:gd name="T35" fmla="*/ 353 w 353"/>
              <a:gd name="T36" fmla="*/ 369 h 36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53" h="369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534" name="Line 218"/>
          <p:cNvSpPr>
            <a:spLocks noChangeShapeType="1"/>
          </p:cNvSpPr>
          <p:nvPr/>
        </p:nvSpPr>
        <p:spPr bwMode="auto">
          <a:xfrm flipH="1">
            <a:off x="6230938" y="2028825"/>
            <a:ext cx="34925" cy="68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535" name="Line 219"/>
          <p:cNvSpPr>
            <a:spLocks noChangeShapeType="1"/>
          </p:cNvSpPr>
          <p:nvPr/>
        </p:nvSpPr>
        <p:spPr bwMode="auto">
          <a:xfrm>
            <a:off x="5932488" y="2200275"/>
            <a:ext cx="268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536" name="Freeform 220"/>
          <p:cNvSpPr>
            <a:spLocks/>
          </p:cNvSpPr>
          <p:nvPr/>
        </p:nvSpPr>
        <p:spPr bwMode="auto">
          <a:xfrm>
            <a:off x="5926138" y="2024063"/>
            <a:ext cx="274637" cy="115887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537" name="Freeform 221"/>
          <p:cNvSpPr>
            <a:spLocks/>
          </p:cNvSpPr>
          <p:nvPr/>
        </p:nvSpPr>
        <p:spPr bwMode="auto">
          <a:xfrm flipV="1">
            <a:off x="5926138" y="2260600"/>
            <a:ext cx="274637" cy="114300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538" name="AutoShape 225"/>
          <p:cNvSpPr>
            <a:spLocks noChangeArrowheads="1"/>
          </p:cNvSpPr>
          <p:nvPr/>
        </p:nvSpPr>
        <p:spPr bwMode="auto">
          <a:xfrm>
            <a:off x="5507038" y="1524000"/>
            <a:ext cx="1206500" cy="261938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  <p:grpSp>
        <p:nvGrpSpPr>
          <p:cNvPr id="18" name="Group 37"/>
          <p:cNvGrpSpPr>
            <a:grpSpLocks/>
          </p:cNvGrpSpPr>
          <p:nvPr/>
        </p:nvGrpSpPr>
        <p:grpSpPr bwMode="auto">
          <a:xfrm>
            <a:off x="3417888" y="3186113"/>
            <a:ext cx="2043112" cy="958850"/>
            <a:chOff x="2505" y="826"/>
            <a:chExt cx="1287" cy="604"/>
          </a:xfrm>
        </p:grpSpPr>
        <p:sp>
          <p:nvSpPr>
            <p:cNvPr id="21584" name="Line 38"/>
            <p:cNvSpPr>
              <a:spLocks noChangeShapeType="1"/>
            </p:cNvSpPr>
            <p:nvPr/>
          </p:nvSpPr>
          <p:spPr bwMode="auto">
            <a:xfrm flipH="1">
              <a:off x="2505" y="1115"/>
              <a:ext cx="128" cy="2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585" name="Freeform 39"/>
            <p:cNvSpPr>
              <a:spLocks/>
            </p:cNvSpPr>
            <p:nvPr/>
          </p:nvSpPr>
          <p:spPr bwMode="auto">
            <a:xfrm>
              <a:off x="2548" y="826"/>
              <a:ext cx="562" cy="266"/>
            </a:xfrm>
            <a:custGeom>
              <a:avLst/>
              <a:gdLst>
                <a:gd name="T0" fmla="*/ 4 w 562"/>
                <a:gd name="T1" fmla="*/ 264 h 266"/>
                <a:gd name="T2" fmla="*/ 52 w 562"/>
                <a:gd name="T3" fmla="*/ 6 h 266"/>
                <a:gd name="T4" fmla="*/ 108 w 562"/>
                <a:gd name="T5" fmla="*/ 266 h 266"/>
                <a:gd name="T6" fmla="*/ 174 w 562"/>
                <a:gd name="T7" fmla="*/ 0 h 266"/>
                <a:gd name="T8" fmla="*/ 228 w 562"/>
                <a:gd name="T9" fmla="*/ 264 h 266"/>
                <a:gd name="T10" fmla="*/ 288 w 562"/>
                <a:gd name="T11" fmla="*/ 8 h 266"/>
                <a:gd name="T12" fmla="*/ 354 w 562"/>
                <a:gd name="T13" fmla="*/ 266 h 266"/>
                <a:gd name="T14" fmla="*/ 402 w 562"/>
                <a:gd name="T15" fmla="*/ 8 h 266"/>
                <a:gd name="T16" fmla="*/ 464 w 562"/>
                <a:gd name="T17" fmla="*/ 264 h 266"/>
                <a:gd name="T18" fmla="*/ 506 w 562"/>
                <a:gd name="T19" fmla="*/ 6 h 266"/>
                <a:gd name="T20" fmla="*/ 556 w 562"/>
                <a:gd name="T21" fmla="*/ 266 h 26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62"/>
                <a:gd name="T34" fmla="*/ 0 h 266"/>
                <a:gd name="T35" fmla="*/ 562 w 562"/>
                <a:gd name="T36" fmla="*/ 266 h 26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62" h="266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586" name="Freeform 40"/>
            <p:cNvSpPr>
              <a:spLocks/>
            </p:cNvSpPr>
            <p:nvPr/>
          </p:nvSpPr>
          <p:spPr bwMode="auto">
            <a:xfrm>
              <a:off x="3523" y="830"/>
              <a:ext cx="269" cy="266"/>
            </a:xfrm>
            <a:custGeom>
              <a:avLst/>
              <a:gdLst>
                <a:gd name="T0" fmla="*/ 0 w 562"/>
                <a:gd name="T1" fmla="*/ 264 h 266"/>
                <a:gd name="T2" fmla="*/ 0 w 562"/>
                <a:gd name="T3" fmla="*/ 6 h 266"/>
                <a:gd name="T4" fmla="*/ 0 w 562"/>
                <a:gd name="T5" fmla="*/ 266 h 266"/>
                <a:gd name="T6" fmla="*/ 0 w 562"/>
                <a:gd name="T7" fmla="*/ 0 h 266"/>
                <a:gd name="T8" fmla="*/ 0 w 562"/>
                <a:gd name="T9" fmla="*/ 264 h 266"/>
                <a:gd name="T10" fmla="*/ 0 w 562"/>
                <a:gd name="T11" fmla="*/ 8 h 266"/>
                <a:gd name="T12" fmla="*/ 0 w 562"/>
                <a:gd name="T13" fmla="*/ 266 h 266"/>
                <a:gd name="T14" fmla="*/ 0 w 562"/>
                <a:gd name="T15" fmla="*/ 8 h 266"/>
                <a:gd name="T16" fmla="*/ 0 w 562"/>
                <a:gd name="T17" fmla="*/ 264 h 266"/>
                <a:gd name="T18" fmla="*/ 0 w 562"/>
                <a:gd name="T19" fmla="*/ 6 h 266"/>
                <a:gd name="T20" fmla="*/ 0 w 562"/>
                <a:gd name="T21" fmla="*/ 266 h 26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62"/>
                <a:gd name="T34" fmla="*/ 0 h 266"/>
                <a:gd name="T35" fmla="*/ 562 w 562"/>
                <a:gd name="T36" fmla="*/ 266 h 26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62" h="266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587" name="Line 41"/>
            <p:cNvSpPr>
              <a:spLocks noChangeShapeType="1"/>
            </p:cNvSpPr>
            <p:nvPr/>
          </p:nvSpPr>
          <p:spPr bwMode="auto">
            <a:xfrm flipH="1">
              <a:off x="3433" y="1137"/>
              <a:ext cx="128" cy="2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9" name="Group 42"/>
          <p:cNvGrpSpPr>
            <a:grpSpLocks/>
          </p:cNvGrpSpPr>
          <p:nvPr/>
        </p:nvGrpSpPr>
        <p:grpSpPr bwMode="auto">
          <a:xfrm>
            <a:off x="2708275" y="3343275"/>
            <a:ext cx="3021013" cy="2114550"/>
            <a:chOff x="2606" y="951"/>
            <a:chExt cx="1903" cy="1332"/>
          </a:xfrm>
        </p:grpSpPr>
        <p:sp>
          <p:nvSpPr>
            <p:cNvPr id="21554" name="Text Box 43"/>
            <p:cNvSpPr txBox="1">
              <a:spLocks noChangeArrowheads="1"/>
            </p:cNvSpPr>
            <p:nvPr/>
          </p:nvSpPr>
          <p:spPr bwMode="auto">
            <a:xfrm>
              <a:off x="3378" y="2071"/>
              <a:ext cx="65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ko-KR" sz="1600"/>
                <a:t>Channels</a:t>
              </a:r>
            </a:p>
          </p:txBody>
        </p:sp>
        <p:sp>
          <p:nvSpPr>
            <p:cNvPr id="21555" name="Line 44"/>
            <p:cNvSpPr>
              <a:spLocks noChangeShapeType="1"/>
            </p:cNvSpPr>
            <p:nvPr/>
          </p:nvSpPr>
          <p:spPr bwMode="auto">
            <a:xfrm>
              <a:off x="2994" y="951"/>
              <a:ext cx="0" cy="9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556" name="Line 45"/>
            <p:cNvSpPr>
              <a:spLocks noChangeShapeType="1"/>
            </p:cNvSpPr>
            <p:nvPr/>
          </p:nvSpPr>
          <p:spPr bwMode="auto">
            <a:xfrm flipV="1">
              <a:off x="2988" y="1935"/>
              <a:ext cx="14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557" name="Text Box 46"/>
            <p:cNvSpPr txBox="1">
              <a:spLocks noChangeArrowheads="1"/>
            </p:cNvSpPr>
            <p:nvPr/>
          </p:nvSpPr>
          <p:spPr bwMode="auto">
            <a:xfrm>
              <a:off x="2978" y="1408"/>
              <a:ext cx="178" cy="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ko-KR" sz="1000"/>
                <a:t>V</a:t>
              </a:r>
            </a:p>
            <a:p>
              <a:pPr algn="ctr" eaLnBrk="1" hangingPunct="1"/>
              <a:r>
                <a:rPr lang="en-US" altLang="ko-KR" sz="1000"/>
                <a:t>I</a:t>
              </a:r>
            </a:p>
            <a:p>
              <a:pPr algn="ctr" eaLnBrk="1" hangingPunct="1"/>
              <a:r>
                <a:rPr lang="en-US" altLang="ko-KR" sz="1000"/>
                <a:t>D</a:t>
              </a:r>
            </a:p>
            <a:p>
              <a:pPr algn="ctr" eaLnBrk="1" hangingPunct="1"/>
              <a:r>
                <a:rPr lang="en-US" altLang="ko-KR" sz="1000"/>
                <a:t>E</a:t>
              </a:r>
            </a:p>
            <a:p>
              <a:pPr algn="ctr" eaLnBrk="1" hangingPunct="1"/>
              <a:r>
                <a:rPr lang="en-US" altLang="ko-KR" sz="1000"/>
                <a:t>O</a:t>
              </a:r>
            </a:p>
          </p:txBody>
        </p:sp>
        <p:sp>
          <p:nvSpPr>
            <p:cNvPr id="21558" name="Line 47"/>
            <p:cNvSpPr>
              <a:spLocks noChangeShapeType="1"/>
            </p:cNvSpPr>
            <p:nvPr/>
          </p:nvSpPr>
          <p:spPr bwMode="auto">
            <a:xfrm>
              <a:off x="3150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559" name="Text Box 48"/>
            <p:cNvSpPr txBox="1">
              <a:spLocks noChangeArrowheads="1"/>
            </p:cNvSpPr>
            <p:nvPr/>
          </p:nvSpPr>
          <p:spPr bwMode="auto">
            <a:xfrm>
              <a:off x="3152" y="1408"/>
              <a:ext cx="178" cy="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ko-KR" sz="1000"/>
                <a:t>V</a:t>
              </a:r>
            </a:p>
            <a:p>
              <a:pPr algn="ctr" eaLnBrk="1" hangingPunct="1"/>
              <a:r>
                <a:rPr lang="en-US" altLang="ko-KR" sz="1000"/>
                <a:t>I</a:t>
              </a:r>
            </a:p>
            <a:p>
              <a:pPr algn="ctr" eaLnBrk="1" hangingPunct="1"/>
              <a:r>
                <a:rPr lang="en-US" altLang="ko-KR" sz="1000"/>
                <a:t>D</a:t>
              </a:r>
            </a:p>
            <a:p>
              <a:pPr algn="ctr" eaLnBrk="1" hangingPunct="1"/>
              <a:r>
                <a:rPr lang="en-US" altLang="ko-KR" sz="1000"/>
                <a:t>E</a:t>
              </a:r>
            </a:p>
            <a:p>
              <a:pPr algn="ctr" eaLnBrk="1" hangingPunct="1"/>
              <a:r>
                <a:rPr lang="en-US" altLang="ko-KR" sz="1000"/>
                <a:t>O</a:t>
              </a:r>
            </a:p>
          </p:txBody>
        </p:sp>
        <p:sp>
          <p:nvSpPr>
            <p:cNvPr id="21560" name="Text Box 49"/>
            <p:cNvSpPr txBox="1">
              <a:spLocks noChangeArrowheads="1"/>
            </p:cNvSpPr>
            <p:nvPr/>
          </p:nvSpPr>
          <p:spPr bwMode="auto">
            <a:xfrm>
              <a:off x="3338" y="1408"/>
              <a:ext cx="178" cy="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ko-KR" sz="1000"/>
                <a:t>V</a:t>
              </a:r>
            </a:p>
            <a:p>
              <a:pPr algn="ctr" eaLnBrk="1" hangingPunct="1"/>
              <a:r>
                <a:rPr lang="en-US" altLang="ko-KR" sz="1000"/>
                <a:t>I</a:t>
              </a:r>
            </a:p>
            <a:p>
              <a:pPr algn="ctr" eaLnBrk="1" hangingPunct="1"/>
              <a:r>
                <a:rPr lang="en-US" altLang="ko-KR" sz="1000"/>
                <a:t>D</a:t>
              </a:r>
            </a:p>
            <a:p>
              <a:pPr algn="ctr" eaLnBrk="1" hangingPunct="1"/>
              <a:r>
                <a:rPr lang="en-US" altLang="ko-KR" sz="1000"/>
                <a:t>E</a:t>
              </a:r>
            </a:p>
            <a:p>
              <a:pPr algn="ctr" eaLnBrk="1" hangingPunct="1"/>
              <a:r>
                <a:rPr lang="en-US" altLang="ko-KR" sz="1000"/>
                <a:t>O</a:t>
              </a:r>
            </a:p>
          </p:txBody>
        </p:sp>
        <p:sp>
          <p:nvSpPr>
            <p:cNvPr id="21561" name="Text Box 50"/>
            <p:cNvSpPr txBox="1">
              <a:spLocks noChangeArrowheads="1"/>
            </p:cNvSpPr>
            <p:nvPr/>
          </p:nvSpPr>
          <p:spPr bwMode="auto">
            <a:xfrm>
              <a:off x="3524" y="1408"/>
              <a:ext cx="178" cy="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ko-KR" sz="1000"/>
                <a:t>V</a:t>
              </a:r>
            </a:p>
            <a:p>
              <a:pPr algn="ctr" eaLnBrk="1" hangingPunct="1"/>
              <a:r>
                <a:rPr lang="en-US" altLang="ko-KR" sz="1000"/>
                <a:t>I</a:t>
              </a:r>
            </a:p>
            <a:p>
              <a:pPr algn="ctr" eaLnBrk="1" hangingPunct="1"/>
              <a:r>
                <a:rPr lang="en-US" altLang="ko-KR" sz="1000"/>
                <a:t>D</a:t>
              </a:r>
            </a:p>
            <a:p>
              <a:pPr algn="ctr" eaLnBrk="1" hangingPunct="1"/>
              <a:r>
                <a:rPr lang="en-US" altLang="ko-KR" sz="1000"/>
                <a:t>E</a:t>
              </a:r>
            </a:p>
            <a:p>
              <a:pPr algn="ctr" eaLnBrk="1" hangingPunct="1"/>
              <a:r>
                <a:rPr lang="en-US" altLang="ko-KR" sz="1000"/>
                <a:t>O</a:t>
              </a:r>
            </a:p>
          </p:txBody>
        </p:sp>
        <p:sp>
          <p:nvSpPr>
            <p:cNvPr id="21562" name="Text Box 51"/>
            <p:cNvSpPr txBox="1">
              <a:spLocks noChangeArrowheads="1"/>
            </p:cNvSpPr>
            <p:nvPr/>
          </p:nvSpPr>
          <p:spPr bwMode="auto">
            <a:xfrm>
              <a:off x="3710" y="1408"/>
              <a:ext cx="178" cy="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ko-KR" sz="1000"/>
                <a:t>V</a:t>
              </a:r>
            </a:p>
            <a:p>
              <a:pPr algn="ctr" eaLnBrk="1" hangingPunct="1"/>
              <a:r>
                <a:rPr lang="en-US" altLang="ko-KR" sz="1000"/>
                <a:t>I</a:t>
              </a:r>
            </a:p>
            <a:p>
              <a:pPr algn="ctr" eaLnBrk="1" hangingPunct="1"/>
              <a:r>
                <a:rPr lang="en-US" altLang="ko-KR" sz="1000"/>
                <a:t>D</a:t>
              </a:r>
            </a:p>
            <a:p>
              <a:pPr algn="ctr" eaLnBrk="1" hangingPunct="1"/>
              <a:r>
                <a:rPr lang="en-US" altLang="ko-KR" sz="1000"/>
                <a:t>E</a:t>
              </a:r>
            </a:p>
            <a:p>
              <a:pPr algn="ctr" eaLnBrk="1" hangingPunct="1"/>
              <a:r>
                <a:rPr lang="en-US" altLang="ko-KR" sz="1000"/>
                <a:t>O</a:t>
              </a:r>
            </a:p>
          </p:txBody>
        </p:sp>
        <p:sp>
          <p:nvSpPr>
            <p:cNvPr id="21563" name="Text Box 52"/>
            <p:cNvSpPr txBox="1">
              <a:spLocks noChangeArrowheads="1"/>
            </p:cNvSpPr>
            <p:nvPr/>
          </p:nvSpPr>
          <p:spPr bwMode="auto">
            <a:xfrm>
              <a:off x="3896" y="1408"/>
              <a:ext cx="178" cy="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ko-KR" sz="1000"/>
                <a:t>V</a:t>
              </a:r>
            </a:p>
            <a:p>
              <a:pPr algn="ctr" eaLnBrk="1" hangingPunct="1"/>
              <a:r>
                <a:rPr lang="en-US" altLang="ko-KR" sz="1000"/>
                <a:t>I</a:t>
              </a:r>
            </a:p>
            <a:p>
              <a:pPr algn="ctr" eaLnBrk="1" hangingPunct="1"/>
              <a:r>
                <a:rPr lang="en-US" altLang="ko-KR" sz="1000"/>
                <a:t>D</a:t>
              </a:r>
            </a:p>
            <a:p>
              <a:pPr algn="ctr" eaLnBrk="1" hangingPunct="1"/>
              <a:r>
                <a:rPr lang="en-US" altLang="ko-KR" sz="1000"/>
                <a:t>E</a:t>
              </a:r>
            </a:p>
            <a:p>
              <a:pPr algn="ctr" eaLnBrk="1" hangingPunct="1"/>
              <a:r>
                <a:rPr lang="en-US" altLang="ko-KR" sz="1000"/>
                <a:t>O</a:t>
              </a:r>
            </a:p>
          </p:txBody>
        </p:sp>
        <p:sp>
          <p:nvSpPr>
            <p:cNvPr id="21564" name="Text Box 53"/>
            <p:cNvSpPr txBox="1">
              <a:spLocks noChangeArrowheads="1"/>
            </p:cNvSpPr>
            <p:nvPr/>
          </p:nvSpPr>
          <p:spPr bwMode="auto">
            <a:xfrm>
              <a:off x="4058" y="1402"/>
              <a:ext cx="174" cy="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endParaRPr lang="en-US" altLang="ko-KR" sz="1000"/>
            </a:p>
            <a:p>
              <a:pPr algn="ctr" eaLnBrk="1" hangingPunct="1"/>
              <a:r>
                <a:rPr lang="en-US" altLang="ko-KR" sz="1000"/>
                <a:t>D</a:t>
              </a:r>
            </a:p>
            <a:p>
              <a:pPr algn="ctr" eaLnBrk="1" hangingPunct="1"/>
              <a:r>
                <a:rPr lang="en-US" altLang="ko-KR" sz="1000"/>
                <a:t>A</a:t>
              </a:r>
            </a:p>
            <a:p>
              <a:pPr algn="ctr" eaLnBrk="1" hangingPunct="1"/>
              <a:r>
                <a:rPr lang="en-US" altLang="ko-KR" sz="1000"/>
                <a:t>T</a:t>
              </a:r>
            </a:p>
            <a:p>
              <a:pPr algn="ctr" eaLnBrk="1" hangingPunct="1"/>
              <a:r>
                <a:rPr lang="en-US" altLang="ko-KR" sz="1000"/>
                <a:t>A</a:t>
              </a:r>
            </a:p>
          </p:txBody>
        </p:sp>
        <p:sp>
          <p:nvSpPr>
            <p:cNvPr id="21565" name="Text Box 54"/>
            <p:cNvSpPr txBox="1">
              <a:spLocks noChangeArrowheads="1"/>
            </p:cNvSpPr>
            <p:nvPr/>
          </p:nvSpPr>
          <p:spPr bwMode="auto">
            <a:xfrm>
              <a:off x="4202" y="1402"/>
              <a:ext cx="174" cy="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endParaRPr lang="en-US" altLang="ko-KR" sz="1000"/>
            </a:p>
            <a:p>
              <a:pPr algn="ctr" eaLnBrk="1" hangingPunct="1"/>
              <a:r>
                <a:rPr lang="en-US" altLang="ko-KR" sz="1000"/>
                <a:t>D</a:t>
              </a:r>
            </a:p>
            <a:p>
              <a:pPr algn="ctr" eaLnBrk="1" hangingPunct="1"/>
              <a:r>
                <a:rPr lang="en-US" altLang="ko-KR" sz="1000"/>
                <a:t>A</a:t>
              </a:r>
            </a:p>
            <a:p>
              <a:pPr algn="ctr" eaLnBrk="1" hangingPunct="1"/>
              <a:r>
                <a:rPr lang="en-US" altLang="ko-KR" sz="1000"/>
                <a:t>T</a:t>
              </a:r>
            </a:p>
            <a:p>
              <a:pPr algn="ctr" eaLnBrk="1" hangingPunct="1"/>
              <a:r>
                <a:rPr lang="en-US" altLang="ko-KR" sz="1000"/>
                <a:t>A</a:t>
              </a:r>
            </a:p>
          </p:txBody>
        </p:sp>
        <p:sp>
          <p:nvSpPr>
            <p:cNvPr id="21566" name="Text Box 55"/>
            <p:cNvSpPr txBox="1">
              <a:spLocks noChangeArrowheads="1"/>
            </p:cNvSpPr>
            <p:nvPr/>
          </p:nvSpPr>
          <p:spPr bwMode="auto">
            <a:xfrm>
              <a:off x="4330" y="1114"/>
              <a:ext cx="178" cy="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endParaRPr lang="en-US" altLang="ko-KR" sz="1000"/>
            </a:p>
            <a:p>
              <a:pPr algn="ctr" eaLnBrk="1" hangingPunct="1"/>
              <a:r>
                <a:rPr lang="en-US" altLang="ko-KR" sz="1000"/>
                <a:t>C</a:t>
              </a:r>
            </a:p>
            <a:p>
              <a:pPr algn="ctr" eaLnBrk="1" hangingPunct="1"/>
              <a:r>
                <a:rPr lang="en-US" altLang="ko-KR" sz="1000"/>
                <a:t>O</a:t>
              </a:r>
            </a:p>
            <a:p>
              <a:pPr algn="ctr" eaLnBrk="1" hangingPunct="1"/>
              <a:r>
                <a:rPr lang="en-US" altLang="ko-KR" sz="1000"/>
                <a:t>N</a:t>
              </a:r>
            </a:p>
            <a:p>
              <a:pPr algn="ctr" eaLnBrk="1" hangingPunct="1"/>
              <a:r>
                <a:rPr lang="en-US" altLang="ko-KR" sz="1000"/>
                <a:t>T</a:t>
              </a:r>
            </a:p>
            <a:p>
              <a:pPr algn="ctr" eaLnBrk="1" hangingPunct="1"/>
              <a:r>
                <a:rPr lang="en-US" altLang="ko-KR" sz="1000"/>
                <a:t>R</a:t>
              </a:r>
            </a:p>
            <a:p>
              <a:pPr algn="ctr" eaLnBrk="1" hangingPunct="1"/>
              <a:r>
                <a:rPr lang="en-US" altLang="ko-KR" sz="1000"/>
                <a:t>O</a:t>
              </a:r>
            </a:p>
            <a:p>
              <a:pPr algn="ctr" eaLnBrk="1" hangingPunct="1"/>
              <a:r>
                <a:rPr lang="en-US" altLang="ko-KR" sz="1000"/>
                <a:t>L</a:t>
              </a:r>
            </a:p>
          </p:txBody>
        </p:sp>
        <p:sp>
          <p:nvSpPr>
            <p:cNvPr id="21567" name="Line 56"/>
            <p:cNvSpPr>
              <a:spLocks noChangeShapeType="1"/>
            </p:cNvSpPr>
            <p:nvPr/>
          </p:nvSpPr>
          <p:spPr bwMode="auto">
            <a:xfrm>
              <a:off x="3334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568" name="Line 57"/>
            <p:cNvSpPr>
              <a:spLocks noChangeShapeType="1"/>
            </p:cNvSpPr>
            <p:nvPr/>
          </p:nvSpPr>
          <p:spPr bwMode="auto">
            <a:xfrm>
              <a:off x="3514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569" name="Line 58"/>
            <p:cNvSpPr>
              <a:spLocks noChangeShapeType="1"/>
            </p:cNvSpPr>
            <p:nvPr/>
          </p:nvSpPr>
          <p:spPr bwMode="auto">
            <a:xfrm>
              <a:off x="3698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570" name="Line 59"/>
            <p:cNvSpPr>
              <a:spLocks noChangeShapeType="1"/>
            </p:cNvSpPr>
            <p:nvPr/>
          </p:nvSpPr>
          <p:spPr bwMode="auto">
            <a:xfrm>
              <a:off x="3886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571" name="Line 60"/>
            <p:cNvSpPr>
              <a:spLocks noChangeShapeType="1"/>
            </p:cNvSpPr>
            <p:nvPr/>
          </p:nvSpPr>
          <p:spPr bwMode="auto">
            <a:xfrm>
              <a:off x="4062" y="1871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572" name="Line 61"/>
            <p:cNvSpPr>
              <a:spLocks noChangeShapeType="1"/>
            </p:cNvSpPr>
            <p:nvPr/>
          </p:nvSpPr>
          <p:spPr bwMode="auto">
            <a:xfrm>
              <a:off x="4218" y="1867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573" name="Line 62"/>
            <p:cNvSpPr>
              <a:spLocks noChangeShapeType="1"/>
            </p:cNvSpPr>
            <p:nvPr/>
          </p:nvSpPr>
          <p:spPr bwMode="auto">
            <a:xfrm>
              <a:off x="4362" y="1859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574" name="Text Box 63"/>
            <p:cNvSpPr txBox="1">
              <a:spLocks noChangeArrowheads="1"/>
            </p:cNvSpPr>
            <p:nvPr/>
          </p:nvSpPr>
          <p:spPr bwMode="auto">
            <a:xfrm>
              <a:off x="2985" y="1960"/>
              <a:ext cx="1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ko-KR" sz="1000"/>
                <a:t>1</a:t>
              </a:r>
            </a:p>
          </p:txBody>
        </p:sp>
        <p:sp>
          <p:nvSpPr>
            <p:cNvPr id="21575" name="Text Box 64"/>
            <p:cNvSpPr txBox="1">
              <a:spLocks noChangeArrowheads="1"/>
            </p:cNvSpPr>
            <p:nvPr/>
          </p:nvSpPr>
          <p:spPr bwMode="auto">
            <a:xfrm>
              <a:off x="3153" y="1960"/>
              <a:ext cx="1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ko-KR" sz="1000"/>
                <a:t>2</a:t>
              </a:r>
            </a:p>
          </p:txBody>
        </p:sp>
        <p:sp>
          <p:nvSpPr>
            <p:cNvPr id="21576" name="Text Box 65"/>
            <p:cNvSpPr txBox="1">
              <a:spLocks noChangeArrowheads="1"/>
            </p:cNvSpPr>
            <p:nvPr/>
          </p:nvSpPr>
          <p:spPr bwMode="auto">
            <a:xfrm>
              <a:off x="3345" y="1960"/>
              <a:ext cx="1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ko-KR" sz="1000"/>
                <a:t>3</a:t>
              </a:r>
            </a:p>
          </p:txBody>
        </p:sp>
        <p:sp>
          <p:nvSpPr>
            <p:cNvPr id="21577" name="Text Box 66"/>
            <p:cNvSpPr txBox="1">
              <a:spLocks noChangeArrowheads="1"/>
            </p:cNvSpPr>
            <p:nvPr/>
          </p:nvSpPr>
          <p:spPr bwMode="auto">
            <a:xfrm>
              <a:off x="3517" y="1960"/>
              <a:ext cx="1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ko-KR" sz="1000"/>
                <a:t>4</a:t>
              </a:r>
            </a:p>
          </p:txBody>
        </p:sp>
        <p:sp>
          <p:nvSpPr>
            <p:cNvPr id="21578" name="Text Box 67"/>
            <p:cNvSpPr txBox="1">
              <a:spLocks noChangeArrowheads="1"/>
            </p:cNvSpPr>
            <p:nvPr/>
          </p:nvSpPr>
          <p:spPr bwMode="auto">
            <a:xfrm>
              <a:off x="3705" y="1956"/>
              <a:ext cx="1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ko-KR" sz="1000"/>
                <a:t>5</a:t>
              </a:r>
            </a:p>
          </p:txBody>
        </p:sp>
        <p:sp>
          <p:nvSpPr>
            <p:cNvPr id="21579" name="Text Box 68"/>
            <p:cNvSpPr txBox="1">
              <a:spLocks noChangeArrowheads="1"/>
            </p:cNvSpPr>
            <p:nvPr/>
          </p:nvSpPr>
          <p:spPr bwMode="auto">
            <a:xfrm>
              <a:off x="3893" y="1956"/>
              <a:ext cx="1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ko-KR" sz="1000"/>
                <a:t>6</a:t>
              </a:r>
            </a:p>
          </p:txBody>
        </p:sp>
        <p:sp>
          <p:nvSpPr>
            <p:cNvPr id="21580" name="Text Box 69"/>
            <p:cNvSpPr txBox="1">
              <a:spLocks noChangeArrowheads="1"/>
            </p:cNvSpPr>
            <p:nvPr/>
          </p:nvSpPr>
          <p:spPr bwMode="auto">
            <a:xfrm>
              <a:off x="4057" y="1956"/>
              <a:ext cx="1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ko-KR" sz="1000"/>
                <a:t>7</a:t>
              </a:r>
            </a:p>
          </p:txBody>
        </p:sp>
        <p:sp>
          <p:nvSpPr>
            <p:cNvPr id="21581" name="Text Box 70"/>
            <p:cNvSpPr txBox="1">
              <a:spLocks noChangeArrowheads="1"/>
            </p:cNvSpPr>
            <p:nvPr/>
          </p:nvSpPr>
          <p:spPr bwMode="auto">
            <a:xfrm>
              <a:off x="4205" y="1956"/>
              <a:ext cx="1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ko-KR" sz="1000"/>
                <a:t>8</a:t>
              </a:r>
            </a:p>
          </p:txBody>
        </p:sp>
        <p:sp>
          <p:nvSpPr>
            <p:cNvPr id="21582" name="Text Box 71"/>
            <p:cNvSpPr txBox="1">
              <a:spLocks noChangeArrowheads="1"/>
            </p:cNvSpPr>
            <p:nvPr/>
          </p:nvSpPr>
          <p:spPr bwMode="auto">
            <a:xfrm>
              <a:off x="4349" y="1956"/>
              <a:ext cx="1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ko-KR" sz="1000"/>
                <a:t>9</a:t>
              </a:r>
            </a:p>
          </p:txBody>
        </p:sp>
        <p:sp>
          <p:nvSpPr>
            <p:cNvPr id="21583" name="Freeform 72"/>
            <p:cNvSpPr>
              <a:spLocks/>
            </p:cNvSpPr>
            <p:nvPr/>
          </p:nvSpPr>
          <p:spPr bwMode="auto">
            <a:xfrm>
              <a:off x="2606" y="969"/>
              <a:ext cx="375" cy="969"/>
            </a:xfrm>
            <a:custGeom>
              <a:avLst/>
              <a:gdLst>
                <a:gd name="T0" fmla="*/ 375 w 375"/>
                <a:gd name="T1" fmla="*/ 0 h 969"/>
                <a:gd name="T2" fmla="*/ 0 w 375"/>
                <a:gd name="T3" fmla="*/ 485 h 969"/>
                <a:gd name="T4" fmla="*/ 375 w 375"/>
                <a:gd name="T5" fmla="*/ 969 h 969"/>
                <a:gd name="T6" fmla="*/ 375 w 375"/>
                <a:gd name="T7" fmla="*/ 0 h 96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5"/>
                <a:gd name="T13" fmla="*/ 0 h 969"/>
                <a:gd name="T14" fmla="*/ 375 w 375"/>
                <a:gd name="T15" fmla="*/ 969 h 96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5" h="969">
                  <a:moveTo>
                    <a:pt x="375" y="0"/>
                  </a:moveTo>
                  <a:lnTo>
                    <a:pt x="0" y="485"/>
                  </a:lnTo>
                  <a:lnTo>
                    <a:pt x="375" y="969"/>
                  </a:lnTo>
                  <a:lnTo>
                    <a:pt x="375" y="0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100000">
                  <a:schemeClr val="bg1"/>
                </a:gs>
              </a:gsLst>
              <a:lin ang="0" scaled="1"/>
            </a:gradFill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0" name="Group 73"/>
          <p:cNvGrpSpPr>
            <a:grpSpLocks/>
          </p:cNvGrpSpPr>
          <p:nvPr/>
        </p:nvGrpSpPr>
        <p:grpSpPr bwMode="auto">
          <a:xfrm flipV="1">
            <a:off x="1039813" y="2238375"/>
            <a:ext cx="1666875" cy="2062163"/>
            <a:chOff x="1511" y="1371"/>
            <a:chExt cx="1050" cy="1299"/>
          </a:xfrm>
        </p:grpSpPr>
        <p:grpSp>
          <p:nvGrpSpPr>
            <p:cNvPr id="21548" name="Group 74"/>
            <p:cNvGrpSpPr>
              <a:grpSpLocks/>
            </p:cNvGrpSpPr>
            <p:nvPr/>
          </p:nvGrpSpPr>
          <p:grpSpPr bwMode="auto">
            <a:xfrm>
              <a:off x="1511" y="1371"/>
              <a:ext cx="1050" cy="198"/>
              <a:chOff x="1614" y="1494"/>
              <a:chExt cx="1050" cy="198"/>
            </a:xfrm>
          </p:grpSpPr>
          <p:sp>
            <p:nvSpPr>
              <p:cNvPr id="21550" name="Rectangle 75"/>
              <p:cNvSpPr>
                <a:spLocks noChangeArrowheads="1"/>
              </p:cNvSpPr>
              <p:nvPr/>
            </p:nvSpPr>
            <p:spPr bwMode="auto">
              <a:xfrm>
                <a:off x="2358" y="1500"/>
                <a:ext cx="168" cy="17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235596" name="Freeform 76"/>
              <p:cNvSpPr>
                <a:spLocks/>
              </p:cNvSpPr>
              <p:nvPr/>
            </p:nvSpPr>
            <p:spPr bwMode="auto">
              <a:xfrm>
                <a:off x="1614" y="1494"/>
                <a:ext cx="896" cy="198"/>
              </a:xfrm>
              <a:custGeom>
                <a:avLst/>
                <a:gdLst>
                  <a:gd name="T0" fmla="*/ 18 w 896"/>
                  <a:gd name="T1" fmla="*/ 0 h 198"/>
                  <a:gd name="T2" fmla="*/ 0 w 896"/>
                  <a:gd name="T3" fmla="*/ 96 h 198"/>
                  <a:gd name="T4" fmla="*/ 18 w 896"/>
                  <a:gd name="T5" fmla="*/ 198 h 198"/>
                  <a:gd name="T6" fmla="*/ 774 w 896"/>
                  <a:gd name="T7" fmla="*/ 198 h 198"/>
                  <a:gd name="T8" fmla="*/ 750 w 896"/>
                  <a:gd name="T9" fmla="*/ 90 h 198"/>
                  <a:gd name="T10" fmla="*/ 774 w 896"/>
                  <a:gd name="T11" fmla="*/ 0 h 198"/>
                  <a:gd name="T12" fmla="*/ 18 w 896"/>
                  <a:gd name="T13" fmla="*/ 0 h 19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96"/>
                  <a:gd name="T22" fmla="*/ 0 h 198"/>
                  <a:gd name="T23" fmla="*/ 896 w 896"/>
                  <a:gd name="T24" fmla="*/ 198 h 19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96" h="198">
                    <a:moveTo>
                      <a:pt x="18" y="0"/>
                    </a:moveTo>
                    <a:lnTo>
                      <a:pt x="0" y="96"/>
                    </a:lnTo>
                    <a:lnTo>
                      <a:pt x="18" y="198"/>
                    </a:lnTo>
                    <a:lnTo>
                      <a:pt x="774" y="198"/>
                    </a:lnTo>
                    <a:cubicBezTo>
                      <a:pt x="896" y="180"/>
                      <a:pt x="750" y="123"/>
                      <a:pt x="750" y="90"/>
                    </a:cubicBezTo>
                    <a:cubicBezTo>
                      <a:pt x="750" y="57"/>
                      <a:pt x="896" y="15"/>
                      <a:pt x="774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tx1"/>
                  </a:gs>
                  <a:gs pos="50000">
                    <a:schemeClr val="bg1"/>
                  </a:gs>
                  <a:gs pos="100000">
                    <a:schemeClr val="tx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pPr>
                  <a:defRPr/>
                </a:pPr>
                <a:endParaRPr lang="en-US" dirty="0">
                  <a:latin typeface="Times New Roman" pitchFamily="18" charset="0"/>
                  <a:ea typeface="+mn-ea"/>
                </a:endParaRPr>
              </a:p>
            </p:txBody>
          </p:sp>
          <p:sp>
            <p:nvSpPr>
              <p:cNvPr id="21552" name="Oval 77"/>
              <p:cNvSpPr>
                <a:spLocks noChangeArrowheads="1"/>
              </p:cNvSpPr>
              <p:nvPr/>
            </p:nvSpPr>
            <p:spPr bwMode="auto">
              <a:xfrm>
                <a:off x="2502" y="1506"/>
                <a:ext cx="62" cy="16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21553" name="Line 78"/>
              <p:cNvSpPr>
                <a:spLocks noChangeShapeType="1"/>
              </p:cNvSpPr>
              <p:nvPr/>
            </p:nvSpPr>
            <p:spPr bwMode="auto">
              <a:xfrm>
                <a:off x="2526" y="1584"/>
                <a:ext cx="13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21549" name="Freeform 79"/>
            <p:cNvSpPr>
              <a:spLocks/>
            </p:cNvSpPr>
            <p:nvPr/>
          </p:nvSpPr>
          <p:spPr bwMode="auto">
            <a:xfrm>
              <a:off x="1536" y="1563"/>
              <a:ext cx="1015" cy="1107"/>
            </a:xfrm>
            <a:custGeom>
              <a:avLst/>
              <a:gdLst>
                <a:gd name="T0" fmla="*/ 1015 w 1015"/>
                <a:gd name="T1" fmla="*/ 1107 h 1107"/>
                <a:gd name="T2" fmla="*/ 0 w 1015"/>
                <a:gd name="T3" fmla="*/ 0 h 1107"/>
                <a:gd name="T4" fmla="*/ 905 w 1015"/>
                <a:gd name="T5" fmla="*/ 0 h 1107"/>
                <a:gd name="T6" fmla="*/ 1015 w 1015"/>
                <a:gd name="T7" fmla="*/ 1107 h 110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5"/>
                <a:gd name="T13" fmla="*/ 0 h 1107"/>
                <a:gd name="T14" fmla="*/ 1015 w 1015"/>
                <a:gd name="T15" fmla="*/ 1107 h 110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5" h="1107">
                  <a:moveTo>
                    <a:pt x="1015" y="1107"/>
                  </a:moveTo>
                  <a:lnTo>
                    <a:pt x="0" y="0"/>
                  </a:lnTo>
                  <a:lnTo>
                    <a:pt x="905" y="0"/>
                  </a:lnTo>
                  <a:lnTo>
                    <a:pt x="1015" y="1107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rot="10800000"/>
            <a:lstStyle/>
            <a:p>
              <a:endParaRPr lang="ko-KR" altLang="en-US"/>
            </a:p>
          </p:txBody>
        </p:sp>
      </p:grpSp>
      <p:sp>
        <p:nvSpPr>
          <p:cNvPr id="226628" name="Text Box 324"/>
          <p:cNvSpPr txBox="1">
            <a:spLocks noChangeArrowheads="1"/>
          </p:cNvSpPr>
          <p:nvPr/>
        </p:nvSpPr>
        <p:spPr bwMode="auto">
          <a:xfrm>
            <a:off x="787400" y="5545138"/>
            <a:ext cx="7781361" cy="1034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i="1" dirty="0">
                <a:solidFill>
                  <a:srgbClr val="CC0000"/>
                </a:solidFill>
                <a:latin typeface="Gill Sans MT" pitchFamily="34" charset="0"/>
              </a:rPr>
              <a:t>주파수분할다중화</a:t>
            </a:r>
            <a:r>
              <a:rPr lang="en-US" altLang="ko-KR" i="1" dirty="0">
                <a:solidFill>
                  <a:srgbClr val="CC0000"/>
                </a:solidFill>
                <a:latin typeface="Gill Sans MT" pitchFamily="34" charset="0"/>
              </a:rPr>
              <a:t>(frequency division multiplexing):</a:t>
            </a:r>
            <a:r>
              <a:rPr lang="en-US" altLang="ko-KR" dirty="0">
                <a:latin typeface="Gill Sans MT" pitchFamily="34" charset="0"/>
              </a:rPr>
              <a:t> </a:t>
            </a:r>
            <a:r>
              <a:rPr lang="ko-KR" altLang="en-US" dirty="0">
                <a:latin typeface="Gill Sans MT" pitchFamily="34" charset="0"/>
              </a:rPr>
              <a:t>각 채널은</a:t>
            </a:r>
            <a:endParaRPr lang="en-US" altLang="ko-KR" dirty="0">
              <a:latin typeface="Gill Sans MT" pitchFamily="34" charset="0"/>
            </a:endParaRPr>
          </a:p>
          <a:p>
            <a:pPr>
              <a:lnSpc>
                <a:spcPct val="85000"/>
              </a:lnSpc>
            </a:pPr>
            <a:r>
              <a:rPr lang="ko-KR" altLang="en-US" dirty="0">
                <a:latin typeface="Gill Sans MT" pitchFamily="34" charset="0"/>
              </a:rPr>
              <a:t>다른 주파수 영역을 통해 통신한다</a:t>
            </a:r>
            <a:r>
              <a:rPr lang="en-US" altLang="ko-KR" dirty="0">
                <a:latin typeface="Gill Sans MT" pitchFamily="34" charset="0"/>
              </a:rPr>
              <a:t>.</a:t>
            </a:r>
          </a:p>
          <a:p>
            <a:pPr>
              <a:lnSpc>
                <a:spcPct val="85000"/>
              </a:lnSpc>
            </a:pPr>
            <a:r>
              <a:rPr lang="ko-KR" altLang="en-US" dirty="0">
                <a:latin typeface="Gill Sans MT" pitchFamily="34" charset="0"/>
              </a:rPr>
              <a:t>케이블 </a:t>
            </a:r>
            <a:r>
              <a:rPr lang="en-US" altLang="ko-KR" dirty="0">
                <a:latin typeface="Gill Sans MT" pitchFamily="34" charset="0"/>
              </a:rPr>
              <a:t>TV</a:t>
            </a:r>
            <a:r>
              <a:rPr lang="ko-KR" altLang="en-US" dirty="0">
                <a:latin typeface="Gill Sans MT" pitchFamily="34" charset="0"/>
              </a:rPr>
              <a:t>회사로 부터 인터넷 서비스를 제공받음</a:t>
            </a:r>
            <a:endParaRPr lang="en-US" altLang="ko-KR" dirty="0">
              <a:latin typeface="Gill Sans MT" pitchFamily="34" charset="0"/>
            </a:endParaRPr>
          </a:p>
        </p:txBody>
      </p:sp>
      <p:pic>
        <p:nvPicPr>
          <p:cNvPr id="21543" name="Picture 325" descr="underline_base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9738" y="868363"/>
            <a:ext cx="59515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544" name="Group 326"/>
          <p:cNvGrpSpPr>
            <a:grpSpLocks/>
          </p:cNvGrpSpPr>
          <p:nvPr/>
        </p:nvGrpSpPr>
        <p:grpSpPr bwMode="auto">
          <a:xfrm>
            <a:off x="560388" y="1928813"/>
            <a:ext cx="609600" cy="609600"/>
            <a:chOff x="-44" y="1473"/>
            <a:chExt cx="981" cy="1105"/>
          </a:xfrm>
        </p:grpSpPr>
        <p:pic>
          <p:nvPicPr>
            <p:cNvPr id="21546" name="Picture 327" descr="desktop_computer_stylized_medium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547" name="Freeform 32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3382 w 356"/>
                <a:gd name="T3" fmla="*/ 3172 h 368"/>
                <a:gd name="T4" fmla="*/ 51464 w 356"/>
                <a:gd name="T5" fmla="*/ 66095 h 368"/>
                <a:gd name="T6" fmla="*/ 11342 w 356"/>
                <a:gd name="T7" fmla="*/ 826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</p:grpSp>
      <p:sp>
        <p:nvSpPr>
          <p:cNvPr id="2154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DFFE71C2-A64A-4B6A-93A1-FAA4BD40E86E}" type="slidenum">
              <a:rPr lang="en-US" altLang="ko-KR"/>
              <a:pPr/>
              <a:t>22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62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0" name="Group 2"/>
          <p:cNvGrpSpPr>
            <a:grpSpLocks/>
          </p:cNvGrpSpPr>
          <p:nvPr/>
        </p:nvGrpSpPr>
        <p:grpSpPr bwMode="auto">
          <a:xfrm>
            <a:off x="5143500" y="2905125"/>
            <a:ext cx="2178050" cy="1147763"/>
            <a:chOff x="5143500" y="2905125"/>
            <a:chExt cx="2178050" cy="1147763"/>
          </a:xfrm>
        </p:grpSpPr>
        <p:grpSp>
          <p:nvGrpSpPr>
            <p:cNvPr id="22664" name="Group 128"/>
            <p:cNvGrpSpPr>
              <a:grpSpLocks/>
            </p:cNvGrpSpPr>
            <p:nvPr/>
          </p:nvGrpSpPr>
          <p:grpSpPr bwMode="auto">
            <a:xfrm>
              <a:off x="5143500" y="2905125"/>
              <a:ext cx="2178050" cy="1147763"/>
              <a:chOff x="3240" y="1830"/>
              <a:chExt cx="1372" cy="723"/>
            </a:xfrm>
          </p:grpSpPr>
          <p:sp>
            <p:nvSpPr>
              <p:cNvPr id="22705" name="Freeform 129"/>
              <p:cNvSpPr>
                <a:spLocks/>
              </p:cNvSpPr>
              <p:nvPr/>
            </p:nvSpPr>
            <p:spPr bwMode="auto">
              <a:xfrm>
                <a:off x="3240" y="1830"/>
                <a:ext cx="1372" cy="723"/>
              </a:xfrm>
              <a:custGeom>
                <a:avLst/>
                <a:gdLst>
                  <a:gd name="T0" fmla="*/ 8705038 w 765"/>
                  <a:gd name="T1" fmla="*/ 22389 h 459"/>
                  <a:gd name="T2" fmla="*/ 5924597 w 765"/>
                  <a:gd name="T3" fmla="*/ 157872 h 459"/>
                  <a:gd name="T4" fmla="*/ 1966564 w 765"/>
                  <a:gd name="T5" fmla="*/ 226768 h 459"/>
                  <a:gd name="T6" fmla="*/ 287708 w 765"/>
                  <a:gd name="T7" fmla="*/ 759687 h 459"/>
                  <a:gd name="T8" fmla="*/ 3697346 w 765"/>
                  <a:gd name="T9" fmla="*/ 1003579 h 459"/>
                  <a:gd name="T10" fmla="*/ 7116594 w 765"/>
                  <a:gd name="T11" fmla="*/ 964065 h 459"/>
                  <a:gd name="T12" fmla="*/ 11996811 w 765"/>
                  <a:gd name="T13" fmla="*/ 1003579 h 459"/>
                  <a:gd name="T14" fmla="*/ 14340215 w 765"/>
                  <a:gd name="T15" fmla="*/ 981541 h 459"/>
                  <a:gd name="T16" fmla="*/ 15451915 w 765"/>
                  <a:gd name="T17" fmla="*/ 841580 h 459"/>
                  <a:gd name="T18" fmla="*/ 15409818 w 765"/>
                  <a:gd name="T19" fmla="*/ 357197 h 459"/>
                  <a:gd name="T20" fmla="*/ 13599170 w 765"/>
                  <a:gd name="T21" fmla="*/ 77498 h 459"/>
                  <a:gd name="T22" fmla="*/ 8705038 w 765"/>
                  <a:gd name="T23" fmla="*/ 22389 h 45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765"/>
                  <a:gd name="T37" fmla="*/ 0 h 459"/>
                  <a:gd name="T38" fmla="*/ 765 w 765"/>
                  <a:gd name="T39" fmla="*/ 459 h 45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765" h="459">
                    <a:moveTo>
                      <a:pt x="424" y="10"/>
                    </a:moveTo>
                    <a:cubicBezTo>
                      <a:pt x="362" y="16"/>
                      <a:pt x="343" y="55"/>
                      <a:pt x="288" y="70"/>
                    </a:cubicBezTo>
                    <a:cubicBezTo>
                      <a:pt x="233" y="85"/>
                      <a:pt x="142" y="56"/>
                      <a:pt x="96" y="100"/>
                    </a:cubicBezTo>
                    <a:cubicBezTo>
                      <a:pt x="50" y="144"/>
                      <a:pt x="0" y="279"/>
                      <a:pt x="14" y="336"/>
                    </a:cubicBezTo>
                    <a:cubicBezTo>
                      <a:pt x="28" y="393"/>
                      <a:pt x="125" y="429"/>
                      <a:pt x="180" y="444"/>
                    </a:cubicBezTo>
                    <a:cubicBezTo>
                      <a:pt x="235" y="459"/>
                      <a:pt x="279" y="426"/>
                      <a:pt x="346" y="426"/>
                    </a:cubicBezTo>
                    <a:cubicBezTo>
                      <a:pt x="413" y="426"/>
                      <a:pt x="525" y="443"/>
                      <a:pt x="584" y="444"/>
                    </a:cubicBezTo>
                    <a:cubicBezTo>
                      <a:pt x="643" y="445"/>
                      <a:pt x="670" y="446"/>
                      <a:pt x="698" y="434"/>
                    </a:cubicBezTo>
                    <a:cubicBezTo>
                      <a:pt x="726" y="422"/>
                      <a:pt x="743" y="418"/>
                      <a:pt x="752" y="372"/>
                    </a:cubicBezTo>
                    <a:cubicBezTo>
                      <a:pt x="761" y="326"/>
                      <a:pt x="765" y="214"/>
                      <a:pt x="750" y="158"/>
                    </a:cubicBezTo>
                    <a:cubicBezTo>
                      <a:pt x="735" y="102"/>
                      <a:pt x="716" y="58"/>
                      <a:pt x="662" y="34"/>
                    </a:cubicBezTo>
                    <a:cubicBezTo>
                      <a:pt x="608" y="10"/>
                      <a:pt x="505" y="0"/>
                      <a:pt x="424" y="1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CCFF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706" name="Line 130"/>
              <p:cNvSpPr>
                <a:spLocks noChangeShapeType="1"/>
              </p:cNvSpPr>
              <p:nvPr/>
            </p:nvSpPr>
            <p:spPr bwMode="auto">
              <a:xfrm flipV="1">
                <a:off x="3763" y="2053"/>
                <a:ext cx="106" cy="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707" name="Line 131"/>
              <p:cNvSpPr>
                <a:spLocks noChangeShapeType="1"/>
              </p:cNvSpPr>
              <p:nvPr/>
            </p:nvSpPr>
            <p:spPr bwMode="auto">
              <a:xfrm>
                <a:off x="3616" y="2204"/>
                <a:ext cx="0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708" name="Line 132"/>
              <p:cNvSpPr>
                <a:spLocks noChangeShapeType="1"/>
              </p:cNvSpPr>
              <p:nvPr/>
            </p:nvSpPr>
            <p:spPr bwMode="auto">
              <a:xfrm flipV="1">
                <a:off x="3763" y="2114"/>
                <a:ext cx="226" cy="2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709" name="Line 133"/>
              <p:cNvSpPr>
                <a:spLocks noChangeShapeType="1"/>
              </p:cNvSpPr>
              <p:nvPr/>
            </p:nvSpPr>
            <p:spPr bwMode="auto">
              <a:xfrm>
                <a:off x="4076" y="2113"/>
                <a:ext cx="0" cy="1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710" name="Line 134"/>
              <p:cNvSpPr>
                <a:spLocks noChangeShapeType="1"/>
              </p:cNvSpPr>
              <p:nvPr/>
            </p:nvSpPr>
            <p:spPr bwMode="auto">
              <a:xfrm>
                <a:off x="3779" y="2380"/>
                <a:ext cx="16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711" name="Line 135"/>
              <p:cNvSpPr>
                <a:spLocks noChangeShapeType="1"/>
              </p:cNvSpPr>
              <p:nvPr/>
            </p:nvSpPr>
            <p:spPr bwMode="auto">
              <a:xfrm>
                <a:off x="4255" y="2372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22712" name="Group 136"/>
              <p:cNvGrpSpPr>
                <a:grpSpLocks/>
              </p:cNvGrpSpPr>
              <p:nvPr/>
            </p:nvGrpSpPr>
            <p:grpSpPr bwMode="auto">
              <a:xfrm>
                <a:off x="3860" y="1969"/>
                <a:ext cx="335" cy="148"/>
                <a:chOff x="4650" y="1129"/>
                <a:chExt cx="246" cy="95"/>
              </a:xfrm>
            </p:grpSpPr>
            <p:sp>
              <p:nvSpPr>
                <p:cNvPr id="22742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>
                    <a:latin typeface="Times New Roman" pitchFamily="18" charset="0"/>
                  </a:endParaRPr>
                </a:p>
              </p:txBody>
            </p:sp>
            <p:sp>
              <p:nvSpPr>
                <p:cNvPr id="22743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ko-KR">
                    <a:latin typeface="Times New Roman" pitchFamily="18" charset="0"/>
                  </a:endParaRPr>
                </a:p>
              </p:txBody>
            </p:sp>
            <p:sp>
              <p:nvSpPr>
                <p:cNvPr id="22744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>
                    <a:latin typeface="Times New Roman" pitchFamily="18" charset="0"/>
                  </a:endParaRPr>
                </a:p>
              </p:txBody>
            </p:sp>
            <p:grpSp>
              <p:nvGrpSpPr>
                <p:cNvPr id="22745" name="Group 140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22748" name="Freeform 141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749" name="Freeform 142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2746" name="Line 143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2747" name="Line 144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713" name="Group 145"/>
              <p:cNvGrpSpPr>
                <a:grpSpLocks/>
              </p:cNvGrpSpPr>
              <p:nvPr/>
            </p:nvGrpSpPr>
            <p:grpSpPr bwMode="auto">
              <a:xfrm>
                <a:off x="3922" y="2284"/>
                <a:ext cx="336" cy="154"/>
                <a:chOff x="4650" y="1129"/>
                <a:chExt cx="246" cy="95"/>
              </a:xfrm>
            </p:grpSpPr>
            <p:sp>
              <p:nvSpPr>
                <p:cNvPr id="22734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>
                    <a:latin typeface="Times New Roman" pitchFamily="18" charset="0"/>
                  </a:endParaRPr>
                </a:p>
              </p:txBody>
            </p:sp>
            <p:sp>
              <p:nvSpPr>
                <p:cNvPr id="22735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ko-KR">
                    <a:latin typeface="Times New Roman" pitchFamily="18" charset="0"/>
                  </a:endParaRPr>
                </a:p>
              </p:txBody>
            </p:sp>
            <p:sp>
              <p:nvSpPr>
                <p:cNvPr id="22736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>
                    <a:latin typeface="Times New Roman" pitchFamily="18" charset="0"/>
                  </a:endParaRPr>
                </a:p>
              </p:txBody>
            </p:sp>
            <p:grpSp>
              <p:nvGrpSpPr>
                <p:cNvPr id="22737" name="Group 149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22740" name="Freeform 150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741" name="Freeform 151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2738" name="Line 152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2739" name="Line 153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714" name="Group 154"/>
              <p:cNvGrpSpPr>
                <a:grpSpLocks/>
              </p:cNvGrpSpPr>
              <p:nvPr/>
            </p:nvGrpSpPr>
            <p:grpSpPr bwMode="auto">
              <a:xfrm>
                <a:off x="3443" y="2054"/>
                <a:ext cx="335" cy="149"/>
                <a:chOff x="4650" y="1129"/>
                <a:chExt cx="246" cy="95"/>
              </a:xfrm>
            </p:grpSpPr>
            <p:sp>
              <p:nvSpPr>
                <p:cNvPr id="22726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>
                    <a:latin typeface="Times New Roman" pitchFamily="18" charset="0"/>
                  </a:endParaRPr>
                </a:p>
              </p:txBody>
            </p:sp>
            <p:sp>
              <p:nvSpPr>
                <p:cNvPr id="22727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ko-KR">
                    <a:latin typeface="Times New Roman" pitchFamily="18" charset="0"/>
                  </a:endParaRPr>
                </a:p>
              </p:txBody>
            </p:sp>
            <p:sp>
              <p:nvSpPr>
                <p:cNvPr id="22728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>
                    <a:latin typeface="Times New Roman" pitchFamily="18" charset="0"/>
                  </a:endParaRPr>
                </a:p>
              </p:txBody>
            </p:sp>
            <p:grpSp>
              <p:nvGrpSpPr>
                <p:cNvPr id="22729" name="Group 158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22732" name="Freeform 159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733" name="Freeform 160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2730" name="Line 161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2731" name="Line 162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715" name="Group 163"/>
              <p:cNvGrpSpPr>
                <a:grpSpLocks/>
              </p:cNvGrpSpPr>
              <p:nvPr/>
            </p:nvGrpSpPr>
            <p:grpSpPr bwMode="auto">
              <a:xfrm>
                <a:off x="3452" y="2284"/>
                <a:ext cx="336" cy="148"/>
                <a:chOff x="4650" y="1129"/>
                <a:chExt cx="246" cy="95"/>
              </a:xfrm>
            </p:grpSpPr>
            <p:sp>
              <p:nvSpPr>
                <p:cNvPr id="22718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>
                    <a:latin typeface="Times New Roman" pitchFamily="18" charset="0"/>
                  </a:endParaRPr>
                </a:p>
              </p:txBody>
            </p:sp>
            <p:sp>
              <p:nvSpPr>
                <p:cNvPr id="22719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ko-KR">
                    <a:latin typeface="Times New Roman" pitchFamily="18" charset="0"/>
                  </a:endParaRPr>
                </a:p>
              </p:txBody>
            </p:sp>
            <p:sp>
              <p:nvSpPr>
                <p:cNvPr id="22720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>
                    <a:latin typeface="Times New Roman" pitchFamily="18" charset="0"/>
                  </a:endParaRPr>
                </a:p>
              </p:txBody>
            </p:sp>
            <p:grpSp>
              <p:nvGrpSpPr>
                <p:cNvPr id="22721" name="Group 167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22724" name="Freeform 16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725" name="Freeform 16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2722" name="Line 170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2723" name="Line 171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22716" name="Line 172"/>
              <p:cNvSpPr>
                <a:spLocks noChangeShapeType="1"/>
              </p:cNvSpPr>
              <p:nvPr/>
            </p:nvSpPr>
            <p:spPr bwMode="auto">
              <a:xfrm>
                <a:off x="4422" y="2370"/>
                <a:ext cx="153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717" name="Text Box 580"/>
              <p:cNvSpPr txBox="1">
                <a:spLocks noChangeArrowheads="1"/>
              </p:cNvSpPr>
              <p:nvPr/>
            </p:nvSpPr>
            <p:spPr bwMode="auto">
              <a:xfrm>
                <a:off x="4231" y="1988"/>
                <a:ext cx="34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sz="1800"/>
                  <a:t>ISP</a:t>
                </a:r>
              </a:p>
            </p:txBody>
          </p:sp>
        </p:grpSp>
        <p:grpSp>
          <p:nvGrpSpPr>
            <p:cNvPr id="22665" name="Group 347"/>
            <p:cNvGrpSpPr>
              <a:grpSpLocks/>
            </p:cNvGrpSpPr>
            <p:nvPr/>
          </p:nvGrpSpPr>
          <p:grpSpPr bwMode="auto">
            <a:xfrm>
              <a:off x="5450519" y="3250491"/>
              <a:ext cx="569188" cy="269566"/>
              <a:chOff x="1871277" y="1576300"/>
              <a:chExt cx="1128371" cy="437861"/>
            </a:xfrm>
          </p:grpSpPr>
          <p:sp>
            <p:nvSpPr>
              <p:cNvPr id="182" name="Oval 181"/>
              <p:cNvSpPr>
                <a:spLocks noChangeArrowheads="1"/>
              </p:cNvSpPr>
              <p:nvPr/>
            </p:nvSpPr>
            <p:spPr bwMode="auto">
              <a:xfrm flipV="1">
                <a:off x="1873172" y="1696067"/>
                <a:ext cx="1126660" cy="317169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83" name="Rectangle 182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184" name="Oval 183"/>
              <p:cNvSpPr>
                <a:spLocks noChangeArrowheads="1"/>
              </p:cNvSpPr>
              <p:nvPr/>
            </p:nvSpPr>
            <p:spPr bwMode="auto">
              <a:xfrm flipV="1">
                <a:off x="1870026" y="1577452"/>
                <a:ext cx="1126660" cy="317169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85" name="Freeform 184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86" name="Freeform 185"/>
              <p:cNvSpPr>
                <a:spLocks/>
              </p:cNvSpPr>
              <p:nvPr/>
            </p:nvSpPr>
            <p:spPr bwMode="auto">
              <a:xfrm>
                <a:off x="2102911" y="1634181"/>
                <a:ext cx="660890" cy="11088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87" name="Freeform 186"/>
              <p:cNvSpPr>
                <a:spLocks/>
              </p:cNvSpPr>
              <p:nvPr/>
            </p:nvSpPr>
            <p:spPr bwMode="auto">
              <a:xfrm>
                <a:off x="2537210" y="1727011"/>
                <a:ext cx="242325" cy="97987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88" name="Freeform 187"/>
              <p:cNvSpPr>
                <a:spLocks/>
              </p:cNvSpPr>
              <p:nvPr/>
            </p:nvSpPr>
            <p:spPr bwMode="auto">
              <a:xfrm>
                <a:off x="2090323" y="1729590"/>
                <a:ext cx="239179" cy="97987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89" name="Straight Connector 188"/>
              <p:cNvCxnSpPr>
                <a:cxnSpLocks noChangeShapeType="1"/>
                <a:endCxn id="184" idx="2"/>
              </p:cNvCxnSpPr>
              <p:nvPr/>
            </p:nvCxnSpPr>
            <p:spPr bwMode="auto">
              <a:xfrm flipH="1" flipV="1">
                <a:off x="1870026" y="1737325"/>
                <a:ext cx="3146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190" name="Straight Connector 189"/>
              <p:cNvCxnSpPr>
                <a:cxnSpLocks noChangeShapeType="1"/>
              </p:cNvCxnSpPr>
              <p:nvPr/>
            </p:nvCxnSpPr>
            <p:spPr bwMode="auto">
              <a:xfrm flipH="1" flipV="1">
                <a:off x="2996686" y="1734747"/>
                <a:ext cx="3146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22666" name="Group 347"/>
            <p:cNvGrpSpPr>
              <a:grpSpLocks/>
            </p:cNvGrpSpPr>
            <p:nvPr/>
          </p:nvGrpSpPr>
          <p:grpSpPr bwMode="auto">
            <a:xfrm>
              <a:off x="5463219" y="3606091"/>
              <a:ext cx="569188" cy="269566"/>
              <a:chOff x="1871277" y="1576300"/>
              <a:chExt cx="1128371" cy="437861"/>
            </a:xfrm>
          </p:grpSpPr>
          <p:sp>
            <p:nvSpPr>
              <p:cNvPr id="192" name="Oval 191"/>
              <p:cNvSpPr>
                <a:spLocks noChangeArrowheads="1"/>
              </p:cNvSpPr>
              <p:nvPr/>
            </p:nvSpPr>
            <p:spPr bwMode="auto">
              <a:xfrm flipV="1">
                <a:off x="1873172" y="1696067"/>
                <a:ext cx="1126660" cy="317169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93" name="Rectangle 192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194" name="Oval 193"/>
              <p:cNvSpPr>
                <a:spLocks noChangeArrowheads="1"/>
              </p:cNvSpPr>
              <p:nvPr/>
            </p:nvSpPr>
            <p:spPr bwMode="auto">
              <a:xfrm flipV="1">
                <a:off x="1870026" y="1577452"/>
                <a:ext cx="1126660" cy="317169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95" name="Freeform 194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96" name="Freeform 195"/>
              <p:cNvSpPr>
                <a:spLocks/>
              </p:cNvSpPr>
              <p:nvPr/>
            </p:nvSpPr>
            <p:spPr bwMode="auto">
              <a:xfrm>
                <a:off x="2102911" y="1634181"/>
                <a:ext cx="660890" cy="11088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97" name="Freeform 196"/>
              <p:cNvSpPr>
                <a:spLocks/>
              </p:cNvSpPr>
              <p:nvPr/>
            </p:nvSpPr>
            <p:spPr bwMode="auto">
              <a:xfrm>
                <a:off x="2537210" y="1727011"/>
                <a:ext cx="242325" cy="97987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98" name="Freeform 197"/>
              <p:cNvSpPr>
                <a:spLocks/>
              </p:cNvSpPr>
              <p:nvPr/>
            </p:nvSpPr>
            <p:spPr bwMode="auto">
              <a:xfrm>
                <a:off x="2090323" y="1729590"/>
                <a:ext cx="239179" cy="97987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99" name="Straight Connector 198"/>
              <p:cNvCxnSpPr>
                <a:cxnSpLocks noChangeShapeType="1"/>
                <a:endCxn id="194" idx="2"/>
              </p:cNvCxnSpPr>
              <p:nvPr/>
            </p:nvCxnSpPr>
            <p:spPr bwMode="auto">
              <a:xfrm flipH="1" flipV="1">
                <a:off x="1870026" y="1737325"/>
                <a:ext cx="3146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200" name="Straight Connector 199"/>
              <p:cNvCxnSpPr>
                <a:cxnSpLocks noChangeShapeType="1"/>
              </p:cNvCxnSpPr>
              <p:nvPr/>
            </p:nvCxnSpPr>
            <p:spPr bwMode="auto">
              <a:xfrm flipH="1" flipV="1">
                <a:off x="2996686" y="1734747"/>
                <a:ext cx="3146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22667" name="Group 347"/>
            <p:cNvGrpSpPr>
              <a:grpSpLocks/>
            </p:cNvGrpSpPr>
            <p:nvPr/>
          </p:nvGrpSpPr>
          <p:grpSpPr bwMode="auto">
            <a:xfrm>
              <a:off x="6107744" y="3120316"/>
              <a:ext cx="569188" cy="269566"/>
              <a:chOff x="1871277" y="1576300"/>
              <a:chExt cx="1128371" cy="437861"/>
            </a:xfrm>
          </p:grpSpPr>
          <p:sp>
            <p:nvSpPr>
              <p:cNvPr id="202" name="Oval 201"/>
              <p:cNvSpPr>
                <a:spLocks noChangeArrowheads="1"/>
              </p:cNvSpPr>
              <p:nvPr/>
            </p:nvSpPr>
            <p:spPr bwMode="auto">
              <a:xfrm flipV="1">
                <a:off x="1873172" y="1696067"/>
                <a:ext cx="1126660" cy="317169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203" name="Rectangle 202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204" name="Oval 203"/>
              <p:cNvSpPr>
                <a:spLocks noChangeArrowheads="1"/>
              </p:cNvSpPr>
              <p:nvPr/>
            </p:nvSpPr>
            <p:spPr bwMode="auto">
              <a:xfrm flipV="1">
                <a:off x="1870026" y="1577452"/>
                <a:ext cx="1126660" cy="317169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205" name="Freeform 204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06" name="Freeform 205"/>
              <p:cNvSpPr>
                <a:spLocks/>
              </p:cNvSpPr>
              <p:nvPr/>
            </p:nvSpPr>
            <p:spPr bwMode="auto">
              <a:xfrm>
                <a:off x="2102911" y="1634181"/>
                <a:ext cx="660890" cy="11088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07" name="Freeform 206"/>
              <p:cNvSpPr>
                <a:spLocks/>
              </p:cNvSpPr>
              <p:nvPr/>
            </p:nvSpPr>
            <p:spPr bwMode="auto">
              <a:xfrm>
                <a:off x="2537210" y="1727011"/>
                <a:ext cx="242325" cy="97987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08" name="Freeform 207"/>
              <p:cNvSpPr>
                <a:spLocks/>
              </p:cNvSpPr>
              <p:nvPr/>
            </p:nvSpPr>
            <p:spPr bwMode="auto">
              <a:xfrm>
                <a:off x="2090323" y="1729590"/>
                <a:ext cx="239179" cy="97987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209" name="Straight Connector 208"/>
              <p:cNvCxnSpPr>
                <a:cxnSpLocks noChangeShapeType="1"/>
                <a:endCxn id="204" idx="2"/>
              </p:cNvCxnSpPr>
              <p:nvPr/>
            </p:nvCxnSpPr>
            <p:spPr bwMode="auto">
              <a:xfrm flipH="1" flipV="1">
                <a:off x="1870026" y="1737325"/>
                <a:ext cx="3146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210" name="Straight Connector 209"/>
              <p:cNvCxnSpPr>
                <a:cxnSpLocks noChangeShapeType="1"/>
              </p:cNvCxnSpPr>
              <p:nvPr/>
            </p:nvCxnSpPr>
            <p:spPr bwMode="auto">
              <a:xfrm flipH="1" flipV="1">
                <a:off x="2996686" y="1734747"/>
                <a:ext cx="3146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22668" name="Group 347"/>
            <p:cNvGrpSpPr>
              <a:grpSpLocks/>
            </p:cNvGrpSpPr>
            <p:nvPr/>
          </p:nvGrpSpPr>
          <p:grpSpPr bwMode="auto">
            <a:xfrm>
              <a:off x="6207410" y="3622646"/>
              <a:ext cx="569188" cy="269566"/>
              <a:chOff x="1871277" y="1576300"/>
              <a:chExt cx="1128371" cy="437861"/>
            </a:xfrm>
          </p:grpSpPr>
          <p:sp>
            <p:nvSpPr>
              <p:cNvPr id="212" name="Oval 211"/>
              <p:cNvSpPr>
                <a:spLocks noChangeArrowheads="1"/>
              </p:cNvSpPr>
              <p:nvPr/>
            </p:nvSpPr>
            <p:spPr bwMode="auto">
              <a:xfrm flipV="1">
                <a:off x="1873860" y="1694963"/>
                <a:ext cx="1126660" cy="319747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213" name="Rectangle 212"/>
              <p:cNvSpPr/>
              <p:nvPr/>
            </p:nvSpPr>
            <p:spPr bwMode="auto">
              <a:xfrm>
                <a:off x="1870712" y="1738800"/>
                <a:ext cx="1129808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214" name="Oval 213"/>
              <p:cNvSpPr>
                <a:spLocks noChangeArrowheads="1"/>
              </p:cNvSpPr>
              <p:nvPr/>
            </p:nvSpPr>
            <p:spPr bwMode="auto">
              <a:xfrm flipV="1">
                <a:off x="1870712" y="1576347"/>
                <a:ext cx="1126660" cy="31974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215" name="Freeform 214"/>
              <p:cNvSpPr/>
              <p:nvPr/>
            </p:nvSpPr>
            <p:spPr bwMode="auto">
              <a:xfrm>
                <a:off x="2160245" y="1674334"/>
                <a:ext cx="547595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16" name="Freeform 215"/>
              <p:cNvSpPr>
                <a:spLocks/>
              </p:cNvSpPr>
              <p:nvPr/>
            </p:nvSpPr>
            <p:spPr bwMode="auto">
              <a:xfrm>
                <a:off x="2103597" y="1633076"/>
                <a:ext cx="660890" cy="11088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17" name="Freeform 216"/>
              <p:cNvSpPr>
                <a:spLocks/>
              </p:cNvSpPr>
              <p:nvPr/>
            </p:nvSpPr>
            <p:spPr bwMode="auto">
              <a:xfrm>
                <a:off x="2537896" y="1728486"/>
                <a:ext cx="242327" cy="95408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18" name="Freeform 217"/>
              <p:cNvSpPr>
                <a:spLocks/>
              </p:cNvSpPr>
              <p:nvPr/>
            </p:nvSpPr>
            <p:spPr bwMode="auto">
              <a:xfrm>
                <a:off x="2091009" y="1731063"/>
                <a:ext cx="239179" cy="9540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219" name="Straight Connector 218"/>
              <p:cNvCxnSpPr>
                <a:cxnSpLocks noChangeShapeType="1"/>
                <a:endCxn id="214" idx="2"/>
              </p:cNvCxnSpPr>
              <p:nvPr/>
            </p:nvCxnSpPr>
            <p:spPr bwMode="auto">
              <a:xfrm flipH="1" flipV="1">
                <a:off x="1870712" y="1736221"/>
                <a:ext cx="3148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220" name="Straight Connector 219"/>
              <p:cNvCxnSpPr>
                <a:cxnSpLocks noChangeShapeType="1"/>
              </p:cNvCxnSpPr>
              <p:nvPr/>
            </p:nvCxnSpPr>
            <p:spPr bwMode="auto">
              <a:xfrm flipH="1" flipV="1">
                <a:off x="2997372" y="1736221"/>
                <a:ext cx="3148" cy="121195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</p:grpSp>
      <p:sp>
        <p:nvSpPr>
          <p:cNvPr id="22531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grpSp>
        <p:nvGrpSpPr>
          <p:cNvPr id="16" name="Group 5"/>
          <p:cNvGrpSpPr>
            <a:grpSpLocks/>
          </p:cNvGrpSpPr>
          <p:nvPr/>
        </p:nvGrpSpPr>
        <p:grpSpPr bwMode="auto">
          <a:xfrm>
            <a:off x="860420" y="2290762"/>
            <a:ext cx="2638429" cy="1422399"/>
            <a:chOff x="542" y="1443"/>
            <a:chExt cx="1662" cy="896"/>
          </a:xfrm>
        </p:grpSpPr>
        <p:sp>
          <p:nvSpPr>
            <p:cNvPr id="22662" name="Text Box 6"/>
            <p:cNvSpPr txBox="1">
              <a:spLocks noChangeArrowheads="1"/>
            </p:cNvSpPr>
            <p:nvPr/>
          </p:nvSpPr>
          <p:spPr bwMode="auto">
            <a:xfrm>
              <a:off x="542" y="1885"/>
              <a:ext cx="1662" cy="4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85000"/>
                </a:lnSpc>
              </a:pPr>
              <a:r>
                <a:rPr lang="en-US" altLang="ko-KR" sz="1600" b="1" i="1" dirty="0"/>
                <a:t>TV</a:t>
              </a:r>
              <a:r>
                <a:rPr lang="ko-KR" altLang="en-US" sz="1600" b="1" i="1" dirty="0"/>
                <a:t>방송과 데이터는 </a:t>
              </a:r>
              <a:r>
                <a:rPr lang="ko-KR" altLang="en-US" sz="1600" b="1" i="1" dirty="0">
                  <a:solidFill>
                    <a:srgbClr val="CC0000"/>
                  </a:solidFill>
                </a:rPr>
                <a:t>공유된</a:t>
              </a:r>
              <a:r>
                <a:rPr lang="en-US" altLang="ko-KR" sz="1600" b="1" i="1" dirty="0">
                  <a:solidFill>
                    <a:srgbClr val="CC0000"/>
                  </a:solidFill>
                </a:rPr>
                <a:t> </a:t>
              </a:r>
            </a:p>
            <a:p>
              <a:pPr algn="r">
                <a:lnSpc>
                  <a:spcPct val="85000"/>
                </a:lnSpc>
              </a:pPr>
              <a:r>
                <a:rPr lang="ko-KR" altLang="en-US" sz="1600" b="1" i="1" dirty="0"/>
                <a:t>케이블 망의 다른 주파수 </a:t>
              </a:r>
              <a:endParaRPr lang="en-US" altLang="ko-KR" sz="1600" b="1" i="1" dirty="0"/>
            </a:p>
            <a:p>
              <a:pPr algn="r">
                <a:lnSpc>
                  <a:spcPct val="85000"/>
                </a:lnSpc>
              </a:pPr>
              <a:r>
                <a:rPr lang="ko-KR" altLang="en-US" sz="1600" b="1" i="1" dirty="0"/>
                <a:t>대역을 통해 송수신된다</a:t>
              </a:r>
              <a:r>
                <a:rPr lang="en-US" altLang="ko-KR" sz="1600" b="1" i="1" dirty="0"/>
                <a:t>.</a:t>
              </a:r>
            </a:p>
          </p:txBody>
        </p:sp>
        <p:sp>
          <p:nvSpPr>
            <p:cNvPr id="22663" name="Line 7"/>
            <p:cNvSpPr>
              <a:spLocks noChangeShapeType="1"/>
            </p:cNvSpPr>
            <p:nvPr/>
          </p:nvSpPr>
          <p:spPr bwMode="auto">
            <a:xfrm flipV="1">
              <a:off x="1452" y="1443"/>
              <a:ext cx="282" cy="47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2533" name="Rectangle 9"/>
          <p:cNvSpPr>
            <a:spLocks noChangeArrowheads="1"/>
          </p:cNvSpPr>
          <p:nvPr/>
        </p:nvSpPr>
        <p:spPr bwMode="auto">
          <a:xfrm>
            <a:off x="657225" y="1651000"/>
            <a:ext cx="1793875" cy="925513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22534" name="Line 7"/>
          <p:cNvSpPr>
            <a:spLocks noChangeShapeType="1"/>
          </p:cNvSpPr>
          <p:nvPr/>
        </p:nvSpPr>
        <p:spPr bwMode="auto">
          <a:xfrm flipV="1">
            <a:off x="958850" y="2201863"/>
            <a:ext cx="3651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ko-KR" altLang="en-US"/>
          </a:p>
        </p:txBody>
      </p:sp>
      <p:sp>
        <p:nvSpPr>
          <p:cNvPr id="22535" name="Text Box 39"/>
          <p:cNvSpPr txBox="1">
            <a:spLocks noChangeArrowheads="1"/>
          </p:cNvSpPr>
          <p:nvPr/>
        </p:nvSpPr>
        <p:spPr bwMode="auto">
          <a:xfrm>
            <a:off x="1120775" y="2352675"/>
            <a:ext cx="7747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1400"/>
              <a:t>cable</a:t>
            </a:r>
          </a:p>
          <a:p>
            <a:pPr algn="ctr">
              <a:lnSpc>
                <a:spcPct val="80000"/>
              </a:lnSpc>
            </a:pPr>
            <a:r>
              <a:rPr lang="en-US" altLang="ko-KR" sz="1400"/>
              <a:t>modem</a:t>
            </a:r>
          </a:p>
        </p:txBody>
      </p:sp>
      <p:sp>
        <p:nvSpPr>
          <p:cNvPr id="22536" name="Text Box 41"/>
          <p:cNvSpPr txBox="1">
            <a:spLocks noChangeArrowheads="1"/>
          </p:cNvSpPr>
          <p:nvPr/>
        </p:nvSpPr>
        <p:spPr bwMode="auto">
          <a:xfrm>
            <a:off x="1787525" y="2354263"/>
            <a:ext cx="706438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1400"/>
              <a:t>splitter</a:t>
            </a:r>
          </a:p>
        </p:txBody>
      </p:sp>
      <p:grpSp>
        <p:nvGrpSpPr>
          <p:cNvPr id="22537" name="Group 13"/>
          <p:cNvGrpSpPr>
            <a:grpSpLocks/>
          </p:cNvGrpSpPr>
          <p:nvPr/>
        </p:nvGrpSpPr>
        <p:grpSpPr bwMode="auto">
          <a:xfrm>
            <a:off x="1304925" y="2078038"/>
            <a:ext cx="614363" cy="220662"/>
            <a:chOff x="322" y="890"/>
            <a:chExt cx="872" cy="339"/>
          </a:xfrm>
        </p:grpSpPr>
        <p:sp>
          <p:nvSpPr>
            <p:cNvPr id="22656" name="Rectangle 14"/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22657" name="Rectangle 15"/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22658" name="Rectangle 16"/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22659" name="Rectangle 17"/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22660" name="Rectangle 18"/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22661" name="AutoShape 19"/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22538" name="AutoShape 21"/>
          <p:cNvSpPr>
            <a:spLocks noChangeArrowheads="1"/>
          </p:cNvSpPr>
          <p:nvPr/>
        </p:nvSpPr>
        <p:spPr bwMode="auto">
          <a:xfrm>
            <a:off x="419100" y="1239838"/>
            <a:ext cx="2268538" cy="468312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22539" name="Rectangle 22"/>
          <p:cNvSpPr>
            <a:spLocks noChangeArrowheads="1"/>
          </p:cNvSpPr>
          <p:nvPr/>
        </p:nvSpPr>
        <p:spPr bwMode="auto">
          <a:xfrm>
            <a:off x="2035175" y="2139950"/>
            <a:ext cx="166688" cy="144463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22540" name="Freeform 23"/>
          <p:cNvSpPr>
            <a:spLocks/>
          </p:cNvSpPr>
          <p:nvPr/>
        </p:nvSpPr>
        <p:spPr bwMode="auto">
          <a:xfrm>
            <a:off x="1644650" y="1695450"/>
            <a:ext cx="479425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541" name="Line 24"/>
          <p:cNvSpPr>
            <a:spLocks noChangeShapeType="1"/>
          </p:cNvSpPr>
          <p:nvPr/>
        </p:nvSpPr>
        <p:spPr bwMode="auto">
          <a:xfrm flipH="1">
            <a:off x="1943100" y="2201863"/>
            <a:ext cx="239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22542" name="Picture 25" descr="tv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0150" y="1355725"/>
            <a:ext cx="755650" cy="67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543" name="Group 26"/>
          <p:cNvGrpSpPr>
            <a:grpSpLocks/>
          </p:cNvGrpSpPr>
          <p:nvPr/>
        </p:nvGrpSpPr>
        <p:grpSpPr bwMode="auto">
          <a:xfrm>
            <a:off x="2676525" y="1470025"/>
            <a:ext cx="850900" cy="527050"/>
            <a:chOff x="-490" y="1664"/>
            <a:chExt cx="1429" cy="842"/>
          </a:xfrm>
        </p:grpSpPr>
        <p:sp>
          <p:nvSpPr>
            <p:cNvPr id="22640" name="AutoShape 27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grpSp>
          <p:nvGrpSpPr>
            <p:cNvPr id="22641" name="Group 28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22642" name="Rectangle 29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22643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grpSp>
            <p:nvGrpSpPr>
              <p:cNvPr id="22644" name="Group 31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22650" name="Rectangle 32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22651" name="Rectangle 33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22652" name="Rectangle 34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22653" name="Rectangle 35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22654" name="Rectangle 36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22655" name="AutoShape 37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pic>
            <p:nvPicPr>
              <p:cNvPr id="22645" name="Picture 38" descr="desktop_computer_stylized_small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2646" name="Rectangle 39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22647" name="Freeform 40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7 w 381"/>
                  <a:gd name="T1" fmla="*/ 274 h 274"/>
                  <a:gd name="T2" fmla="*/ 7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648" name="Line 41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pic>
            <p:nvPicPr>
              <p:cNvPr id="22649" name="Picture 42" descr="tv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22544" name="Group 43"/>
          <p:cNvGrpSpPr>
            <a:grpSpLocks/>
          </p:cNvGrpSpPr>
          <p:nvPr/>
        </p:nvGrpSpPr>
        <p:grpSpPr bwMode="auto">
          <a:xfrm>
            <a:off x="3578225" y="1463675"/>
            <a:ext cx="850900" cy="527050"/>
            <a:chOff x="-490" y="1664"/>
            <a:chExt cx="1429" cy="842"/>
          </a:xfrm>
        </p:grpSpPr>
        <p:sp>
          <p:nvSpPr>
            <p:cNvPr id="22624" name="AutoShape 44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grpSp>
          <p:nvGrpSpPr>
            <p:cNvPr id="22625" name="Group 45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22626" name="Rectangle 46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22627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grpSp>
            <p:nvGrpSpPr>
              <p:cNvPr id="22628" name="Group 48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22634" name="Rectangle 49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22635" name="Rectangle 50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22636" name="Rectangle 51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22637" name="Rectangle 52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22638" name="Rectangle 53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22639" name="AutoShape 54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pic>
            <p:nvPicPr>
              <p:cNvPr id="22629" name="Picture 55" descr="desktop_computer_stylized_small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2630" name="Rectangle 56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22631" name="Freeform 57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7 w 381"/>
                  <a:gd name="T1" fmla="*/ 274 h 274"/>
                  <a:gd name="T2" fmla="*/ 7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632" name="Line 58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pic>
            <p:nvPicPr>
              <p:cNvPr id="22633" name="Picture 59" descr="tv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22545" name="Group 60"/>
          <p:cNvGrpSpPr>
            <a:grpSpLocks/>
          </p:cNvGrpSpPr>
          <p:nvPr/>
        </p:nvGrpSpPr>
        <p:grpSpPr bwMode="auto">
          <a:xfrm>
            <a:off x="2763838" y="2309813"/>
            <a:ext cx="850900" cy="527050"/>
            <a:chOff x="-490" y="1664"/>
            <a:chExt cx="1429" cy="842"/>
          </a:xfrm>
        </p:grpSpPr>
        <p:sp>
          <p:nvSpPr>
            <p:cNvPr id="22608" name="AutoShape 61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grpSp>
          <p:nvGrpSpPr>
            <p:cNvPr id="22609" name="Group 62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22610" name="Rectangle 63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22611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grpSp>
            <p:nvGrpSpPr>
              <p:cNvPr id="22612" name="Group 65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22618" name="Rectangle 66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22619" name="Rectangle 67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22620" name="Rectangle 68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22621" name="Rectangle 69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22622" name="Rectangle 70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22623" name="AutoShape 71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pic>
            <p:nvPicPr>
              <p:cNvPr id="22613" name="Picture 72" descr="desktop_computer_stylized_small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2614" name="Rectangle 73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22615" name="Freeform 74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7 w 381"/>
                  <a:gd name="T1" fmla="*/ 274 h 274"/>
                  <a:gd name="T2" fmla="*/ 7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616" name="Line 75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pic>
            <p:nvPicPr>
              <p:cNvPr id="22617" name="Picture 76" descr="tv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22546" name="Group 77"/>
          <p:cNvGrpSpPr>
            <a:grpSpLocks/>
          </p:cNvGrpSpPr>
          <p:nvPr/>
        </p:nvGrpSpPr>
        <p:grpSpPr bwMode="auto">
          <a:xfrm>
            <a:off x="3630613" y="2319338"/>
            <a:ext cx="850900" cy="527050"/>
            <a:chOff x="-490" y="1664"/>
            <a:chExt cx="1429" cy="842"/>
          </a:xfrm>
        </p:grpSpPr>
        <p:sp>
          <p:nvSpPr>
            <p:cNvPr id="22592" name="AutoShape 78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grpSp>
          <p:nvGrpSpPr>
            <p:cNvPr id="22593" name="Group 79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22594" name="Rectangle 80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22595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grpSp>
            <p:nvGrpSpPr>
              <p:cNvPr id="22596" name="Group 82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22602" name="Rectangle 83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22603" name="Rectangle 84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22604" name="Rectangle 85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22605" name="Rectangle 86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22606" name="Rectangle 87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22607" name="AutoShape 88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pic>
            <p:nvPicPr>
              <p:cNvPr id="22597" name="Picture 89" descr="desktop_computer_stylized_small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2598" name="Rectangle 90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22599" name="Freeform 91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7 w 381"/>
                  <a:gd name="T1" fmla="*/ 274 h 274"/>
                  <a:gd name="T2" fmla="*/ 7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600" name="Line 92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pic>
            <p:nvPicPr>
              <p:cNvPr id="22601" name="Picture 93" descr="tv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22547" name="Line 94"/>
          <p:cNvSpPr>
            <a:spLocks noChangeShapeType="1"/>
          </p:cNvSpPr>
          <p:nvPr/>
        </p:nvSpPr>
        <p:spPr bwMode="auto">
          <a:xfrm>
            <a:off x="2217738" y="2212975"/>
            <a:ext cx="36909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2548" name="Group 95"/>
          <p:cNvGrpSpPr>
            <a:grpSpLocks/>
          </p:cNvGrpSpPr>
          <p:nvPr/>
        </p:nvGrpSpPr>
        <p:grpSpPr bwMode="auto">
          <a:xfrm>
            <a:off x="4719638" y="1471613"/>
            <a:ext cx="850900" cy="527050"/>
            <a:chOff x="-490" y="1664"/>
            <a:chExt cx="1429" cy="842"/>
          </a:xfrm>
        </p:grpSpPr>
        <p:sp>
          <p:nvSpPr>
            <p:cNvPr id="22576" name="AutoShape 96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grpSp>
          <p:nvGrpSpPr>
            <p:cNvPr id="22577" name="Group 97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22578" name="Rectangle 98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22579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grpSp>
            <p:nvGrpSpPr>
              <p:cNvPr id="22580" name="Group 100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22586" name="Rectangle 101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22587" name="Rectangle 102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22588" name="Rectangle 103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22589" name="Rectangle 104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22590" name="Rectangle 105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22591" name="AutoShape 106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pic>
            <p:nvPicPr>
              <p:cNvPr id="22581" name="Picture 107" descr="desktop_computer_stylized_small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2582" name="Rectangle 108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22583" name="Freeform 109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7 w 381"/>
                  <a:gd name="T1" fmla="*/ 274 h 274"/>
                  <a:gd name="T2" fmla="*/ 7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584" name="Line 110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pic>
            <p:nvPicPr>
              <p:cNvPr id="22585" name="Picture 111" descr="tv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22549" name="Text Box 112"/>
          <p:cNvSpPr txBox="1">
            <a:spLocks noChangeArrowheads="1"/>
          </p:cNvSpPr>
          <p:nvPr/>
        </p:nvSpPr>
        <p:spPr bwMode="auto">
          <a:xfrm>
            <a:off x="4330700" y="1541463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969696"/>
                </a:solidFill>
                <a:latin typeface="Times New Roman" pitchFamily="18" charset="0"/>
              </a:rPr>
              <a:t>…</a:t>
            </a:r>
          </a:p>
        </p:txBody>
      </p:sp>
      <p:sp>
        <p:nvSpPr>
          <p:cNvPr id="22550" name="Line 113"/>
          <p:cNvSpPr>
            <a:spLocks noChangeShapeType="1"/>
          </p:cNvSpPr>
          <p:nvPr/>
        </p:nvSpPr>
        <p:spPr bwMode="auto">
          <a:xfrm flipH="1">
            <a:off x="3311525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551" name="Line 114"/>
          <p:cNvSpPr>
            <a:spLocks noChangeShapeType="1"/>
          </p:cNvSpPr>
          <p:nvPr/>
        </p:nvSpPr>
        <p:spPr bwMode="auto">
          <a:xfrm flipH="1">
            <a:off x="4216400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552" name="Line 115"/>
          <p:cNvSpPr>
            <a:spLocks noChangeShapeType="1"/>
          </p:cNvSpPr>
          <p:nvPr/>
        </p:nvSpPr>
        <p:spPr bwMode="auto">
          <a:xfrm flipH="1">
            <a:off x="5353050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553" name="Freeform 116"/>
          <p:cNvSpPr>
            <a:spLocks/>
          </p:cNvSpPr>
          <p:nvPr/>
        </p:nvSpPr>
        <p:spPr bwMode="auto">
          <a:xfrm>
            <a:off x="4302125" y="221932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554" name="Freeform 117"/>
          <p:cNvSpPr>
            <a:spLocks/>
          </p:cNvSpPr>
          <p:nvPr/>
        </p:nvSpPr>
        <p:spPr bwMode="auto">
          <a:xfrm>
            <a:off x="3435350" y="221297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555" name="Rectangle 44"/>
          <p:cNvSpPr>
            <a:spLocks noChangeArrowheads="1"/>
          </p:cNvSpPr>
          <p:nvPr/>
        </p:nvSpPr>
        <p:spPr bwMode="auto">
          <a:xfrm>
            <a:off x="5646738" y="1787525"/>
            <a:ext cx="955675" cy="70008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>
              <a:latin typeface="Times New Roman" pitchFamily="18" charset="0"/>
            </a:endParaRPr>
          </a:p>
        </p:txBody>
      </p:sp>
      <p:sp>
        <p:nvSpPr>
          <p:cNvPr id="22556" name="Text Box 45"/>
          <p:cNvSpPr txBox="1">
            <a:spLocks noChangeArrowheads="1"/>
          </p:cNvSpPr>
          <p:nvPr/>
        </p:nvSpPr>
        <p:spPr bwMode="auto">
          <a:xfrm>
            <a:off x="5157788" y="1250950"/>
            <a:ext cx="1925637" cy="29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1600"/>
              <a:t>cable headend</a:t>
            </a:r>
          </a:p>
        </p:txBody>
      </p:sp>
      <p:sp>
        <p:nvSpPr>
          <p:cNvPr id="22557" name="Freeform 120"/>
          <p:cNvSpPr>
            <a:spLocks/>
          </p:cNvSpPr>
          <p:nvPr/>
        </p:nvSpPr>
        <p:spPr bwMode="auto">
          <a:xfrm>
            <a:off x="5903913" y="1970088"/>
            <a:ext cx="330200" cy="454025"/>
          </a:xfrm>
          <a:custGeom>
            <a:avLst/>
            <a:gdLst>
              <a:gd name="T0" fmla="*/ 0 w 318"/>
              <a:gd name="T1" fmla="*/ 2147483647 h 412"/>
              <a:gd name="T2" fmla="*/ 2147483647 w 318"/>
              <a:gd name="T3" fmla="*/ 2147483647 h 412"/>
              <a:gd name="T4" fmla="*/ 2147483647 w 318"/>
              <a:gd name="T5" fmla="*/ 0 h 412"/>
              <a:gd name="T6" fmla="*/ 2147483647 w 318"/>
              <a:gd name="T7" fmla="*/ 2147483647 h 412"/>
              <a:gd name="T8" fmla="*/ 2147483647 w 318"/>
              <a:gd name="T9" fmla="*/ 2147483647 h 412"/>
              <a:gd name="T10" fmla="*/ 2147483647 w 318"/>
              <a:gd name="T11" fmla="*/ 2147483647 h 412"/>
              <a:gd name="T12" fmla="*/ 2147483647 w 318"/>
              <a:gd name="T13" fmla="*/ 2147483647 h 412"/>
              <a:gd name="T14" fmla="*/ 2147483647 w 318"/>
              <a:gd name="T15" fmla="*/ 2147483647 h 412"/>
              <a:gd name="T16" fmla="*/ 0 w 318"/>
              <a:gd name="T17" fmla="*/ 2147483647 h 41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18"/>
              <a:gd name="T28" fmla="*/ 0 h 412"/>
              <a:gd name="T29" fmla="*/ 318 w 318"/>
              <a:gd name="T30" fmla="*/ 412 h 41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18" h="412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558" name="Freeform 121"/>
          <p:cNvSpPr>
            <a:spLocks/>
          </p:cNvSpPr>
          <p:nvPr/>
        </p:nvSpPr>
        <p:spPr bwMode="auto">
          <a:xfrm>
            <a:off x="5905500" y="1905000"/>
            <a:ext cx="366713" cy="406400"/>
          </a:xfrm>
          <a:custGeom>
            <a:avLst/>
            <a:gdLst>
              <a:gd name="T0" fmla="*/ 0 w 353"/>
              <a:gd name="T1" fmla="*/ 2147483647 h 369"/>
              <a:gd name="T2" fmla="*/ 2147483647 w 353"/>
              <a:gd name="T3" fmla="*/ 0 h 369"/>
              <a:gd name="T4" fmla="*/ 2147483647 w 353"/>
              <a:gd name="T5" fmla="*/ 0 h 369"/>
              <a:gd name="T6" fmla="*/ 2147483647 w 353"/>
              <a:gd name="T7" fmla="*/ 2147483647 h 369"/>
              <a:gd name="T8" fmla="*/ 2147483647 w 353"/>
              <a:gd name="T9" fmla="*/ 2147483647 h 369"/>
              <a:gd name="T10" fmla="*/ 2147483647 w 353"/>
              <a:gd name="T11" fmla="*/ 2147483647 h 369"/>
              <a:gd name="T12" fmla="*/ 2147483647 w 353"/>
              <a:gd name="T13" fmla="*/ 2147483647 h 369"/>
              <a:gd name="T14" fmla="*/ 2147483647 w 353"/>
              <a:gd name="T15" fmla="*/ 2147483647 h 369"/>
              <a:gd name="T16" fmla="*/ 2147483647 w 353"/>
              <a:gd name="T17" fmla="*/ 2147483647 h 369"/>
              <a:gd name="T18" fmla="*/ 2147483647 w 353"/>
              <a:gd name="T19" fmla="*/ 2147483647 h 369"/>
              <a:gd name="T20" fmla="*/ 0 w 353"/>
              <a:gd name="T21" fmla="*/ 2147483647 h 36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53"/>
              <a:gd name="T34" fmla="*/ 0 h 369"/>
              <a:gd name="T35" fmla="*/ 353 w 353"/>
              <a:gd name="T36" fmla="*/ 369 h 36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53" h="369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559" name="Line 122"/>
          <p:cNvSpPr>
            <a:spLocks noChangeShapeType="1"/>
          </p:cNvSpPr>
          <p:nvPr/>
        </p:nvSpPr>
        <p:spPr bwMode="auto">
          <a:xfrm flipH="1">
            <a:off x="6230938" y="2028825"/>
            <a:ext cx="34925" cy="68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560" name="Line 123"/>
          <p:cNvSpPr>
            <a:spLocks noChangeShapeType="1"/>
          </p:cNvSpPr>
          <p:nvPr/>
        </p:nvSpPr>
        <p:spPr bwMode="auto">
          <a:xfrm>
            <a:off x="5932488" y="2200275"/>
            <a:ext cx="268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561" name="Freeform 124"/>
          <p:cNvSpPr>
            <a:spLocks/>
          </p:cNvSpPr>
          <p:nvPr/>
        </p:nvSpPr>
        <p:spPr bwMode="auto">
          <a:xfrm>
            <a:off x="5926138" y="2024063"/>
            <a:ext cx="274637" cy="115887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562" name="Freeform 125"/>
          <p:cNvSpPr>
            <a:spLocks/>
          </p:cNvSpPr>
          <p:nvPr/>
        </p:nvSpPr>
        <p:spPr bwMode="auto">
          <a:xfrm flipV="1">
            <a:off x="5926138" y="2260600"/>
            <a:ext cx="274637" cy="114300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563" name="Text Box 126"/>
          <p:cNvSpPr txBox="1">
            <a:spLocks noChangeArrowheads="1"/>
          </p:cNvSpPr>
          <p:nvPr/>
        </p:nvSpPr>
        <p:spPr bwMode="auto">
          <a:xfrm>
            <a:off x="5711825" y="2449513"/>
            <a:ext cx="950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ko-KR" sz="1600"/>
              <a:t>CMTS</a:t>
            </a:r>
          </a:p>
        </p:txBody>
      </p:sp>
      <p:sp>
        <p:nvSpPr>
          <p:cNvPr id="22564" name="AutoShape 127"/>
          <p:cNvSpPr>
            <a:spLocks noChangeArrowheads="1"/>
          </p:cNvSpPr>
          <p:nvPr/>
        </p:nvSpPr>
        <p:spPr bwMode="auto">
          <a:xfrm>
            <a:off x="5507038" y="1524000"/>
            <a:ext cx="1206500" cy="261938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22565" name="Freeform 174"/>
          <p:cNvSpPr>
            <a:spLocks/>
          </p:cNvSpPr>
          <p:nvPr/>
        </p:nvSpPr>
        <p:spPr bwMode="auto">
          <a:xfrm>
            <a:off x="6251575" y="2193925"/>
            <a:ext cx="206375" cy="927100"/>
          </a:xfrm>
          <a:custGeom>
            <a:avLst/>
            <a:gdLst>
              <a:gd name="T0" fmla="*/ 0 w 130"/>
              <a:gd name="T1" fmla="*/ 0 h 584"/>
              <a:gd name="T2" fmla="*/ 2147483647 w 130"/>
              <a:gd name="T3" fmla="*/ 0 h 584"/>
              <a:gd name="T4" fmla="*/ 2147483647 w 130"/>
              <a:gd name="T5" fmla="*/ 2147483647 h 584"/>
              <a:gd name="T6" fmla="*/ 0 60000 65536"/>
              <a:gd name="T7" fmla="*/ 0 60000 65536"/>
              <a:gd name="T8" fmla="*/ 0 60000 65536"/>
              <a:gd name="T9" fmla="*/ 0 w 130"/>
              <a:gd name="T10" fmla="*/ 0 h 584"/>
              <a:gd name="T11" fmla="*/ 130 w 130"/>
              <a:gd name="T12" fmla="*/ 584 h 5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0" h="584">
                <a:moveTo>
                  <a:pt x="0" y="0"/>
                </a:moveTo>
                <a:lnTo>
                  <a:pt x="130" y="0"/>
                </a:lnTo>
                <a:lnTo>
                  <a:pt x="130" y="584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55329" name="Group 175"/>
          <p:cNvGrpSpPr>
            <a:grpSpLocks/>
          </p:cNvGrpSpPr>
          <p:nvPr/>
        </p:nvGrpSpPr>
        <p:grpSpPr bwMode="auto">
          <a:xfrm>
            <a:off x="6210300" y="2355850"/>
            <a:ext cx="2517775" cy="508000"/>
            <a:chOff x="3912" y="1484"/>
            <a:chExt cx="1586" cy="320"/>
          </a:xfrm>
        </p:grpSpPr>
        <p:sp>
          <p:nvSpPr>
            <p:cNvPr id="22574" name="Line 176"/>
            <p:cNvSpPr>
              <a:spLocks noChangeShapeType="1"/>
            </p:cNvSpPr>
            <p:nvPr/>
          </p:nvSpPr>
          <p:spPr bwMode="auto">
            <a:xfrm flipH="1" flipV="1">
              <a:off x="3912" y="1497"/>
              <a:ext cx="711" cy="9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575" name="Text Box 177"/>
            <p:cNvSpPr txBox="1">
              <a:spLocks noChangeArrowheads="1"/>
            </p:cNvSpPr>
            <p:nvPr/>
          </p:nvSpPr>
          <p:spPr bwMode="auto">
            <a:xfrm>
              <a:off x="4307" y="1484"/>
              <a:ext cx="1191" cy="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85000"/>
                </a:lnSpc>
              </a:pPr>
              <a:r>
                <a:rPr lang="en-US" altLang="ko-KR" sz="1600" i="1"/>
                <a:t>cable modem</a:t>
              </a:r>
            </a:p>
            <a:p>
              <a:pPr algn="r">
                <a:lnSpc>
                  <a:spcPct val="85000"/>
                </a:lnSpc>
              </a:pPr>
              <a:r>
                <a:rPr lang="en-US" altLang="ko-KR" sz="1600" i="1"/>
                <a:t>termination system</a:t>
              </a:r>
            </a:p>
          </p:txBody>
        </p:sp>
      </p:grpSp>
      <p:sp>
        <p:nvSpPr>
          <p:cNvPr id="55334" name="Rectangle 3"/>
          <p:cNvSpPr>
            <a:spLocks noChangeArrowheads="1"/>
          </p:cNvSpPr>
          <p:nvPr/>
        </p:nvSpPr>
        <p:spPr bwMode="auto">
          <a:xfrm>
            <a:off x="373063" y="4246563"/>
            <a:ext cx="8401050" cy="2090737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marL="287338" indent="-287338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ko-KR" sz="2000" dirty="0">
                <a:solidFill>
                  <a:srgbClr val="000099"/>
                </a:solidFill>
                <a:latin typeface="Gill Sans MT" pitchFamily="34" charset="0"/>
              </a:rPr>
              <a:t>HFC: hybrid fiber coax (</a:t>
            </a:r>
            <a:r>
              <a:rPr lang="ko-KR" altLang="en-US" sz="2000" dirty="0" err="1">
                <a:solidFill>
                  <a:srgbClr val="000099"/>
                </a:solidFill>
                <a:latin typeface="Gill Sans MT" pitchFamily="34" charset="0"/>
              </a:rPr>
              <a:t>광동축</a:t>
            </a:r>
            <a:r>
              <a:rPr lang="ko-KR" altLang="en-US" sz="2000" dirty="0">
                <a:solidFill>
                  <a:srgbClr val="000099"/>
                </a:solidFill>
                <a:latin typeface="Gill Sans MT" pitchFamily="34" charset="0"/>
              </a:rPr>
              <a:t> </a:t>
            </a:r>
            <a:r>
              <a:rPr lang="ko-KR" altLang="en-US" sz="2000" dirty="0" err="1">
                <a:solidFill>
                  <a:srgbClr val="000099"/>
                </a:solidFill>
                <a:latin typeface="Gill Sans MT" pitchFamily="34" charset="0"/>
              </a:rPr>
              <a:t>혼합망</a:t>
            </a:r>
            <a:r>
              <a:rPr lang="en-US" altLang="ko-KR" sz="2000" dirty="0">
                <a:solidFill>
                  <a:srgbClr val="000099"/>
                </a:solidFill>
                <a:latin typeface="Gill Sans MT" pitchFamily="34" charset="0"/>
              </a:rPr>
              <a:t>, </a:t>
            </a:r>
            <a:r>
              <a:rPr lang="ko-KR" altLang="en-US" sz="2000" dirty="0">
                <a:solidFill>
                  <a:srgbClr val="000099"/>
                </a:solidFill>
                <a:latin typeface="Gill Sans MT" pitchFamily="34" charset="0"/>
              </a:rPr>
              <a:t>유사 </a:t>
            </a:r>
            <a:r>
              <a:rPr lang="ko-KR" altLang="en-US" sz="2000" dirty="0" err="1">
                <a:solidFill>
                  <a:srgbClr val="000099"/>
                </a:solidFill>
                <a:latin typeface="Gill Sans MT" pitchFamily="34" charset="0"/>
              </a:rPr>
              <a:t>광랜</a:t>
            </a:r>
            <a:r>
              <a:rPr lang="en-US" altLang="ko-KR" sz="2000" dirty="0">
                <a:solidFill>
                  <a:srgbClr val="000099"/>
                </a:solidFill>
                <a:latin typeface="Gill Sans MT" pitchFamily="34" charset="0"/>
              </a:rPr>
              <a:t>)</a:t>
            </a:r>
          </a:p>
          <a:p>
            <a:pPr marL="682625" lvl="1" indent="-22542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itchFamily="34" charset="0"/>
              <a:buChar char="•"/>
            </a:pPr>
            <a:r>
              <a:rPr lang="ko-KR" altLang="en-US" sz="2000" dirty="0">
                <a:latin typeface="Gill Sans MT" pitchFamily="34" charset="0"/>
              </a:rPr>
              <a:t>비대칭적</a:t>
            </a:r>
            <a:r>
              <a:rPr lang="en-US" altLang="ko-KR" sz="2000" dirty="0">
                <a:latin typeface="Gill Sans MT" pitchFamily="34" charset="0"/>
              </a:rPr>
              <a:t>: </a:t>
            </a:r>
            <a:r>
              <a:rPr lang="ko-KR" altLang="en-US" sz="2000" dirty="0">
                <a:latin typeface="Gill Sans MT" pitchFamily="34" charset="0"/>
              </a:rPr>
              <a:t>최대</a:t>
            </a:r>
            <a:r>
              <a:rPr lang="en-US" altLang="ko-KR" sz="2000" dirty="0">
                <a:latin typeface="Gill Sans MT" pitchFamily="34" charset="0"/>
              </a:rPr>
              <a:t> 30Mbps</a:t>
            </a:r>
            <a:r>
              <a:rPr lang="ko-KR" altLang="en-US" sz="2000" dirty="0">
                <a:latin typeface="Gill Sans MT" pitchFamily="34" charset="0"/>
              </a:rPr>
              <a:t>의</a:t>
            </a:r>
            <a:r>
              <a:rPr lang="en-US" altLang="ko-KR" sz="2000" dirty="0">
                <a:latin typeface="Gill Sans MT" pitchFamily="34" charset="0"/>
              </a:rPr>
              <a:t> </a:t>
            </a:r>
            <a:r>
              <a:rPr lang="ko-KR" altLang="en-US" sz="2000" dirty="0" err="1">
                <a:latin typeface="Gill Sans MT" pitchFamily="34" charset="0"/>
              </a:rPr>
              <a:t>다운스트림</a:t>
            </a:r>
            <a:r>
              <a:rPr lang="ko-KR" altLang="en-US" sz="2000" dirty="0">
                <a:latin typeface="Gill Sans MT" pitchFamily="34" charset="0"/>
              </a:rPr>
              <a:t> 전송률과 </a:t>
            </a:r>
            <a:r>
              <a:rPr lang="en-US" altLang="ko-KR" sz="2000" dirty="0">
                <a:latin typeface="Gill Sans MT" pitchFamily="34" charset="0"/>
              </a:rPr>
              <a:t>2 Mbps</a:t>
            </a:r>
            <a:r>
              <a:rPr lang="ko-KR" altLang="en-US" sz="2000" dirty="0">
                <a:latin typeface="Gill Sans MT" pitchFamily="34" charset="0"/>
              </a:rPr>
              <a:t>의 </a:t>
            </a:r>
            <a:r>
              <a:rPr lang="en-US" altLang="ko-KR" sz="2000" dirty="0">
                <a:latin typeface="Gill Sans MT" pitchFamily="34" charset="0"/>
              </a:rPr>
              <a:t> </a:t>
            </a:r>
            <a:r>
              <a:rPr lang="ko-KR" altLang="en-US" sz="2000" dirty="0" err="1">
                <a:latin typeface="Gill Sans MT" pitchFamily="34" charset="0"/>
              </a:rPr>
              <a:t>업스트림</a:t>
            </a:r>
            <a:r>
              <a:rPr lang="ko-KR" altLang="en-US" sz="2000" dirty="0">
                <a:latin typeface="Gill Sans MT" pitchFamily="34" charset="0"/>
              </a:rPr>
              <a:t> 전송률</a:t>
            </a:r>
            <a:endParaRPr lang="en-US" altLang="ko-KR" sz="2000" dirty="0">
              <a:latin typeface="Gill Sans MT" pitchFamily="34" charset="0"/>
            </a:endParaRPr>
          </a:p>
          <a:p>
            <a:pPr marL="682625" lvl="1" indent="-22542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itchFamily="34" charset="0"/>
              <a:buChar char="•"/>
            </a:pPr>
            <a:r>
              <a:rPr lang="ko-KR" altLang="en-US" sz="2000" dirty="0">
                <a:latin typeface="Gill Sans MT" pitchFamily="34" charset="0"/>
              </a:rPr>
              <a:t>광케이블과 동축케이블을 혼합 사용 </a:t>
            </a:r>
            <a:endParaRPr lang="en-US" altLang="ko-KR" sz="2000" dirty="0">
              <a:latin typeface="Gill Sans MT" pitchFamily="34" charset="0"/>
            </a:endParaRPr>
          </a:p>
          <a:p>
            <a:pPr marL="682625" lvl="1" indent="-22542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itchFamily="34" charset="0"/>
              <a:buChar char="•"/>
            </a:pPr>
            <a:endParaRPr lang="en-US" altLang="ko-KR" sz="2000" dirty="0">
              <a:latin typeface="Gill Sans MT" pitchFamily="34" charset="0"/>
            </a:endParaRPr>
          </a:p>
          <a:p>
            <a:pPr marL="287338" indent="-287338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ko-KR" altLang="en-US" sz="2000" dirty="0">
                <a:solidFill>
                  <a:srgbClr val="000099"/>
                </a:solidFill>
                <a:latin typeface="Gill Sans MT" pitchFamily="34" charset="0"/>
              </a:rPr>
              <a:t>케이블 망</a:t>
            </a:r>
            <a:r>
              <a:rPr lang="ko-KR" altLang="en-US" sz="2000" dirty="0">
                <a:latin typeface="Gill Sans MT" pitchFamily="34" charset="0"/>
              </a:rPr>
              <a:t>이</a:t>
            </a:r>
            <a:r>
              <a:rPr lang="en-US" altLang="ko-KR" sz="2000" dirty="0">
                <a:latin typeface="Gill Sans MT" pitchFamily="34" charset="0"/>
              </a:rPr>
              <a:t> </a:t>
            </a:r>
            <a:r>
              <a:rPr lang="ko-KR" altLang="en-US" sz="2000" dirty="0">
                <a:latin typeface="Gill Sans MT" pitchFamily="34" charset="0"/>
              </a:rPr>
              <a:t>가정을 </a:t>
            </a:r>
            <a:r>
              <a:rPr lang="en-US" altLang="ko-KR" sz="2000" dirty="0">
                <a:latin typeface="Gill Sans MT" pitchFamily="34" charset="0"/>
              </a:rPr>
              <a:t>ISP </a:t>
            </a:r>
            <a:r>
              <a:rPr lang="ko-KR" altLang="en-US" sz="2000" dirty="0" err="1">
                <a:latin typeface="Gill Sans MT" pitchFamily="34" charset="0"/>
              </a:rPr>
              <a:t>라우터에</a:t>
            </a:r>
            <a:r>
              <a:rPr lang="ko-KR" altLang="en-US" sz="2000" dirty="0">
                <a:latin typeface="Gill Sans MT" pitchFamily="34" charset="0"/>
              </a:rPr>
              <a:t> 접속시켜줌</a:t>
            </a:r>
            <a:endParaRPr lang="en-US" altLang="ko-KR" sz="2000" dirty="0">
              <a:latin typeface="Gill Sans MT" pitchFamily="34" charset="0"/>
            </a:endParaRPr>
          </a:p>
          <a:p>
            <a:pPr marL="682625" lvl="1" indent="-22542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itchFamily="34" charset="0"/>
              <a:buChar char="•"/>
            </a:pPr>
            <a:r>
              <a:rPr lang="ko-KR" altLang="en-US" sz="2000" dirty="0">
                <a:latin typeface="Gill Sans MT" pitchFamily="34" charset="0"/>
              </a:rPr>
              <a:t>각 가정은 </a:t>
            </a:r>
            <a:r>
              <a:rPr lang="en-US" altLang="ko-KR" sz="2000" dirty="0">
                <a:latin typeface="Gill Sans MT" pitchFamily="34" charset="0"/>
              </a:rPr>
              <a:t>cable </a:t>
            </a:r>
            <a:r>
              <a:rPr lang="en-US" altLang="ko-KR" sz="2000" dirty="0" err="1">
                <a:latin typeface="Gill Sans MT" pitchFamily="34" charset="0"/>
              </a:rPr>
              <a:t>headend</a:t>
            </a:r>
            <a:r>
              <a:rPr lang="en-US" altLang="ko-KR" sz="2000" dirty="0">
                <a:latin typeface="Gill Sans MT" pitchFamily="34" charset="0"/>
              </a:rPr>
              <a:t> </a:t>
            </a:r>
            <a:r>
              <a:rPr lang="ko-KR" altLang="en-US" sz="2000" dirty="0">
                <a:latin typeface="Gill Sans MT" pitchFamily="34" charset="0"/>
              </a:rPr>
              <a:t>까지 </a:t>
            </a:r>
            <a:r>
              <a:rPr lang="ko-KR" altLang="en-US" sz="2000" i="1" dirty="0">
                <a:solidFill>
                  <a:srgbClr val="CC0000"/>
                </a:solidFill>
                <a:latin typeface="Gill Sans MT" pitchFamily="34" charset="0"/>
              </a:rPr>
              <a:t>공유선</a:t>
            </a:r>
            <a:r>
              <a:rPr lang="ko-KR" altLang="en-US" sz="2000" dirty="0">
                <a:latin typeface="Gill Sans MT" pitchFamily="34" charset="0"/>
              </a:rPr>
              <a:t>을 사용</a:t>
            </a:r>
            <a:endParaRPr lang="en-US" altLang="ko-KR" sz="2000" dirty="0">
              <a:latin typeface="Gill Sans MT" pitchFamily="34" charset="0"/>
            </a:endParaRPr>
          </a:p>
          <a:p>
            <a:pPr marL="682625" lvl="1" indent="-22542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itchFamily="34" charset="0"/>
              <a:buChar char="•"/>
            </a:pPr>
            <a:r>
              <a:rPr lang="ko-KR" altLang="en-US" sz="2000" dirty="0" err="1">
                <a:latin typeface="Gill Sans MT" pitchFamily="34" charset="0"/>
              </a:rPr>
              <a:t>중앙국까지</a:t>
            </a:r>
            <a:r>
              <a:rPr lang="ko-KR" altLang="en-US" sz="2000" dirty="0">
                <a:latin typeface="Gill Sans MT" pitchFamily="34" charset="0"/>
              </a:rPr>
              <a:t> 전용선을 사용하는 </a:t>
            </a:r>
            <a:r>
              <a:rPr lang="en-US" altLang="ko-KR" sz="2000" dirty="0">
                <a:latin typeface="Gill Sans MT" pitchFamily="34" charset="0"/>
              </a:rPr>
              <a:t>DSL</a:t>
            </a:r>
            <a:r>
              <a:rPr lang="ko-KR" altLang="en-US" sz="2000" dirty="0">
                <a:latin typeface="Gill Sans MT" pitchFamily="34" charset="0"/>
              </a:rPr>
              <a:t>과 다름</a:t>
            </a:r>
            <a:endParaRPr lang="en-US" altLang="ko-KR" sz="2000" dirty="0">
              <a:latin typeface="Gill Sans MT" pitchFamily="34" charset="0"/>
            </a:endParaRPr>
          </a:p>
          <a:p>
            <a:pPr marL="682625" lvl="1" indent="-22542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None/>
            </a:pPr>
            <a:endParaRPr lang="en-US" altLang="ko-KR" sz="2000" dirty="0">
              <a:latin typeface="Gill Sans MT" pitchFamily="34" charset="0"/>
            </a:endParaRPr>
          </a:p>
        </p:txBody>
      </p:sp>
      <p:sp>
        <p:nvSpPr>
          <p:cNvPr id="22568" name="Title 41"/>
          <p:cNvSpPr>
            <a:spLocks/>
          </p:cNvSpPr>
          <p:nvPr/>
        </p:nvSpPr>
        <p:spPr bwMode="auto">
          <a:xfrm>
            <a:off x="381000" y="239713"/>
            <a:ext cx="6337300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ko-KR" altLang="en-US" sz="3600" dirty="0">
                <a:solidFill>
                  <a:srgbClr val="000099"/>
                </a:solidFill>
                <a:latin typeface="Gill Sans MT" pitchFamily="34" charset="0"/>
              </a:rPr>
              <a:t>접속 네트워크</a:t>
            </a:r>
            <a:r>
              <a:rPr lang="en-US" altLang="ko-KR" sz="3600" dirty="0">
                <a:solidFill>
                  <a:srgbClr val="000099"/>
                </a:solidFill>
                <a:latin typeface="Gill Sans MT" pitchFamily="34" charset="0"/>
              </a:rPr>
              <a:t>: </a:t>
            </a:r>
            <a:r>
              <a:rPr lang="ko-KR" altLang="en-US" sz="3600" dirty="0">
                <a:solidFill>
                  <a:srgbClr val="000099"/>
                </a:solidFill>
                <a:latin typeface="Gill Sans MT" pitchFamily="34" charset="0"/>
              </a:rPr>
              <a:t>케이블 망</a:t>
            </a:r>
            <a:endParaRPr lang="en-US" altLang="ko-KR" sz="3600" dirty="0">
              <a:solidFill>
                <a:srgbClr val="000099"/>
              </a:solidFill>
              <a:latin typeface="Gill Sans MT" pitchFamily="34" charset="0"/>
            </a:endParaRPr>
          </a:p>
        </p:txBody>
      </p:sp>
      <p:pic>
        <p:nvPicPr>
          <p:cNvPr id="22569" name="Picture 180" descr="underline_base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39738" y="868363"/>
            <a:ext cx="5895975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570" name="Group 181"/>
          <p:cNvGrpSpPr>
            <a:grpSpLocks/>
          </p:cNvGrpSpPr>
          <p:nvPr/>
        </p:nvGrpSpPr>
        <p:grpSpPr bwMode="auto">
          <a:xfrm>
            <a:off x="560388" y="1928813"/>
            <a:ext cx="609600" cy="609600"/>
            <a:chOff x="-44" y="1473"/>
            <a:chExt cx="981" cy="1105"/>
          </a:xfrm>
        </p:grpSpPr>
        <p:pic>
          <p:nvPicPr>
            <p:cNvPr id="22572" name="Picture 182" descr="desktop_computer_stylized_medium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73" name="Freeform 18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3382 w 356"/>
                <a:gd name="T3" fmla="*/ 3172 h 368"/>
                <a:gd name="T4" fmla="*/ 51464 w 356"/>
                <a:gd name="T5" fmla="*/ 66095 h 368"/>
                <a:gd name="T6" fmla="*/ 11342 w 356"/>
                <a:gd name="T7" fmla="*/ 826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</p:grpSp>
      <p:sp>
        <p:nvSpPr>
          <p:cNvPr id="2257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286702DD-51FA-4387-A948-02D8A85ED432}" type="slidenum">
              <a:rPr lang="en-US" altLang="ko-KR"/>
              <a:pPr/>
              <a:t>23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5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sp>
        <p:nvSpPr>
          <p:cNvPr id="55334" name="Rectangle 3"/>
          <p:cNvSpPr>
            <a:spLocks noChangeArrowheads="1"/>
          </p:cNvSpPr>
          <p:nvPr/>
        </p:nvSpPr>
        <p:spPr bwMode="auto">
          <a:xfrm>
            <a:off x="527115" y="1484510"/>
            <a:ext cx="8401050" cy="2090737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marL="287338" indent="-287338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ko-KR" sz="2000" dirty="0">
                <a:solidFill>
                  <a:srgbClr val="000099"/>
                </a:solidFill>
                <a:latin typeface="Gill Sans MT" pitchFamily="34" charset="0"/>
              </a:rPr>
              <a:t>FTTN : </a:t>
            </a:r>
            <a:r>
              <a:rPr lang="ko-KR" altLang="en-US" sz="2000" dirty="0">
                <a:solidFill>
                  <a:srgbClr val="000099"/>
                </a:solidFill>
                <a:latin typeface="Gill Sans MT" pitchFamily="34" charset="0"/>
              </a:rPr>
              <a:t>전신주나 길가까지는 광케이블</a:t>
            </a:r>
            <a:r>
              <a:rPr lang="en-US" altLang="ko-KR" sz="2000" dirty="0">
                <a:solidFill>
                  <a:srgbClr val="000099"/>
                </a:solidFill>
                <a:latin typeface="Gill Sans MT" pitchFamily="34" charset="0"/>
              </a:rPr>
              <a:t>, </a:t>
            </a:r>
            <a:r>
              <a:rPr lang="ko-KR" altLang="en-US" sz="2000" dirty="0">
                <a:solidFill>
                  <a:srgbClr val="000099"/>
                </a:solidFill>
                <a:latin typeface="Gill Sans MT" pitchFamily="34" charset="0"/>
              </a:rPr>
              <a:t>그 이후 집안까지는 </a:t>
            </a:r>
            <a:r>
              <a:rPr lang="ko-KR" altLang="en-US" sz="2000" dirty="0" err="1">
                <a:solidFill>
                  <a:srgbClr val="000099"/>
                </a:solidFill>
                <a:latin typeface="Gill Sans MT" pitchFamily="34" charset="0"/>
              </a:rPr>
              <a:t>랜선</a:t>
            </a:r>
            <a:endParaRPr lang="en-US" altLang="ko-KR" sz="2000" dirty="0">
              <a:solidFill>
                <a:srgbClr val="000099"/>
              </a:solidFill>
              <a:latin typeface="Gill Sans MT" pitchFamily="34" charset="0"/>
            </a:endParaRPr>
          </a:p>
          <a:p>
            <a:pPr marL="287338" indent="-287338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ko-KR" sz="2000" dirty="0">
                <a:solidFill>
                  <a:srgbClr val="000099"/>
                </a:solidFill>
                <a:latin typeface="Gill Sans MT" pitchFamily="34" charset="0"/>
              </a:rPr>
              <a:t>FTTC : </a:t>
            </a:r>
            <a:r>
              <a:rPr lang="ko-KR" altLang="en-US" sz="2000" dirty="0">
                <a:solidFill>
                  <a:srgbClr val="000099"/>
                </a:solidFill>
                <a:latin typeface="Gill Sans MT" pitchFamily="34" charset="0"/>
              </a:rPr>
              <a:t>어느 지점까지는 광케이블</a:t>
            </a:r>
            <a:r>
              <a:rPr lang="en-US" altLang="ko-KR" sz="2000" dirty="0">
                <a:solidFill>
                  <a:srgbClr val="000099"/>
                </a:solidFill>
                <a:latin typeface="Gill Sans MT" pitchFamily="34" charset="0"/>
              </a:rPr>
              <a:t>, </a:t>
            </a:r>
            <a:r>
              <a:rPr lang="ko-KR" altLang="en-US" sz="2000" dirty="0">
                <a:solidFill>
                  <a:srgbClr val="000099"/>
                </a:solidFill>
                <a:latin typeface="Gill Sans MT" pitchFamily="34" charset="0"/>
              </a:rPr>
              <a:t>그 이후 가정은 구리선 </a:t>
            </a:r>
            <a:r>
              <a:rPr lang="en-US" altLang="ko-KR" sz="2000" dirty="0">
                <a:solidFill>
                  <a:srgbClr val="000099"/>
                </a:solidFill>
                <a:latin typeface="Gill Sans MT" pitchFamily="34" charset="0"/>
              </a:rPr>
              <a:t>(</a:t>
            </a:r>
            <a:r>
              <a:rPr lang="ko-KR" altLang="en-US" sz="2000" dirty="0">
                <a:solidFill>
                  <a:srgbClr val="000099"/>
                </a:solidFill>
                <a:latin typeface="Gill Sans MT" pitchFamily="34" charset="0"/>
              </a:rPr>
              <a:t>영국 </a:t>
            </a:r>
            <a:r>
              <a:rPr lang="en-US" altLang="ko-KR" sz="2000" dirty="0">
                <a:solidFill>
                  <a:srgbClr val="000099"/>
                </a:solidFill>
                <a:latin typeface="Gill Sans MT" pitchFamily="34" charset="0"/>
              </a:rPr>
              <a:t>BT)</a:t>
            </a:r>
          </a:p>
          <a:p>
            <a:pPr marL="287338" indent="-287338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ko-KR" sz="2000" dirty="0">
                <a:solidFill>
                  <a:srgbClr val="000099"/>
                </a:solidFill>
                <a:latin typeface="Gill Sans MT" pitchFamily="34" charset="0"/>
              </a:rPr>
              <a:t>FTTB</a:t>
            </a:r>
            <a:r>
              <a:rPr lang="ko-KR" altLang="en-US" sz="2000" dirty="0">
                <a:solidFill>
                  <a:srgbClr val="000099"/>
                </a:solidFill>
                <a:latin typeface="Gill Sans MT" pitchFamily="34" charset="0"/>
              </a:rPr>
              <a:t> </a:t>
            </a:r>
            <a:r>
              <a:rPr lang="en-US" altLang="ko-KR" sz="2000" dirty="0">
                <a:solidFill>
                  <a:srgbClr val="000099"/>
                </a:solidFill>
                <a:latin typeface="Gill Sans MT" pitchFamily="34" charset="0"/>
              </a:rPr>
              <a:t>:</a:t>
            </a:r>
            <a:r>
              <a:rPr lang="ko-KR" altLang="en-US" sz="2000" dirty="0">
                <a:solidFill>
                  <a:srgbClr val="000099"/>
                </a:solidFill>
                <a:latin typeface="Gill Sans MT" pitchFamily="34" charset="0"/>
              </a:rPr>
              <a:t> </a:t>
            </a:r>
            <a:r>
              <a:rPr lang="ko-KR" altLang="en-US" sz="2000" dirty="0" err="1">
                <a:solidFill>
                  <a:srgbClr val="000099"/>
                </a:solidFill>
                <a:latin typeface="Gill Sans MT" pitchFamily="34" charset="0"/>
              </a:rPr>
              <a:t>건물까지만</a:t>
            </a:r>
            <a:r>
              <a:rPr lang="ko-KR" altLang="en-US" sz="2000" dirty="0">
                <a:solidFill>
                  <a:srgbClr val="000099"/>
                </a:solidFill>
                <a:latin typeface="Gill Sans MT" pitchFamily="34" charset="0"/>
              </a:rPr>
              <a:t> 광케이블 그 이후 각 가정은 </a:t>
            </a:r>
            <a:r>
              <a:rPr lang="ko-KR" altLang="en-US" sz="2000" dirty="0" err="1">
                <a:solidFill>
                  <a:srgbClr val="000099"/>
                </a:solidFill>
                <a:latin typeface="Gill Sans MT" pitchFamily="34" charset="0"/>
              </a:rPr>
              <a:t>랜선으로</a:t>
            </a:r>
            <a:endParaRPr lang="en-US" altLang="ko-KR" sz="2000" dirty="0">
              <a:solidFill>
                <a:srgbClr val="000099"/>
              </a:solidFill>
              <a:latin typeface="Gill Sans MT" pitchFamily="34" charset="0"/>
            </a:endParaRP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</a:pPr>
            <a:r>
              <a:rPr lang="en-US" altLang="ko-KR" sz="2000" dirty="0">
                <a:solidFill>
                  <a:srgbClr val="000099"/>
                </a:solidFill>
                <a:latin typeface="Gill Sans MT" pitchFamily="34" charset="0"/>
              </a:rPr>
              <a:t>               (</a:t>
            </a:r>
            <a:r>
              <a:rPr lang="ko-KR" altLang="en-US" sz="2000" dirty="0">
                <a:solidFill>
                  <a:srgbClr val="000099"/>
                </a:solidFill>
                <a:latin typeface="Gill Sans MT" pitchFamily="34" charset="0"/>
              </a:rPr>
              <a:t>구형 아파트인 경우</a:t>
            </a:r>
            <a:r>
              <a:rPr lang="en-US" altLang="ko-KR" sz="2000" dirty="0">
                <a:solidFill>
                  <a:srgbClr val="000099"/>
                </a:solidFill>
                <a:latin typeface="Gill Sans MT" pitchFamily="34" charset="0"/>
              </a:rPr>
              <a:t>)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rgbClr val="000099"/>
                </a:solidFill>
                <a:latin typeface="Gill Sans MT" pitchFamily="34" charset="0"/>
              </a:rPr>
              <a:t>FTTH : </a:t>
            </a:r>
            <a:r>
              <a:rPr lang="ko-KR" altLang="en-US" sz="2000" dirty="0">
                <a:solidFill>
                  <a:srgbClr val="000099"/>
                </a:solidFill>
                <a:latin typeface="Gill Sans MT" pitchFamily="34" charset="0"/>
              </a:rPr>
              <a:t>각 아파트 가정까지 바로 광케이블이 </a:t>
            </a:r>
            <a:r>
              <a:rPr lang="ko-KR" altLang="en-US" sz="2000" dirty="0" err="1">
                <a:solidFill>
                  <a:srgbClr val="000099"/>
                </a:solidFill>
                <a:latin typeface="Gill Sans MT" pitchFamily="34" charset="0"/>
              </a:rPr>
              <a:t>들어감</a:t>
            </a:r>
            <a:endParaRPr lang="en-US" altLang="ko-KR" sz="2000" dirty="0">
              <a:solidFill>
                <a:srgbClr val="000099"/>
              </a:solidFill>
              <a:latin typeface="Gill Sans MT" pitchFamily="34" charset="0"/>
            </a:endParaRP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</a:pPr>
            <a:r>
              <a:rPr lang="en-US" altLang="ko-KR" sz="2000" dirty="0">
                <a:solidFill>
                  <a:srgbClr val="000099"/>
                </a:solidFill>
                <a:latin typeface="Gill Sans MT" pitchFamily="34" charset="0"/>
              </a:rPr>
              <a:t>               (2006</a:t>
            </a:r>
            <a:r>
              <a:rPr lang="ko-KR" altLang="en-US" sz="2000" dirty="0">
                <a:solidFill>
                  <a:srgbClr val="000099"/>
                </a:solidFill>
                <a:latin typeface="Gill Sans MT" pitchFamily="34" charset="0"/>
              </a:rPr>
              <a:t>이후 대부분 아파트인 경우</a:t>
            </a:r>
            <a:r>
              <a:rPr lang="en-US" altLang="ko-KR" sz="2000" dirty="0">
                <a:solidFill>
                  <a:srgbClr val="000099"/>
                </a:solidFill>
                <a:latin typeface="Gill Sans MT" pitchFamily="34" charset="0"/>
              </a:rPr>
              <a:t>)</a:t>
            </a: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</a:pPr>
            <a:endParaRPr lang="en-US" altLang="ko-KR" sz="2000" dirty="0">
              <a:solidFill>
                <a:srgbClr val="000099"/>
              </a:solidFill>
              <a:latin typeface="Gill Sans MT" pitchFamily="34" charset="0"/>
            </a:endParaRP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</a:pPr>
            <a:r>
              <a:rPr lang="en-US" altLang="ko-KR" sz="2000" dirty="0">
                <a:solidFill>
                  <a:srgbClr val="000099"/>
                </a:solidFill>
                <a:latin typeface="Gill Sans MT" pitchFamily="34" charset="0"/>
              </a:rPr>
              <a:t>FTTH : Fiber to the Home</a:t>
            </a: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</a:pPr>
            <a:endParaRPr lang="en-US" altLang="ko-KR" sz="2000" dirty="0">
              <a:solidFill>
                <a:srgbClr val="000099"/>
              </a:solidFill>
              <a:latin typeface="Gill Sans MT" pitchFamily="34" charset="0"/>
            </a:endParaRP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</a:pPr>
            <a:endParaRPr lang="en-US" altLang="ko-KR" sz="2000" dirty="0">
              <a:solidFill>
                <a:srgbClr val="000099"/>
              </a:solidFill>
              <a:latin typeface="Gill Sans MT" pitchFamily="34" charset="0"/>
            </a:endParaRPr>
          </a:p>
          <a:p>
            <a:pPr marL="287338" indent="-287338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endParaRPr lang="en-US" altLang="ko-KR" sz="2000" dirty="0">
              <a:solidFill>
                <a:srgbClr val="000099"/>
              </a:solidFill>
              <a:latin typeface="Gill Sans MT" pitchFamily="34" charset="0"/>
            </a:endParaRPr>
          </a:p>
          <a:p>
            <a:pPr marL="287338" indent="-287338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endParaRPr lang="en-US" altLang="ko-KR" sz="2000" dirty="0">
              <a:solidFill>
                <a:srgbClr val="000099"/>
              </a:solidFill>
              <a:latin typeface="Gill Sans MT" pitchFamily="34" charset="0"/>
            </a:endParaRPr>
          </a:p>
        </p:txBody>
      </p:sp>
      <p:sp>
        <p:nvSpPr>
          <p:cNvPr id="22568" name="Title 41"/>
          <p:cNvSpPr>
            <a:spLocks/>
          </p:cNvSpPr>
          <p:nvPr/>
        </p:nvSpPr>
        <p:spPr bwMode="auto">
          <a:xfrm>
            <a:off x="381000" y="239713"/>
            <a:ext cx="6337300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ko-KR" altLang="en-US" sz="3600" dirty="0">
                <a:solidFill>
                  <a:srgbClr val="000099"/>
                </a:solidFill>
                <a:latin typeface="Gill Sans MT" pitchFamily="34" charset="0"/>
              </a:rPr>
              <a:t>접속 네트워크</a:t>
            </a:r>
            <a:r>
              <a:rPr lang="en-US" altLang="ko-KR" sz="3600" dirty="0">
                <a:solidFill>
                  <a:srgbClr val="000099"/>
                </a:solidFill>
                <a:latin typeface="Gill Sans MT" pitchFamily="34" charset="0"/>
              </a:rPr>
              <a:t>: </a:t>
            </a:r>
            <a:r>
              <a:rPr lang="en-US" altLang="ko-KR" sz="3600" dirty="0" err="1">
                <a:solidFill>
                  <a:srgbClr val="000099"/>
                </a:solidFill>
                <a:latin typeface="Gill Sans MT" pitchFamily="34" charset="0"/>
              </a:rPr>
              <a:t>FTTx</a:t>
            </a:r>
            <a:r>
              <a:rPr lang="en-US" altLang="ko-KR" sz="3600" dirty="0">
                <a:solidFill>
                  <a:srgbClr val="000099"/>
                </a:solidFill>
                <a:latin typeface="Gill Sans MT" pitchFamily="34" charset="0"/>
              </a:rPr>
              <a:t>(</a:t>
            </a:r>
            <a:r>
              <a:rPr lang="ko-KR" altLang="en-US" sz="3600" dirty="0" err="1">
                <a:solidFill>
                  <a:srgbClr val="000099"/>
                </a:solidFill>
                <a:latin typeface="Gill Sans MT" pitchFamily="34" charset="0"/>
              </a:rPr>
              <a:t>광랜</a:t>
            </a:r>
            <a:r>
              <a:rPr lang="en-US" altLang="ko-KR" sz="3600" dirty="0">
                <a:solidFill>
                  <a:srgbClr val="000099"/>
                </a:solidFill>
                <a:latin typeface="Gill Sans MT" pitchFamily="34" charset="0"/>
              </a:rPr>
              <a:t>)</a:t>
            </a:r>
          </a:p>
        </p:txBody>
      </p:sp>
      <p:pic>
        <p:nvPicPr>
          <p:cNvPr id="22569" name="Picture 180" descr="underline_base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9738" y="868363"/>
            <a:ext cx="5895975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7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286702DD-51FA-4387-A948-02D8A85ED432}" type="slidenum">
              <a:rPr lang="en-US" altLang="ko-KR"/>
              <a:pPr/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36816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sp>
        <p:nvSpPr>
          <p:cNvPr id="23555" name="Title 41"/>
          <p:cNvSpPr>
            <a:spLocks/>
          </p:cNvSpPr>
          <p:nvPr/>
        </p:nvSpPr>
        <p:spPr bwMode="auto">
          <a:xfrm>
            <a:off x="381000" y="239713"/>
            <a:ext cx="7386687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ko-KR" altLang="en-US" sz="3600" dirty="0">
                <a:solidFill>
                  <a:srgbClr val="000099"/>
                </a:solidFill>
                <a:latin typeface="Gill Sans MT" pitchFamily="34" charset="0"/>
              </a:rPr>
              <a:t>접속 네트워크</a:t>
            </a:r>
            <a:r>
              <a:rPr lang="en-US" altLang="ko-KR" sz="3600" dirty="0">
                <a:solidFill>
                  <a:srgbClr val="000099"/>
                </a:solidFill>
                <a:latin typeface="Gill Sans MT" pitchFamily="34" charset="0"/>
              </a:rPr>
              <a:t>: </a:t>
            </a:r>
            <a:r>
              <a:rPr lang="ko-KR" altLang="en-US" sz="3600" dirty="0">
                <a:solidFill>
                  <a:srgbClr val="000099"/>
                </a:solidFill>
                <a:latin typeface="Gill Sans MT" pitchFamily="34" charset="0"/>
              </a:rPr>
              <a:t>가정</a:t>
            </a:r>
            <a:r>
              <a:rPr lang="en-US" altLang="ko-KR" sz="3600" dirty="0">
                <a:solidFill>
                  <a:srgbClr val="000099"/>
                </a:solidFill>
                <a:latin typeface="Gill Sans MT" pitchFamily="34" charset="0"/>
              </a:rPr>
              <a:t>(</a:t>
            </a:r>
            <a:r>
              <a:rPr lang="ko-KR" altLang="en-US" sz="3600" dirty="0">
                <a:solidFill>
                  <a:srgbClr val="000099"/>
                </a:solidFill>
                <a:latin typeface="Gill Sans MT" pitchFamily="34" charset="0"/>
              </a:rPr>
              <a:t>홈</a:t>
            </a:r>
            <a:r>
              <a:rPr lang="en-US" altLang="ko-KR" sz="3600" dirty="0">
                <a:solidFill>
                  <a:srgbClr val="000099"/>
                </a:solidFill>
                <a:latin typeface="Gill Sans MT" pitchFamily="34" charset="0"/>
              </a:rPr>
              <a:t>)</a:t>
            </a:r>
            <a:r>
              <a:rPr lang="ko-KR" altLang="en-US" sz="3600" dirty="0">
                <a:solidFill>
                  <a:srgbClr val="000099"/>
                </a:solidFill>
                <a:latin typeface="Gill Sans MT" pitchFamily="34" charset="0"/>
              </a:rPr>
              <a:t> 네트워크</a:t>
            </a:r>
            <a:endParaRPr lang="en-US" altLang="ko-KR" sz="3600" dirty="0">
              <a:solidFill>
                <a:srgbClr val="000099"/>
              </a:solidFill>
              <a:latin typeface="Gill Sans MT" pitchFamily="34" charset="0"/>
            </a:endParaRPr>
          </a:p>
        </p:txBody>
      </p:sp>
      <p:pic>
        <p:nvPicPr>
          <p:cNvPr id="23556" name="Picture 85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9738" y="868363"/>
            <a:ext cx="6046787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AutoShape 99"/>
          <p:cNvSpPr>
            <a:spLocks noChangeArrowheads="1"/>
          </p:cNvSpPr>
          <p:nvPr/>
        </p:nvSpPr>
        <p:spPr bwMode="auto">
          <a:xfrm>
            <a:off x="754063" y="1158875"/>
            <a:ext cx="5649912" cy="768350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11289" name="Text Box 26"/>
          <p:cNvSpPr txBox="1">
            <a:spLocks noChangeArrowheads="1"/>
          </p:cNvSpPr>
          <p:nvPr/>
        </p:nvSpPr>
        <p:spPr bwMode="auto">
          <a:xfrm>
            <a:off x="5880333" y="2867782"/>
            <a:ext cx="2897188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altLang="ko-KR" sz="2000" dirty="0" err="1"/>
              <a:t>headend</a:t>
            </a:r>
            <a:r>
              <a:rPr lang="en-US" altLang="ko-KR" sz="2000" dirty="0"/>
              <a:t> </a:t>
            </a:r>
            <a:r>
              <a:rPr lang="ko-KR" altLang="en-US" sz="2000" dirty="0"/>
              <a:t>또는 </a:t>
            </a:r>
            <a:r>
              <a:rPr lang="ko-KR" altLang="en-US" sz="2000" dirty="0" err="1"/>
              <a:t>중앙국으로</a:t>
            </a:r>
            <a:endParaRPr lang="en-US" altLang="ko-KR" sz="2000" dirty="0"/>
          </a:p>
        </p:txBody>
      </p:sp>
      <p:sp>
        <p:nvSpPr>
          <p:cNvPr id="23559" name="Rectangle 87"/>
          <p:cNvSpPr>
            <a:spLocks noChangeArrowheads="1"/>
          </p:cNvSpPr>
          <p:nvPr/>
        </p:nvSpPr>
        <p:spPr bwMode="auto">
          <a:xfrm>
            <a:off x="1189038" y="1912938"/>
            <a:ext cx="4781550" cy="2662237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  <p:grpSp>
        <p:nvGrpSpPr>
          <p:cNvPr id="23560" name="Group 105"/>
          <p:cNvGrpSpPr>
            <a:grpSpLocks/>
          </p:cNvGrpSpPr>
          <p:nvPr/>
        </p:nvGrpSpPr>
        <p:grpSpPr bwMode="auto">
          <a:xfrm>
            <a:off x="4287838" y="3252788"/>
            <a:ext cx="3000375" cy="361950"/>
            <a:chOff x="2434" y="2109"/>
            <a:chExt cx="1890" cy="228"/>
          </a:xfrm>
        </p:grpSpPr>
        <p:grpSp>
          <p:nvGrpSpPr>
            <p:cNvPr id="23640" name="Group 91"/>
            <p:cNvGrpSpPr>
              <a:grpSpLocks/>
            </p:cNvGrpSpPr>
            <p:nvPr/>
          </p:nvGrpSpPr>
          <p:grpSpPr bwMode="auto">
            <a:xfrm>
              <a:off x="2722" y="2109"/>
              <a:ext cx="642" cy="228"/>
              <a:chOff x="322" y="890"/>
              <a:chExt cx="872" cy="339"/>
            </a:xfrm>
          </p:grpSpPr>
          <p:sp>
            <p:nvSpPr>
              <p:cNvPr id="23643" name="Rectangle 92"/>
              <p:cNvSpPr>
                <a:spLocks noChangeArrowheads="1"/>
              </p:cNvSpPr>
              <p:nvPr/>
            </p:nvSpPr>
            <p:spPr bwMode="auto">
              <a:xfrm>
                <a:off x="323" y="1004"/>
                <a:ext cx="871" cy="2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23644" name="Rectangle 93"/>
              <p:cNvSpPr>
                <a:spLocks noChangeArrowheads="1"/>
              </p:cNvSpPr>
              <p:nvPr/>
            </p:nvSpPr>
            <p:spPr bwMode="auto">
              <a:xfrm>
                <a:off x="393" y="1073"/>
                <a:ext cx="57" cy="57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23645" name="Rectangle 94"/>
              <p:cNvSpPr>
                <a:spLocks noChangeArrowheads="1"/>
              </p:cNvSpPr>
              <p:nvPr/>
            </p:nvSpPr>
            <p:spPr bwMode="auto">
              <a:xfrm>
                <a:off x="467" y="1073"/>
                <a:ext cx="56" cy="57"/>
              </a:xfrm>
              <a:prstGeom prst="rect">
                <a:avLst/>
              </a:prstGeom>
              <a:solidFill>
                <a:srgbClr val="33CC3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23646" name="Rectangle 95"/>
              <p:cNvSpPr>
                <a:spLocks noChangeArrowheads="1"/>
              </p:cNvSpPr>
              <p:nvPr/>
            </p:nvSpPr>
            <p:spPr bwMode="auto">
              <a:xfrm>
                <a:off x="541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23647" name="Rectangle 96"/>
              <p:cNvSpPr>
                <a:spLocks noChangeArrowheads="1"/>
              </p:cNvSpPr>
              <p:nvPr/>
            </p:nvSpPr>
            <p:spPr bwMode="auto">
              <a:xfrm>
                <a:off x="615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23648" name="AutoShape 97"/>
              <p:cNvSpPr>
                <a:spLocks noChangeArrowheads="1"/>
              </p:cNvSpPr>
              <p:nvPr/>
            </p:nvSpPr>
            <p:spPr bwMode="auto">
              <a:xfrm rot="10800000" flipH="1">
                <a:off x="322" y="890"/>
                <a:ext cx="859" cy="1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1 w 21600"/>
                  <a:gd name="T13" fmla="*/ 4516 h 21600"/>
                  <a:gd name="T14" fmla="*/ 17099 w 21600"/>
                  <a:gd name="T15" fmla="*/ 1708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23641" name="Line 102"/>
            <p:cNvSpPr>
              <a:spLocks noChangeShapeType="1"/>
            </p:cNvSpPr>
            <p:nvPr/>
          </p:nvSpPr>
          <p:spPr bwMode="auto">
            <a:xfrm flipH="1">
              <a:off x="3361" y="2258"/>
              <a:ext cx="9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642" name="Line 104"/>
            <p:cNvSpPr>
              <a:spLocks noChangeShapeType="1"/>
            </p:cNvSpPr>
            <p:nvPr/>
          </p:nvSpPr>
          <p:spPr bwMode="auto">
            <a:xfrm flipH="1">
              <a:off x="2434" y="2261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3561" name="Group 107"/>
          <p:cNvGrpSpPr>
            <a:grpSpLocks/>
          </p:cNvGrpSpPr>
          <p:nvPr/>
        </p:nvGrpSpPr>
        <p:grpSpPr bwMode="auto">
          <a:xfrm>
            <a:off x="3273425" y="3227388"/>
            <a:ext cx="1065213" cy="455612"/>
            <a:chOff x="2356" y="1300"/>
            <a:chExt cx="555" cy="194"/>
          </a:xfrm>
        </p:grpSpPr>
        <p:sp>
          <p:nvSpPr>
            <p:cNvPr id="23632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23633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23634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grpSp>
          <p:nvGrpSpPr>
            <p:cNvPr id="23635" name="Group 111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23638" name="Freeform 11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639" name="Freeform 11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23636" name="Line 114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637" name="Line 115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3562" name="Line 116"/>
          <p:cNvSpPr>
            <a:spLocks noChangeShapeType="1"/>
          </p:cNvSpPr>
          <p:nvPr/>
        </p:nvSpPr>
        <p:spPr bwMode="auto">
          <a:xfrm flipH="1">
            <a:off x="2435225" y="3463925"/>
            <a:ext cx="822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3563" name="Group 119"/>
          <p:cNvGrpSpPr>
            <a:grpSpLocks/>
          </p:cNvGrpSpPr>
          <p:nvPr/>
        </p:nvGrpSpPr>
        <p:grpSpPr bwMode="auto">
          <a:xfrm>
            <a:off x="1814513" y="2884488"/>
            <a:ext cx="1068387" cy="820737"/>
            <a:chOff x="2967" y="478"/>
            <a:chExt cx="788" cy="625"/>
          </a:xfrm>
        </p:grpSpPr>
        <p:pic>
          <p:nvPicPr>
            <p:cNvPr id="23630" name="Picture 120" descr="access_point_stylized_small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631" name="Picture 121" descr="antenna_radiation_stylized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3564" name="Line 122"/>
          <p:cNvSpPr>
            <a:spLocks noChangeShapeType="1"/>
          </p:cNvSpPr>
          <p:nvPr/>
        </p:nvSpPr>
        <p:spPr bwMode="auto">
          <a:xfrm flipH="1" flipV="1">
            <a:off x="3756025" y="2767013"/>
            <a:ext cx="0" cy="468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138"/>
          <p:cNvGrpSpPr>
            <a:grpSpLocks/>
          </p:cNvGrpSpPr>
          <p:nvPr/>
        </p:nvGrpSpPr>
        <p:grpSpPr bwMode="auto">
          <a:xfrm>
            <a:off x="5326062" y="3703637"/>
            <a:ext cx="3020983" cy="1489074"/>
            <a:chOff x="3355" y="2333"/>
            <a:chExt cx="1592" cy="938"/>
          </a:xfrm>
        </p:grpSpPr>
        <p:sp>
          <p:nvSpPr>
            <p:cNvPr id="23628" name="Text Box 39"/>
            <p:cNvSpPr txBox="1">
              <a:spLocks noChangeArrowheads="1"/>
            </p:cNvSpPr>
            <p:nvPr/>
          </p:nvSpPr>
          <p:spPr bwMode="auto">
            <a:xfrm>
              <a:off x="3355" y="2934"/>
              <a:ext cx="1592" cy="3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1800" dirty="0"/>
                <a:t>케이블모뎀 또는 </a:t>
              </a:r>
              <a:r>
                <a:rPr lang="en-US" altLang="ko-KR" sz="1800" dirty="0"/>
                <a:t>DSL</a:t>
              </a:r>
              <a:r>
                <a:rPr lang="ko-KR" altLang="en-US" sz="1800" dirty="0"/>
                <a:t>모뎀</a:t>
              </a:r>
              <a:endParaRPr lang="en-US" altLang="ko-KR" sz="1800" dirty="0"/>
            </a:p>
          </p:txBody>
        </p:sp>
        <p:sp>
          <p:nvSpPr>
            <p:cNvPr id="23629" name="Line 129"/>
            <p:cNvSpPr>
              <a:spLocks noChangeShapeType="1"/>
            </p:cNvSpPr>
            <p:nvPr/>
          </p:nvSpPr>
          <p:spPr bwMode="auto">
            <a:xfrm>
              <a:off x="3449" y="2333"/>
              <a:ext cx="0" cy="59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8" name="Group 139"/>
          <p:cNvGrpSpPr>
            <a:grpSpLocks/>
          </p:cNvGrpSpPr>
          <p:nvPr/>
        </p:nvGrpSpPr>
        <p:grpSpPr bwMode="auto">
          <a:xfrm>
            <a:off x="4060825" y="3695700"/>
            <a:ext cx="2593975" cy="1781175"/>
            <a:chOff x="2558" y="2328"/>
            <a:chExt cx="1634" cy="1122"/>
          </a:xfrm>
        </p:grpSpPr>
        <p:sp>
          <p:nvSpPr>
            <p:cNvPr id="23626" name="Text Box 39"/>
            <p:cNvSpPr txBox="1">
              <a:spLocks noChangeArrowheads="1"/>
            </p:cNvSpPr>
            <p:nvPr/>
          </p:nvSpPr>
          <p:spPr bwMode="auto">
            <a:xfrm>
              <a:off x="2558" y="3252"/>
              <a:ext cx="1634" cy="1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1800" dirty="0" err="1"/>
                <a:t>라우터</a:t>
              </a:r>
              <a:r>
                <a:rPr lang="en-US" altLang="ko-KR" sz="1800" dirty="0"/>
                <a:t>, </a:t>
              </a:r>
              <a:r>
                <a:rPr lang="ko-KR" altLang="en-US" sz="1800" dirty="0"/>
                <a:t>방화벽</a:t>
              </a:r>
              <a:r>
                <a:rPr lang="en-US" altLang="ko-KR" sz="1800" dirty="0"/>
                <a:t>, NAT</a:t>
              </a:r>
            </a:p>
          </p:txBody>
        </p:sp>
        <p:sp>
          <p:nvSpPr>
            <p:cNvPr id="23627" name="Line 133"/>
            <p:cNvSpPr>
              <a:spLocks noChangeShapeType="1"/>
            </p:cNvSpPr>
            <p:nvPr/>
          </p:nvSpPr>
          <p:spPr bwMode="auto">
            <a:xfrm>
              <a:off x="2645" y="2328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" name="Group 141"/>
          <p:cNvGrpSpPr>
            <a:grpSpLocks/>
          </p:cNvGrpSpPr>
          <p:nvPr/>
        </p:nvGrpSpPr>
        <p:grpSpPr bwMode="auto">
          <a:xfrm>
            <a:off x="3605213" y="4576763"/>
            <a:ext cx="2927350" cy="1403350"/>
            <a:chOff x="2062" y="2532"/>
            <a:chExt cx="1844" cy="1220"/>
          </a:xfrm>
        </p:grpSpPr>
        <p:sp>
          <p:nvSpPr>
            <p:cNvPr id="23624" name="Line 134"/>
            <p:cNvSpPr>
              <a:spLocks noChangeShapeType="1"/>
            </p:cNvSpPr>
            <p:nvPr/>
          </p:nvSpPr>
          <p:spPr bwMode="auto">
            <a:xfrm>
              <a:off x="2064" y="2532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625" name="Text Box 39"/>
            <p:cNvSpPr txBox="1">
              <a:spLocks noChangeArrowheads="1"/>
            </p:cNvSpPr>
            <p:nvPr/>
          </p:nvSpPr>
          <p:spPr bwMode="auto">
            <a:xfrm>
              <a:off x="2062" y="3471"/>
              <a:ext cx="1844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1800" dirty="0"/>
                <a:t>유선</a:t>
              </a:r>
              <a:r>
                <a:rPr lang="en-US" altLang="ko-KR" sz="1800" dirty="0"/>
                <a:t> Ethernet (1 </a:t>
              </a:r>
              <a:r>
                <a:rPr lang="en-US" altLang="ko-KR" sz="1800" dirty="0" err="1"/>
                <a:t>Gbps</a:t>
              </a:r>
              <a:r>
                <a:rPr lang="en-US" altLang="ko-KR" sz="1800" dirty="0"/>
                <a:t>)</a:t>
              </a:r>
            </a:p>
          </p:txBody>
        </p:sp>
      </p:grpSp>
      <p:grpSp>
        <p:nvGrpSpPr>
          <p:cNvPr id="10" name="Group 140"/>
          <p:cNvGrpSpPr>
            <a:grpSpLocks/>
          </p:cNvGrpSpPr>
          <p:nvPr/>
        </p:nvGrpSpPr>
        <p:grpSpPr bwMode="auto">
          <a:xfrm>
            <a:off x="423863" y="3725862"/>
            <a:ext cx="1966912" cy="2047874"/>
            <a:chOff x="267" y="2347"/>
            <a:chExt cx="1239" cy="1290"/>
          </a:xfrm>
        </p:grpSpPr>
        <p:sp>
          <p:nvSpPr>
            <p:cNvPr id="23622" name="Line 136"/>
            <p:cNvSpPr>
              <a:spLocks noChangeShapeType="1"/>
            </p:cNvSpPr>
            <p:nvPr/>
          </p:nvSpPr>
          <p:spPr bwMode="auto">
            <a:xfrm>
              <a:off x="1360" y="2347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623" name="Text Box 39"/>
            <p:cNvSpPr txBox="1">
              <a:spLocks noChangeArrowheads="1"/>
            </p:cNvSpPr>
            <p:nvPr/>
          </p:nvSpPr>
          <p:spPr bwMode="auto">
            <a:xfrm>
              <a:off x="267" y="3300"/>
              <a:ext cx="1239" cy="3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ko-KR" altLang="en-US" sz="1800" dirty="0"/>
                <a:t>무선</a:t>
              </a:r>
              <a:r>
                <a:rPr lang="en-US" altLang="ko-KR" sz="1800" dirty="0"/>
                <a:t> access </a:t>
              </a:r>
            </a:p>
            <a:p>
              <a:pPr algn="r">
                <a:lnSpc>
                  <a:spcPct val="80000"/>
                </a:lnSpc>
              </a:pPr>
              <a:r>
                <a:rPr lang="en-US" altLang="ko-KR" sz="1800" dirty="0"/>
                <a:t>point (54 Mbps)</a:t>
              </a:r>
            </a:p>
          </p:txBody>
        </p:sp>
      </p:grpSp>
      <p:sp>
        <p:nvSpPr>
          <p:cNvPr id="11406" name="Text Box 142"/>
          <p:cNvSpPr txBox="1">
            <a:spLocks noChangeArrowheads="1"/>
          </p:cNvSpPr>
          <p:nvPr/>
        </p:nvSpPr>
        <p:spPr bwMode="auto">
          <a:xfrm>
            <a:off x="1187441" y="1303338"/>
            <a:ext cx="95410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/>
              <a:t>무선</a:t>
            </a:r>
            <a:endParaRPr lang="en-US" altLang="ko-KR" sz="2000" dirty="0"/>
          </a:p>
          <a:p>
            <a:pPr algn="ctr"/>
            <a:r>
              <a:rPr lang="ko-KR" altLang="en-US" sz="2000" dirty="0"/>
              <a:t>기기들</a:t>
            </a:r>
            <a:endParaRPr lang="en-US" altLang="ko-KR" sz="2000" dirty="0"/>
          </a:p>
        </p:txBody>
      </p:sp>
      <p:grpSp>
        <p:nvGrpSpPr>
          <p:cNvPr id="23570" name="Group 143"/>
          <p:cNvGrpSpPr>
            <a:grpSpLocks/>
          </p:cNvGrpSpPr>
          <p:nvPr/>
        </p:nvGrpSpPr>
        <p:grpSpPr bwMode="auto">
          <a:xfrm>
            <a:off x="1384300" y="1954213"/>
            <a:ext cx="733425" cy="758825"/>
            <a:chOff x="2751" y="1851"/>
            <a:chExt cx="462" cy="478"/>
          </a:xfrm>
        </p:grpSpPr>
        <p:pic>
          <p:nvPicPr>
            <p:cNvPr id="23620" name="Picture 144" descr="iphone_stylized_small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621" name="Picture 145" descr="antenna_radiation_stylized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3571" name="Line 146"/>
          <p:cNvSpPr>
            <a:spLocks noChangeShapeType="1"/>
          </p:cNvSpPr>
          <p:nvPr/>
        </p:nvSpPr>
        <p:spPr bwMode="auto">
          <a:xfrm>
            <a:off x="3679825" y="3679825"/>
            <a:ext cx="12700" cy="217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411" name="Oval 147"/>
          <p:cNvSpPr>
            <a:spLocks noChangeArrowheads="1"/>
          </p:cNvSpPr>
          <p:nvPr/>
        </p:nvSpPr>
        <p:spPr bwMode="auto">
          <a:xfrm>
            <a:off x="1281113" y="2801938"/>
            <a:ext cx="3359150" cy="1050925"/>
          </a:xfrm>
          <a:prstGeom prst="ellipse">
            <a:avLst/>
          </a:prstGeom>
          <a:noFill/>
          <a:ln w="19050">
            <a:solidFill>
              <a:srgbClr val="CC0000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  <p:grpSp>
        <p:nvGrpSpPr>
          <p:cNvPr id="12" name="Group 150"/>
          <p:cNvGrpSpPr>
            <a:grpSpLocks/>
          </p:cNvGrpSpPr>
          <p:nvPr/>
        </p:nvGrpSpPr>
        <p:grpSpPr bwMode="auto">
          <a:xfrm>
            <a:off x="293687" y="3532188"/>
            <a:ext cx="1473203" cy="720725"/>
            <a:chOff x="185" y="2225"/>
            <a:chExt cx="928" cy="454"/>
          </a:xfrm>
        </p:grpSpPr>
        <p:sp>
          <p:nvSpPr>
            <p:cNvPr id="23618" name="Text Box 148"/>
            <p:cNvSpPr txBox="1">
              <a:spLocks noChangeArrowheads="1"/>
            </p:cNvSpPr>
            <p:nvPr/>
          </p:nvSpPr>
          <p:spPr bwMode="auto">
            <a:xfrm>
              <a:off x="185" y="2357"/>
              <a:ext cx="928" cy="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85000"/>
                </a:lnSpc>
              </a:pPr>
              <a:r>
                <a:rPr lang="ko-KR" altLang="en-US" sz="1600" dirty="0"/>
                <a:t>주로 하나의 </a:t>
              </a:r>
              <a:endParaRPr lang="en-US" altLang="ko-KR" sz="1600" dirty="0"/>
            </a:p>
            <a:p>
              <a:pPr algn="r">
                <a:lnSpc>
                  <a:spcPct val="85000"/>
                </a:lnSpc>
              </a:pPr>
              <a:r>
                <a:rPr lang="ko-KR" altLang="en-US" sz="1600" dirty="0"/>
                <a:t>장치에 결합됨</a:t>
              </a:r>
              <a:endParaRPr lang="en-US" altLang="ko-KR" sz="1600" dirty="0"/>
            </a:p>
          </p:txBody>
        </p:sp>
        <p:sp>
          <p:nvSpPr>
            <p:cNvPr id="23619" name="Line 149"/>
            <p:cNvSpPr>
              <a:spLocks noChangeShapeType="1"/>
            </p:cNvSpPr>
            <p:nvPr/>
          </p:nvSpPr>
          <p:spPr bwMode="auto">
            <a:xfrm flipV="1">
              <a:off x="590" y="2225"/>
              <a:ext cx="238" cy="1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3574" name="Group 151"/>
          <p:cNvGrpSpPr>
            <a:grpSpLocks/>
          </p:cNvGrpSpPr>
          <p:nvPr/>
        </p:nvGrpSpPr>
        <p:grpSpPr bwMode="auto">
          <a:xfrm>
            <a:off x="2379663" y="1566863"/>
            <a:ext cx="954087" cy="1027112"/>
            <a:chOff x="877" y="1008"/>
            <a:chExt cx="2747" cy="2591"/>
          </a:xfrm>
        </p:grpSpPr>
        <p:pic>
          <p:nvPicPr>
            <p:cNvPr id="23595" name="Picture 152" descr="antenna_stylized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596" name="Picture 153" descr="laptop_keyboard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597" name="Freeform 154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1 w 2982"/>
                <a:gd name="T5" fmla="*/ 1 h 2442"/>
                <a:gd name="T6" fmla="*/ 1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23598" name="Picture 155" descr="screen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599" name="Freeform 156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1 w 2528"/>
                <a:gd name="T3" fmla="*/ 1 h 455"/>
                <a:gd name="T4" fmla="*/ 1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600" name="Freeform 157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601" name="Freeform 158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602" name="Freeform 159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1 w 2773"/>
                <a:gd name="T5" fmla="*/ 1 h 738"/>
                <a:gd name="T6" fmla="*/ 1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603" name="Freeform 160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1 w 637"/>
                <a:gd name="T1" fmla="*/ 0 h 1659"/>
                <a:gd name="T2" fmla="*/ 1 w 637"/>
                <a:gd name="T3" fmla="*/ 0 h 1659"/>
                <a:gd name="T4" fmla="*/ 1 w 637"/>
                <a:gd name="T5" fmla="*/ 6 h 1659"/>
                <a:gd name="T6" fmla="*/ 0 w 637"/>
                <a:gd name="T7" fmla="*/ 6 h 1659"/>
                <a:gd name="T8" fmla="*/ 1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604" name="Freeform 161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3 w 2216"/>
                <a:gd name="T5" fmla="*/ 2 h 550"/>
                <a:gd name="T6" fmla="*/ 3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3605" name="Group 162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23612" name="Freeform 163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613" name="Freeform 164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614" name="Freeform 165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615" name="Freeform 166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616" name="Freeform 167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617" name="Freeform 168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23606" name="Freeform 169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1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1 h 792"/>
                <a:gd name="T8" fmla="*/ 1 w 990"/>
                <a:gd name="T9" fmla="*/ 1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607" name="Freeform 170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608" name="Freeform 171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609" name="Freeform 172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610" name="Freeform 173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611" name="Freeform 174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1 h 723"/>
                <a:gd name="T6" fmla="*/ 0 w 2532"/>
                <a:gd name="T7" fmla="*/ 1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3575" name="Group 175"/>
          <p:cNvGrpSpPr>
            <a:grpSpLocks/>
          </p:cNvGrpSpPr>
          <p:nvPr/>
        </p:nvGrpSpPr>
        <p:grpSpPr bwMode="auto">
          <a:xfrm>
            <a:off x="3149600" y="2032000"/>
            <a:ext cx="1123950" cy="862013"/>
            <a:chOff x="-44" y="1473"/>
            <a:chExt cx="981" cy="1105"/>
          </a:xfrm>
        </p:grpSpPr>
        <p:pic>
          <p:nvPicPr>
            <p:cNvPr id="23593" name="Picture 176" descr="desktop_computer_stylized_medium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594" name="Freeform 17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3382 w 356"/>
                <a:gd name="T3" fmla="*/ 3172 h 368"/>
                <a:gd name="T4" fmla="*/ 51464 w 356"/>
                <a:gd name="T5" fmla="*/ 66095 h 368"/>
                <a:gd name="T6" fmla="*/ 11342 w 356"/>
                <a:gd name="T7" fmla="*/ 826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23576" name="Group 178"/>
          <p:cNvGrpSpPr>
            <a:grpSpLocks/>
          </p:cNvGrpSpPr>
          <p:nvPr/>
        </p:nvGrpSpPr>
        <p:grpSpPr bwMode="auto">
          <a:xfrm>
            <a:off x="3090863" y="3838575"/>
            <a:ext cx="849312" cy="712788"/>
            <a:chOff x="-44" y="1473"/>
            <a:chExt cx="981" cy="1105"/>
          </a:xfrm>
        </p:grpSpPr>
        <p:pic>
          <p:nvPicPr>
            <p:cNvPr id="23591" name="Picture 179" descr="desktop_computer_stylized_medium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592" name="Freeform 18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3382 w 356"/>
                <a:gd name="T3" fmla="*/ 3172 h 368"/>
                <a:gd name="T4" fmla="*/ 51464 w 356"/>
                <a:gd name="T5" fmla="*/ 66095 h 368"/>
                <a:gd name="T6" fmla="*/ 11342 w 356"/>
                <a:gd name="T7" fmla="*/ 826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</p:grpSp>
      <p:sp>
        <p:nvSpPr>
          <p:cNvPr id="2357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65FB5E54-5EAD-4EB3-883B-38D268374D8A}" type="slidenum">
              <a:rPr lang="en-US" altLang="ko-KR"/>
              <a:pPr/>
              <a:t>25</a:t>
            </a:fld>
            <a:endParaRPr lang="en-US" altLang="ko-KR"/>
          </a:p>
        </p:txBody>
      </p:sp>
      <p:grpSp>
        <p:nvGrpSpPr>
          <p:cNvPr id="23578" name="Group 98"/>
          <p:cNvGrpSpPr>
            <a:grpSpLocks/>
          </p:cNvGrpSpPr>
          <p:nvPr/>
        </p:nvGrpSpPr>
        <p:grpSpPr bwMode="auto">
          <a:xfrm>
            <a:off x="4486275" y="1708150"/>
            <a:ext cx="958850" cy="1276350"/>
            <a:chOff x="5806938" y="3011924"/>
            <a:chExt cx="347997" cy="396620"/>
          </a:xfrm>
        </p:grpSpPr>
        <p:pic>
          <p:nvPicPr>
            <p:cNvPr id="23589" name="Picture 101" descr="fridge2.png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5906702" y="3071517"/>
              <a:ext cx="189578" cy="3370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590" name="Picture 1115" descr="antenna_stylized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5806938" y="3011924"/>
              <a:ext cx="347997" cy="1675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3579" name="Group 347"/>
          <p:cNvGrpSpPr>
            <a:grpSpLocks/>
          </p:cNvGrpSpPr>
          <p:nvPr/>
        </p:nvGrpSpPr>
        <p:grpSpPr bwMode="auto">
          <a:xfrm>
            <a:off x="3236913" y="3187700"/>
            <a:ext cx="1114425" cy="541338"/>
            <a:chOff x="1871277" y="1576300"/>
            <a:chExt cx="1128371" cy="437861"/>
          </a:xfrm>
        </p:grpSpPr>
        <p:sp>
          <p:nvSpPr>
            <p:cNvPr id="88" name="Oval 87"/>
            <p:cNvSpPr>
              <a:spLocks noChangeArrowheads="1"/>
            </p:cNvSpPr>
            <p:nvPr/>
          </p:nvSpPr>
          <p:spPr bwMode="auto">
            <a:xfrm flipV="1">
              <a:off x="1874492" y="1694432"/>
              <a:ext cx="1125156" cy="319729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89" name="Rectangle 88"/>
            <p:cNvSpPr/>
            <p:nvPr/>
          </p:nvSpPr>
          <p:spPr bwMode="auto">
            <a:xfrm>
              <a:off x="1871277" y="1739375"/>
              <a:ext cx="1128371" cy="11684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90" name="Oval 8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156" cy="31972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91" name="Freeform 90"/>
            <p:cNvSpPr/>
            <p:nvPr/>
          </p:nvSpPr>
          <p:spPr bwMode="auto">
            <a:xfrm>
              <a:off x="2158995" y="1673888"/>
              <a:ext cx="549719" cy="16050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auto">
            <a:xfrm>
              <a:off x="2102738" y="1632798"/>
              <a:ext cx="662235" cy="111713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auto">
            <a:xfrm>
              <a:off x="2536727" y="1727818"/>
              <a:ext cx="244320" cy="97588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auto">
            <a:xfrm>
              <a:off x="2089879" y="1730386"/>
              <a:ext cx="241105" cy="96304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95" name="Straight Connector 94"/>
            <p:cNvCxnSpPr>
              <a:cxnSpLocks noChangeShapeType="1"/>
              <a:endCxn id="90" idx="2"/>
            </p:cNvCxnSpPr>
            <p:nvPr/>
          </p:nvCxnSpPr>
          <p:spPr bwMode="auto">
            <a:xfrm flipH="1" flipV="1">
              <a:off x="1871277" y="1736806"/>
              <a:ext cx="3215" cy="12326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96" name="Straight Connector 95"/>
            <p:cNvCxnSpPr>
              <a:cxnSpLocks noChangeShapeType="1"/>
            </p:cNvCxnSpPr>
            <p:nvPr/>
          </p:nvCxnSpPr>
          <p:spPr bwMode="auto">
            <a:xfrm flipH="1" flipV="1">
              <a:off x="2996433" y="1734238"/>
              <a:ext cx="3215" cy="12326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C0E7EAF-F899-9A82-189E-44B22EBA14F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92545" y="963569"/>
            <a:ext cx="2676525" cy="1714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89" grpId="0"/>
      <p:bldP spid="11406" grpId="0"/>
      <p:bldP spid="114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sp>
        <p:nvSpPr>
          <p:cNvPr id="24579" name="Title 50"/>
          <p:cNvSpPr>
            <a:spLocks noGrp="1"/>
          </p:cNvSpPr>
          <p:nvPr>
            <p:ph type="title" idx="4294967295"/>
          </p:nvPr>
        </p:nvSpPr>
        <p:spPr>
          <a:xfrm>
            <a:off x="290513" y="198438"/>
            <a:ext cx="8321675" cy="765175"/>
          </a:xfrm>
        </p:spPr>
        <p:txBody>
          <a:bodyPr/>
          <a:lstStyle/>
          <a:p>
            <a:pPr eaLnBrk="1" hangingPunct="1"/>
            <a:r>
              <a:rPr lang="ko-KR" altLang="en-US" sz="4000" dirty="0">
                <a:ea typeface="ＭＳ Ｐゴシック" pitchFamily="34" charset="-128"/>
              </a:rPr>
              <a:t>기업 접속 네트워크</a:t>
            </a:r>
            <a:r>
              <a:rPr lang="en-US" altLang="ko-KR" sz="4000" dirty="0">
                <a:ea typeface="ＭＳ Ｐゴシック" pitchFamily="34" charset="-128"/>
              </a:rPr>
              <a:t> (Ethernet)</a:t>
            </a:r>
          </a:p>
        </p:txBody>
      </p:sp>
      <p:sp>
        <p:nvSpPr>
          <p:cNvPr id="58371" name="Content Placeholder 52"/>
          <p:cNvSpPr>
            <a:spLocks noGrp="1"/>
          </p:cNvSpPr>
          <p:nvPr>
            <p:ph idx="4294967295"/>
          </p:nvPr>
        </p:nvSpPr>
        <p:spPr>
          <a:xfrm>
            <a:off x="455613" y="4783138"/>
            <a:ext cx="8043862" cy="1414462"/>
          </a:xfrm>
        </p:spPr>
        <p:txBody>
          <a:bodyPr/>
          <a:lstStyle/>
          <a:p>
            <a:pPr marL="287338" indent="-287338" eaLnBrk="1" hangingPunct="1"/>
            <a:r>
              <a:rPr lang="ko-KR" altLang="en-US" sz="2400" dirty="0">
                <a:ea typeface="ＭＳ Ｐゴシック" pitchFamily="34" charset="-128"/>
              </a:rPr>
              <a:t>주로 회사나 대학 등</a:t>
            </a:r>
            <a:endParaRPr lang="en-US" altLang="ko-KR" sz="2400" dirty="0">
              <a:ea typeface="ＭＳ Ｐゴシック" pitchFamily="34" charset="-128"/>
            </a:endParaRPr>
          </a:p>
          <a:p>
            <a:pPr marL="287338" lvl="1" indent="-287338" eaLnBrk="1" hangingPunct="1">
              <a:buFont typeface="Wingdings" pitchFamily="2" charset="2"/>
              <a:buChar char="§"/>
            </a:pPr>
            <a:r>
              <a:rPr lang="en-US" altLang="ko-KR" dirty="0">
                <a:ea typeface="Arial" pitchFamily="34" charset="0"/>
              </a:rPr>
              <a:t>10 Mbps, 100Mbps, 1Gbps, 10Gbps </a:t>
            </a:r>
            <a:r>
              <a:rPr lang="ko-KR" altLang="en-US" dirty="0">
                <a:ea typeface="Arial" pitchFamily="34" charset="0"/>
              </a:rPr>
              <a:t>전송률</a:t>
            </a:r>
            <a:endParaRPr lang="en-US" altLang="ko-KR" dirty="0">
              <a:ea typeface="Arial" pitchFamily="34" charset="0"/>
            </a:endParaRPr>
          </a:p>
          <a:p>
            <a:pPr marL="287338" lvl="1" indent="-287338" eaLnBrk="1" hangingPunct="1">
              <a:buFont typeface="Wingdings" pitchFamily="2" charset="2"/>
              <a:buChar char="§"/>
            </a:pPr>
            <a:r>
              <a:rPr lang="ko-KR" altLang="en-US" dirty="0">
                <a:ea typeface="Arial" pitchFamily="34" charset="0"/>
              </a:rPr>
              <a:t>종단 시스템은 </a:t>
            </a:r>
            <a:r>
              <a:rPr lang="en-US" altLang="ko-KR" dirty="0">
                <a:ea typeface="Arial" pitchFamily="34" charset="0"/>
              </a:rPr>
              <a:t>Ethernet switch</a:t>
            </a:r>
            <a:r>
              <a:rPr lang="ko-KR" altLang="en-US" dirty="0">
                <a:ea typeface="Arial" pitchFamily="34" charset="0"/>
              </a:rPr>
              <a:t>에 연결되는 것이 전형적임</a:t>
            </a:r>
            <a:endParaRPr lang="en-US" altLang="ko-KR" dirty="0">
              <a:ea typeface="Arial" pitchFamily="34" charset="0"/>
            </a:endParaRPr>
          </a:p>
          <a:p>
            <a:pPr marL="287338" indent="-287338" eaLnBrk="1" hangingPunct="1"/>
            <a:endParaRPr lang="en-US" altLang="ko-KR" sz="2400" dirty="0">
              <a:ea typeface="ＭＳ Ｐゴシック" pitchFamily="34" charset="-128"/>
            </a:endParaRPr>
          </a:p>
        </p:txBody>
      </p:sp>
      <p:sp>
        <p:nvSpPr>
          <p:cNvPr id="24581" name="Line 2"/>
          <p:cNvSpPr>
            <a:spLocks noChangeShapeType="1"/>
          </p:cNvSpPr>
          <p:nvPr/>
        </p:nvSpPr>
        <p:spPr bwMode="auto">
          <a:xfrm>
            <a:off x="2217738" y="3186113"/>
            <a:ext cx="0" cy="468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582" name="Line 3"/>
          <p:cNvSpPr>
            <a:spLocks noChangeShapeType="1"/>
          </p:cNvSpPr>
          <p:nvPr/>
        </p:nvSpPr>
        <p:spPr bwMode="auto">
          <a:xfrm>
            <a:off x="2636838" y="3194050"/>
            <a:ext cx="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583" name="Line 4"/>
          <p:cNvSpPr>
            <a:spLocks noChangeShapeType="1"/>
          </p:cNvSpPr>
          <p:nvPr/>
        </p:nvSpPr>
        <p:spPr bwMode="auto">
          <a:xfrm flipH="1">
            <a:off x="1614488" y="3167063"/>
            <a:ext cx="6969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4584" name="Group 51"/>
          <p:cNvGrpSpPr>
            <a:grpSpLocks/>
          </p:cNvGrpSpPr>
          <p:nvPr/>
        </p:nvGrpSpPr>
        <p:grpSpPr bwMode="auto">
          <a:xfrm>
            <a:off x="2016125" y="2873375"/>
            <a:ext cx="1052513" cy="355600"/>
            <a:chOff x="4410" y="1365"/>
            <a:chExt cx="663" cy="224"/>
          </a:xfrm>
        </p:grpSpPr>
        <p:sp>
          <p:nvSpPr>
            <p:cNvPr id="24782" name="Rectangle 52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24783" name="AutoShape 53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24784" name="Freeform 54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785" name="Freeform 55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3688 h 63"/>
                <a:gd name="T2" fmla="*/ 868487 w 280"/>
                <a:gd name="T3" fmla="*/ 3587 h 63"/>
                <a:gd name="T4" fmla="*/ 5125559 w 280"/>
                <a:gd name="T5" fmla="*/ 0 h 63"/>
                <a:gd name="T6" fmla="*/ 6543880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24786" name="Freeform 56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</p:grpSp>
      <p:sp>
        <p:nvSpPr>
          <p:cNvPr id="24585" name="Line 59"/>
          <p:cNvSpPr>
            <a:spLocks noChangeShapeType="1"/>
          </p:cNvSpPr>
          <p:nvPr/>
        </p:nvSpPr>
        <p:spPr bwMode="auto">
          <a:xfrm flipH="1">
            <a:off x="1108075" y="2946400"/>
            <a:ext cx="10620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586" name="Line 61"/>
          <p:cNvSpPr>
            <a:spLocks noChangeShapeType="1"/>
          </p:cNvSpPr>
          <p:nvPr/>
        </p:nvSpPr>
        <p:spPr bwMode="auto">
          <a:xfrm flipV="1">
            <a:off x="2389188" y="2328863"/>
            <a:ext cx="0" cy="536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4587" name="Group 62"/>
          <p:cNvGrpSpPr>
            <a:grpSpLocks/>
          </p:cNvGrpSpPr>
          <p:nvPr/>
        </p:nvGrpSpPr>
        <p:grpSpPr bwMode="auto">
          <a:xfrm>
            <a:off x="2089150" y="1876425"/>
            <a:ext cx="873125" cy="627063"/>
            <a:chOff x="2967" y="478"/>
            <a:chExt cx="788" cy="625"/>
          </a:xfrm>
        </p:grpSpPr>
        <p:pic>
          <p:nvPicPr>
            <p:cNvPr id="24780" name="Picture 63" descr="access_point_stylized_small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781" name="Picture 64" descr="antenna_radiation_stylized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4588" name="Group 65"/>
          <p:cNvGrpSpPr>
            <a:grpSpLocks/>
          </p:cNvGrpSpPr>
          <p:nvPr/>
        </p:nvGrpSpPr>
        <p:grpSpPr bwMode="auto">
          <a:xfrm>
            <a:off x="2746375" y="1231900"/>
            <a:ext cx="622300" cy="706438"/>
            <a:chOff x="877" y="1008"/>
            <a:chExt cx="2747" cy="2591"/>
          </a:xfrm>
        </p:grpSpPr>
        <p:pic>
          <p:nvPicPr>
            <p:cNvPr id="24757" name="Picture 66" descr="antenna_stylized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758" name="Picture 67" descr="laptop_keyboard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759" name="Freeform 68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1 w 2982"/>
                <a:gd name="T5" fmla="*/ 1 h 2442"/>
                <a:gd name="T6" fmla="*/ 1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24760" name="Picture 69" descr="screen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761" name="Freeform 70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1 w 2528"/>
                <a:gd name="T3" fmla="*/ 1 h 455"/>
                <a:gd name="T4" fmla="*/ 1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762" name="Freeform 71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763" name="Freeform 72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764" name="Freeform 73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1 w 2773"/>
                <a:gd name="T5" fmla="*/ 1 h 738"/>
                <a:gd name="T6" fmla="*/ 1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765" name="Freeform 74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1 w 637"/>
                <a:gd name="T1" fmla="*/ 0 h 1659"/>
                <a:gd name="T2" fmla="*/ 1 w 637"/>
                <a:gd name="T3" fmla="*/ 0 h 1659"/>
                <a:gd name="T4" fmla="*/ 1 w 637"/>
                <a:gd name="T5" fmla="*/ 6 h 1659"/>
                <a:gd name="T6" fmla="*/ 0 w 637"/>
                <a:gd name="T7" fmla="*/ 6 h 1659"/>
                <a:gd name="T8" fmla="*/ 1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766" name="Freeform 75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3 w 2216"/>
                <a:gd name="T5" fmla="*/ 2 h 550"/>
                <a:gd name="T6" fmla="*/ 3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4767" name="Group 76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24774" name="Freeform 77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775" name="Freeform 78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776" name="Freeform 79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777" name="Freeform 80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778" name="Freeform 81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779" name="Freeform 82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24768" name="Freeform 83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1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1 h 792"/>
                <a:gd name="T8" fmla="*/ 1 w 990"/>
                <a:gd name="T9" fmla="*/ 1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769" name="Freeform 84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770" name="Freeform 85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771" name="Freeform 86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772" name="Freeform 87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773" name="Freeform 88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1 h 723"/>
                <a:gd name="T6" fmla="*/ 0 w 2532"/>
                <a:gd name="T7" fmla="*/ 1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4589" name="Group 89"/>
          <p:cNvGrpSpPr>
            <a:grpSpLocks/>
          </p:cNvGrpSpPr>
          <p:nvPr/>
        </p:nvGrpSpPr>
        <p:grpSpPr bwMode="auto">
          <a:xfrm>
            <a:off x="1216025" y="1511300"/>
            <a:ext cx="566738" cy="625475"/>
            <a:chOff x="877" y="1008"/>
            <a:chExt cx="2747" cy="2591"/>
          </a:xfrm>
        </p:grpSpPr>
        <p:pic>
          <p:nvPicPr>
            <p:cNvPr id="24734" name="Picture 90" descr="antenna_stylized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735" name="Picture 91" descr="laptop_keyboard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736" name="Freeform 92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1 w 2982"/>
                <a:gd name="T5" fmla="*/ 1 h 2442"/>
                <a:gd name="T6" fmla="*/ 1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24737" name="Picture 93" descr="screen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738" name="Freeform 94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1 w 2528"/>
                <a:gd name="T3" fmla="*/ 1 h 455"/>
                <a:gd name="T4" fmla="*/ 1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739" name="Freeform 95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740" name="Freeform 96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741" name="Freeform 97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1 w 2773"/>
                <a:gd name="T5" fmla="*/ 1 h 738"/>
                <a:gd name="T6" fmla="*/ 1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742" name="Freeform 98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1 w 637"/>
                <a:gd name="T1" fmla="*/ 0 h 1659"/>
                <a:gd name="T2" fmla="*/ 1 w 637"/>
                <a:gd name="T3" fmla="*/ 0 h 1659"/>
                <a:gd name="T4" fmla="*/ 1 w 637"/>
                <a:gd name="T5" fmla="*/ 6 h 1659"/>
                <a:gd name="T6" fmla="*/ 0 w 637"/>
                <a:gd name="T7" fmla="*/ 6 h 1659"/>
                <a:gd name="T8" fmla="*/ 1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743" name="Freeform 99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3 w 2216"/>
                <a:gd name="T5" fmla="*/ 2 h 550"/>
                <a:gd name="T6" fmla="*/ 3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4744" name="Group 100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24751" name="Freeform 10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752" name="Freeform 10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753" name="Freeform 10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754" name="Freeform 10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755" name="Freeform 10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756" name="Freeform 10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24745" name="Freeform 107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1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1 h 792"/>
                <a:gd name="T8" fmla="*/ 1 w 990"/>
                <a:gd name="T9" fmla="*/ 1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746" name="Freeform 108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747" name="Freeform 109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748" name="Freeform 110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749" name="Freeform 111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750" name="Freeform 112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1 h 723"/>
                <a:gd name="T6" fmla="*/ 0 w 2532"/>
                <a:gd name="T7" fmla="*/ 1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4590" name="Group 113"/>
          <p:cNvGrpSpPr>
            <a:grpSpLocks/>
          </p:cNvGrpSpPr>
          <p:nvPr/>
        </p:nvGrpSpPr>
        <p:grpSpPr bwMode="auto">
          <a:xfrm>
            <a:off x="1963738" y="1203325"/>
            <a:ext cx="635000" cy="615950"/>
            <a:chOff x="877" y="1008"/>
            <a:chExt cx="2747" cy="2591"/>
          </a:xfrm>
        </p:grpSpPr>
        <p:pic>
          <p:nvPicPr>
            <p:cNvPr id="24711" name="Picture 114" descr="antenna_stylized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712" name="Picture 115" descr="laptop_keyboard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713" name="Freeform 116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1 w 2982"/>
                <a:gd name="T5" fmla="*/ 1 h 2442"/>
                <a:gd name="T6" fmla="*/ 1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24714" name="Picture 117" descr="screen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715" name="Freeform 118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1 w 2528"/>
                <a:gd name="T3" fmla="*/ 1 h 455"/>
                <a:gd name="T4" fmla="*/ 1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716" name="Freeform 119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717" name="Freeform 120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718" name="Freeform 121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1 w 2773"/>
                <a:gd name="T5" fmla="*/ 1 h 738"/>
                <a:gd name="T6" fmla="*/ 1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719" name="Freeform 122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1 w 637"/>
                <a:gd name="T1" fmla="*/ 0 h 1659"/>
                <a:gd name="T2" fmla="*/ 1 w 637"/>
                <a:gd name="T3" fmla="*/ 0 h 1659"/>
                <a:gd name="T4" fmla="*/ 1 w 637"/>
                <a:gd name="T5" fmla="*/ 6 h 1659"/>
                <a:gd name="T6" fmla="*/ 0 w 637"/>
                <a:gd name="T7" fmla="*/ 6 h 1659"/>
                <a:gd name="T8" fmla="*/ 1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720" name="Freeform 123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3 w 2216"/>
                <a:gd name="T5" fmla="*/ 2 h 550"/>
                <a:gd name="T6" fmla="*/ 3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4721" name="Group 124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24728" name="Freeform 125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729" name="Freeform 126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730" name="Freeform 127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731" name="Freeform 128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732" name="Freeform 129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733" name="Freeform 130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24722" name="Freeform 131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1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1 h 792"/>
                <a:gd name="T8" fmla="*/ 1 w 990"/>
                <a:gd name="T9" fmla="*/ 1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723" name="Freeform 132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724" name="Freeform 133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725" name="Freeform 134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726" name="Freeform 135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727" name="Freeform 136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1 h 723"/>
                <a:gd name="T6" fmla="*/ 0 w 2532"/>
                <a:gd name="T7" fmla="*/ 1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4591" name="Group 296"/>
          <p:cNvGrpSpPr>
            <a:grpSpLocks/>
          </p:cNvGrpSpPr>
          <p:nvPr/>
        </p:nvGrpSpPr>
        <p:grpSpPr bwMode="auto">
          <a:xfrm>
            <a:off x="4429125" y="1851025"/>
            <a:ext cx="1166813" cy="479425"/>
            <a:chOff x="2356" y="1300"/>
            <a:chExt cx="555" cy="194"/>
          </a:xfrm>
        </p:grpSpPr>
        <p:sp>
          <p:nvSpPr>
            <p:cNvPr id="24703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24704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24705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grpSp>
          <p:nvGrpSpPr>
            <p:cNvPr id="24706" name="Group 300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24709" name="Freeform 301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710" name="Freeform 302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24707" name="Line 303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708" name="Line 304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4592" name="Line 305"/>
          <p:cNvSpPr>
            <a:spLocks noChangeShapeType="1"/>
          </p:cNvSpPr>
          <p:nvPr/>
        </p:nvSpPr>
        <p:spPr bwMode="auto">
          <a:xfrm flipV="1">
            <a:off x="2778125" y="2111375"/>
            <a:ext cx="1668463" cy="7667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593" name="Line 306"/>
          <p:cNvSpPr>
            <a:spLocks noChangeShapeType="1"/>
          </p:cNvSpPr>
          <p:nvPr/>
        </p:nvSpPr>
        <p:spPr bwMode="auto">
          <a:xfrm>
            <a:off x="4594225" y="3005138"/>
            <a:ext cx="0" cy="652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594" name="Line 340"/>
          <p:cNvSpPr>
            <a:spLocks noChangeShapeType="1"/>
          </p:cNvSpPr>
          <p:nvPr/>
        </p:nvSpPr>
        <p:spPr bwMode="auto">
          <a:xfrm>
            <a:off x="4975225" y="2997200"/>
            <a:ext cx="0" cy="652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4595" name="Group 230"/>
          <p:cNvGrpSpPr>
            <a:grpSpLocks/>
          </p:cNvGrpSpPr>
          <p:nvPr/>
        </p:nvGrpSpPr>
        <p:grpSpPr bwMode="auto">
          <a:xfrm>
            <a:off x="4432300" y="3616325"/>
            <a:ext cx="365125" cy="766763"/>
            <a:chOff x="4140" y="429"/>
            <a:chExt cx="1425" cy="2396"/>
          </a:xfrm>
        </p:grpSpPr>
        <p:sp>
          <p:nvSpPr>
            <p:cNvPr id="24671" name="Freeform 23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8 w 354"/>
                <a:gd name="T3" fmla="*/ 16 h 2742"/>
                <a:gd name="T4" fmla="*/ 8 w 354"/>
                <a:gd name="T5" fmla="*/ 119 h 2742"/>
                <a:gd name="T6" fmla="*/ 0 w 354"/>
                <a:gd name="T7" fmla="*/ 124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672" name="Rectangle 232"/>
            <p:cNvSpPr>
              <a:spLocks noChangeArrowheads="1"/>
            </p:cNvSpPr>
            <p:nvPr/>
          </p:nvSpPr>
          <p:spPr bwMode="auto">
            <a:xfrm>
              <a:off x="4208" y="429"/>
              <a:ext cx="1047" cy="228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24673" name="Freeform 23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 w 211"/>
                <a:gd name="T3" fmla="*/ 11 h 2537"/>
                <a:gd name="T4" fmla="*/ 2 w 211"/>
                <a:gd name="T5" fmla="*/ 11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674" name="Freeform 23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7 w 328"/>
                <a:gd name="T3" fmla="*/ 7 h 226"/>
                <a:gd name="T4" fmla="*/ 7 w 328"/>
                <a:gd name="T5" fmla="*/ 11 h 226"/>
                <a:gd name="T6" fmla="*/ 0 w 328"/>
                <a:gd name="T7" fmla="*/ 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675" name="Rectangle 235"/>
            <p:cNvSpPr>
              <a:spLocks noChangeArrowheads="1"/>
            </p:cNvSpPr>
            <p:nvPr/>
          </p:nvSpPr>
          <p:spPr bwMode="auto">
            <a:xfrm>
              <a:off x="4214" y="692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grpSp>
          <p:nvGrpSpPr>
            <p:cNvPr id="24676" name="Group 23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4701" name="AutoShape 237"/>
              <p:cNvSpPr>
                <a:spLocks noChangeArrowheads="1"/>
              </p:cNvSpPr>
              <p:nvPr/>
            </p:nvSpPr>
            <p:spPr bwMode="auto">
              <a:xfrm>
                <a:off x="612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24702" name="AutoShape 238"/>
              <p:cNvSpPr>
                <a:spLocks noChangeArrowheads="1"/>
              </p:cNvSpPr>
              <p:nvPr/>
            </p:nvSpPr>
            <p:spPr bwMode="auto">
              <a:xfrm>
                <a:off x="627" y="2581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sp>
          <p:nvSpPr>
            <p:cNvPr id="24677" name="Rectangle 239"/>
            <p:cNvSpPr>
              <a:spLocks noChangeArrowheads="1"/>
            </p:cNvSpPr>
            <p:nvPr/>
          </p:nvSpPr>
          <p:spPr bwMode="auto">
            <a:xfrm>
              <a:off x="4227" y="1019"/>
              <a:ext cx="595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grpSp>
          <p:nvGrpSpPr>
            <p:cNvPr id="24678" name="Group 24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4699" name="AutoShape 241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24700" name="AutoShape 242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sp>
          <p:nvSpPr>
            <p:cNvPr id="24679" name="Rectangle 243"/>
            <p:cNvSpPr>
              <a:spLocks noChangeArrowheads="1"/>
            </p:cNvSpPr>
            <p:nvPr/>
          </p:nvSpPr>
          <p:spPr bwMode="auto">
            <a:xfrm>
              <a:off x="4214" y="1357"/>
              <a:ext cx="601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24680" name="Rectangle 244"/>
            <p:cNvSpPr>
              <a:spLocks noChangeArrowheads="1"/>
            </p:cNvSpPr>
            <p:nvPr/>
          </p:nvSpPr>
          <p:spPr bwMode="auto">
            <a:xfrm>
              <a:off x="4227" y="1654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grpSp>
          <p:nvGrpSpPr>
            <p:cNvPr id="24681" name="Group 24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4697" name="AutoShape 246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24698" name="AutoShape 247"/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95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sp>
          <p:nvSpPr>
            <p:cNvPr id="24682" name="Freeform 24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7 w 328"/>
                <a:gd name="T3" fmla="*/ 6 h 226"/>
                <a:gd name="T4" fmla="*/ 7 w 328"/>
                <a:gd name="T5" fmla="*/ 10 h 226"/>
                <a:gd name="T6" fmla="*/ 0 w 328"/>
                <a:gd name="T7" fmla="*/ 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4683" name="Group 24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4695" name="AutoShape 25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24696" name="AutoShape 251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sp>
          <p:nvSpPr>
            <p:cNvPr id="24684" name="Rectangle 252"/>
            <p:cNvSpPr>
              <a:spLocks noChangeArrowheads="1"/>
            </p:cNvSpPr>
            <p:nvPr/>
          </p:nvSpPr>
          <p:spPr bwMode="auto">
            <a:xfrm>
              <a:off x="5249" y="429"/>
              <a:ext cx="68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24685" name="Freeform 25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 w 296"/>
                <a:gd name="T3" fmla="*/ 6 h 256"/>
                <a:gd name="T4" fmla="*/ 7 w 296"/>
                <a:gd name="T5" fmla="*/ 11 h 256"/>
                <a:gd name="T6" fmla="*/ 0 w 296"/>
                <a:gd name="T7" fmla="*/ 4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686" name="Freeform 25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7 w 304"/>
                <a:gd name="T3" fmla="*/ 8 h 288"/>
                <a:gd name="T4" fmla="*/ 6 w 304"/>
                <a:gd name="T5" fmla="*/ 13 h 288"/>
                <a:gd name="T6" fmla="*/ 2 w 304"/>
                <a:gd name="T7" fmla="*/ 6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687" name="Oval 255"/>
            <p:cNvSpPr>
              <a:spLocks noChangeArrowheads="1"/>
            </p:cNvSpPr>
            <p:nvPr/>
          </p:nvSpPr>
          <p:spPr bwMode="auto">
            <a:xfrm>
              <a:off x="5515" y="2612"/>
              <a:ext cx="50" cy="94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24688" name="Freeform 25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6 h 240"/>
                <a:gd name="T2" fmla="*/ 2 w 306"/>
                <a:gd name="T3" fmla="*/ 11 h 240"/>
                <a:gd name="T4" fmla="*/ 7 w 306"/>
                <a:gd name="T5" fmla="*/ 6 h 240"/>
                <a:gd name="T6" fmla="*/ 7 w 306"/>
                <a:gd name="T7" fmla="*/ 0 h 240"/>
                <a:gd name="T8" fmla="*/ 0 w 306"/>
                <a:gd name="T9" fmla="*/ 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689" name="AutoShape 257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24690" name="AutoShape 258"/>
            <p:cNvSpPr>
              <a:spLocks noChangeArrowheads="1"/>
            </p:cNvSpPr>
            <p:nvPr/>
          </p:nvSpPr>
          <p:spPr bwMode="auto">
            <a:xfrm>
              <a:off x="4208" y="2711"/>
              <a:ext cx="1066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24691" name="Oval 259"/>
            <p:cNvSpPr>
              <a:spLocks noChangeArrowheads="1"/>
            </p:cNvSpPr>
            <p:nvPr/>
          </p:nvSpPr>
          <p:spPr bwMode="auto">
            <a:xfrm>
              <a:off x="4307" y="2383"/>
              <a:ext cx="161" cy="144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24692" name="Oval 260"/>
            <p:cNvSpPr>
              <a:spLocks noChangeArrowheads="1"/>
            </p:cNvSpPr>
            <p:nvPr/>
          </p:nvSpPr>
          <p:spPr bwMode="auto">
            <a:xfrm>
              <a:off x="4487" y="2383"/>
              <a:ext cx="161" cy="144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ko-KR" altLang="ko-KR" sz="1800">
                <a:solidFill>
                  <a:srgbClr val="FF0000"/>
                </a:solidFill>
              </a:endParaRPr>
            </a:p>
          </p:txBody>
        </p:sp>
        <p:sp>
          <p:nvSpPr>
            <p:cNvPr id="24693" name="Oval 261"/>
            <p:cNvSpPr>
              <a:spLocks noChangeArrowheads="1"/>
            </p:cNvSpPr>
            <p:nvPr/>
          </p:nvSpPr>
          <p:spPr bwMode="auto">
            <a:xfrm>
              <a:off x="4660" y="2379"/>
              <a:ext cx="161" cy="144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24694" name="Rectangle 262"/>
            <p:cNvSpPr>
              <a:spLocks noChangeArrowheads="1"/>
            </p:cNvSpPr>
            <p:nvPr/>
          </p:nvSpPr>
          <p:spPr bwMode="auto">
            <a:xfrm>
              <a:off x="5063" y="1833"/>
              <a:ext cx="87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</p:grpSp>
      <p:sp>
        <p:nvSpPr>
          <p:cNvPr id="24596" name="Line 342"/>
          <p:cNvSpPr>
            <a:spLocks noChangeShapeType="1"/>
          </p:cNvSpPr>
          <p:nvPr/>
        </p:nvSpPr>
        <p:spPr bwMode="auto">
          <a:xfrm>
            <a:off x="3017838" y="3208338"/>
            <a:ext cx="503237" cy="331787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597" name="Text Box 343"/>
          <p:cNvSpPr txBox="1">
            <a:spLocks noChangeArrowheads="1"/>
          </p:cNvSpPr>
          <p:nvPr/>
        </p:nvSpPr>
        <p:spPr bwMode="auto">
          <a:xfrm>
            <a:off x="3051175" y="3538538"/>
            <a:ext cx="12128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altLang="ko-KR" sz="2000"/>
              <a:t>Ethernet </a:t>
            </a:r>
          </a:p>
          <a:p>
            <a:pPr algn="ctr">
              <a:lnSpc>
                <a:spcPct val="85000"/>
              </a:lnSpc>
            </a:pPr>
            <a:r>
              <a:rPr lang="en-US" altLang="ko-KR" sz="2000"/>
              <a:t>switch</a:t>
            </a:r>
          </a:p>
        </p:txBody>
      </p:sp>
      <p:sp>
        <p:nvSpPr>
          <p:cNvPr id="24598" name="Line 344"/>
          <p:cNvSpPr>
            <a:spLocks noChangeShapeType="1"/>
          </p:cNvSpPr>
          <p:nvPr/>
        </p:nvSpPr>
        <p:spPr bwMode="auto">
          <a:xfrm>
            <a:off x="5307013" y="3954463"/>
            <a:ext cx="525462" cy="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599" name="Text Box 345"/>
          <p:cNvSpPr txBox="1">
            <a:spLocks noChangeArrowheads="1"/>
          </p:cNvSpPr>
          <p:nvPr/>
        </p:nvSpPr>
        <p:spPr bwMode="auto">
          <a:xfrm>
            <a:off x="5667375" y="3552825"/>
            <a:ext cx="206216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altLang="ko-KR" sz="2000"/>
              <a:t>institutional mail,</a:t>
            </a:r>
          </a:p>
          <a:p>
            <a:pPr algn="ctr">
              <a:lnSpc>
                <a:spcPct val="85000"/>
              </a:lnSpc>
            </a:pPr>
            <a:r>
              <a:rPr lang="en-US" altLang="ko-KR" sz="2000"/>
              <a:t>web servers</a:t>
            </a:r>
          </a:p>
        </p:txBody>
      </p:sp>
      <p:sp>
        <p:nvSpPr>
          <p:cNvPr id="24600" name="Text Box 346"/>
          <p:cNvSpPr txBox="1">
            <a:spLocks noChangeArrowheads="1"/>
          </p:cNvSpPr>
          <p:nvPr/>
        </p:nvSpPr>
        <p:spPr bwMode="auto">
          <a:xfrm>
            <a:off x="6332538" y="2986088"/>
            <a:ext cx="2187575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altLang="ko-KR" sz="2000"/>
              <a:t>institutional router</a:t>
            </a:r>
          </a:p>
        </p:txBody>
      </p:sp>
      <p:sp>
        <p:nvSpPr>
          <p:cNvPr id="24601" name="Line 347"/>
          <p:cNvSpPr>
            <a:spLocks noChangeShapeType="1"/>
          </p:cNvSpPr>
          <p:nvPr/>
        </p:nvSpPr>
        <p:spPr bwMode="auto">
          <a:xfrm>
            <a:off x="5505450" y="2368550"/>
            <a:ext cx="1006475" cy="663575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602" name="Line 348"/>
          <p:cNvSpPr>
            <a:spLocks noChangeShapeType="1"/>
          </p:cNvSpPr>
          <p:nvPr/>
        </p:nvSpPr>
        <p:spPr bwMode="auto">
          <a:xfrm>
            <a:off x="5578475" y="2032000"/>
            <a:ext cx="9715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603" name="Line 349"/>
          <p:cNvSpPr>
            <a:spLocks noChangeShapeType="1"/>
          </p:cNvSpPr>
          <p:nvPr/>
        </p:nvSpPr>
        <p:spPr bwMode="auto">
          <a:xfrm>
            <a:off x="6608763" y="2028825"/>
            <a:ext cx="97155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604" name="Line 350"/>
          <p:cNvSpPr>
            <a:spLocks noChangeShapeType="1"/>
          </p:cNvSpPr>
          <p:nvPr/>
        </p:nvSpPr>
        <p:spPr bwMode="auto">
          <a:xfrm>
            <a:off x="5999163" y="2117725"/>
            <a:ext cx="503237" cy="33178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605" name="Text Box 351"/>
          <p:cNvSpPr txBox="1">
            <a:spLocks noChangeArrowheads="1"/>
          </p:cNvSpPr>
          <p:nvPr/>
        </p:nvSpPr>
        <p:spPr bwMode="auto">
          <a:xfrm>
            <a:off x="6475413" y="2320925"/>
            <a:ext cx="2259012" cy="86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altLang="ko-KR" sz="2000"/>
              <a:t>institutional link to </a:t>
            </a:r>
          </a:p>
          <a:p>
            <a:pPr algn="ctr">
              <a:lnSpc>
                <a:spcPct val="85000"/>
              </a:lnSpc>
            </a:pPr>
            <a:r>
              <a:rPr lang="en-US" altLang="ko-KR" sz="2000"/>
              <a:t>ISP (Internet)</a:t>
            </a:r>
          </a:p>
          <a:p>
            <a:pPr algn="ctr">
              <a:lnSpc>
                <a:spcPct val="85000"/>
              </a:lnSpc>
            </a:pPr>
            <a:endParaRPr lang="en-US" altLang="ko-KR" sz="2000"/>
          </a:p>
        </p:txBody>
      </p:sp>
      <p:grpSp>
        <p:nvGrpSpPr>
          <p:cNvPr id="24606" name="Group 353"/>
          <p:cNvGrpSpPr>
            <a:grpSpLocks/>
          </p:cNvGrpSpPr>
          <p:nvPr/>
        </p:nvGrpSpPr>
        <p:grpSpPr bwMode="auto">
          <a:xfrm>
            <a:off x="4397375" y="2636838"/>
            <a:ext cx="1052513" cy="355600"/>
            <a:chOff x="4410" y="1365"/>
            <a:chExt cx="663" cy="224"/>
          </a:xfrm>
        </p:grpSpPr>
        <p:sp>
          <p:nvSpPr>
            <p:cNvPr id="24666" name="Rectangle 354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24667" name="AutoShape 355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24668" name="Freeform 356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669" name="Freeform 357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3688 h 63"/>
                <a:gd name="T2" fmla="*/ 868487 w 280"/>
                <a:gd name="T3" fmla="*/ 3587 h 63"/>
                <a:gd name="T4" fmla="*/ 5125559 w 280"/>
                <a:gd name="T5" fmla="*/ 0 h 63"/>
                <a:gd name="T6" fmla="*/ 6543880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24670" name="Freeform 358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</p:grpSp>
      <p:sp>
        <p:nvSpPr>
          <p:cNvPr id="24607" name="Line 359"/>
          <p:cNvSpPr>
            <a:spLocks noChangeShapeType="1"/>
          </p:cNvSpPr>
          <p:nvPr/>
        </p:nvSpPr>
        <p:spPr bwMode="auto">
          <a:xfrm>
            <a:off x="4983163" y="2332038"/>
            <a:ext cx="0" cy="2968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4608" name="Group 360"/>
          <p:cNvGrpSpPr>
            <a:grpSpLocks/>
          </p:cNvGrpSpPr>
          <p:nvPr/>
        </p:nvGrpSpPr>
        <p:grpSpPr bwMode="auto">
          <a:xfrm>
            <a:off x="4872038" y="3609975"/>
            <a:ext cx="365125" cy="766763"/>
            <a:chOff x="4140" y="429"/>
            <a:chExt cx="1425" cy="2396"/>
          </a:xfrm>
        </p:grpSpPr>
        <p:sp>
          <p:nvSpPr>
            <p:cNvPr id="24634" name="Freeform 36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8 w 354"/>
                <a:gd name="T3" fmla="*/ 16 h 2742"/>
                <a:gd name="T4" fmla="*/ 8 w 354"/>
                <a:gd name="T5" fmla="*/ 119 h 2742"/>
                <a:gd name="T6" fmla="*/ 0 w 354"/>
                <a:gd name="T7" fmla="*/ 124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635" name="Rectangle 362"/>
            <p:cNvSpPr>
              <a:spLocks noChangeArrowheads="1"/>
            </p:cNvSpPr>
            <p:nvPr/>
          </p:nvSpPr>
          <p:spPr bwMode="auto">
            <a:xfrm>
              <a:off x="4208" y="429"/>
              <a:ext cx="1047" cy="228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24636" name="Freeform 36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 w 211"/>
                <a:gd name="T3" fmla="*/ 11 h 2537"/>
                <a:gd name="T4" fmla="*/ 2 w 211"/>
                <a:gd name="T5" fmla="*/ 11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637" name="Freeform 36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7 w 328"/>
                <a:gd name="T3" fmla="*/ 7 h 226"/>
                <a:gd name="T4" fmla="*/ 7 w 328"/>
                <a:gd name="T5" fmla="*/ 11 h 226"/>
                <a:gd name="T6" fmla="*/ 0 w 328"/>
                <a:gd name="T7" fmla="*/ 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638" name="Rectangle 365"/>
            <p:cNvSpPr>
              <a:spLocks noChangeArrowheads="1"/>
            </p:cNvSpPr>
            <p:nvPr/>
          </p:nvSpPr>
          <p:spPr bwMode="auto">
            <a:xfrm>
              <a:off x="4214" y="692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grpSp>
          <p:nvGrpSpPr>
            <p:cNvPr id="24639" name="Group 36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4664" name="AutoShape 367"/>
              <p:cNvSpPr>
                <a:spLocks noChangeArrowheads="1"/>
              </p:cNvSpPr>
              <p:nvPr/>
            </p:nvSpPr>
            <p:spPr bwMode="auto">
              <a:xfrm>
                <a:off x="612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24665" name="AutoShape 368"/>
              <p:cNvSpPr>
                <a:spLocks noChangeArrowheads="1"/>
              </p:cNvSpPr>
              <p:nvPr/>
            </p:nvSpPr>
            <p:spPr bwMode="auto">
              <a:xfrm>
                <a:off x="627" y="2581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sp>
          <p:nvSpPr>
            <p:cNvPr id="24640" name="Rectangle 369"/>
            <p:cNvSpPr>
              <a:spLocks noChangeArrowheads="1"/>
            </p:cNvSpPr>
            <p:nvPr/>
          </p:nvSpPr>
          <p:spPr bwMode="auto">
            <a:xfrm>
              <a:off x="4227" y="1019"/>
              <a:ext cx="595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grpSp>
          <p:nvGrpSpPr>
            <p:cNvPr id="24641" name="Group 37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4662" name="AutoShape 371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24663" name="AutoShape 372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sp>
          <p:nvSpPr>
            <p:cNvPr id="24642" name="Rectangle 373"/>
            <p:cNvSpPr>
              <a:spLocks noChangeArrowheads="1"/>
            </p:cNvSpPr>
            <p:nvPr/>
          </p:nvSpPr>
          <p:spPr bwMode="auto">
            <a:xfrm>
              <a:off x="4214" y="1357"/>
              <a:ext cx="601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24643" name="Rectangle 374"/>
            <p:cNvSpPr>
              <a:spLocks noChangeArrowheads="1"/>
            </p:cNvSpPr>
            <p:nvPr/>
          </p:nvSpPr>
          <p:spPr bwMode="auto">
            <a:xfrm>
              <a:off x="4227" y="1654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grpSp>
          <p:nvGrpSpPr>
            <p:cNvPr id="24644" name="Group 37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4660" name="AutoShape 376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24661" name="AutoShape 377"/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95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sp>
          <p:nvSpPr>
            <p:cNvPr id="24645" name="Freeform 37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7 w 328"/>
                <a:gd name="T3" fmla="*/ 6 h 226"/>
                <a:gd name="T4" fmla="*/ 7 w 328"/>
                <a:gd name="T5" fmla="*/ 10 h 226"/>
                <a:gd name="T6" fmla="*/ 0 w 328"/>
                <a:gd name="T7" fmla="*/ 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4646" name="Group 37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4658" name="AutoShape 38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24659" name="AutoShape 381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sp>
          <p:nvSpPr>
            <p:cNvPr id="24647" name="Rectangle 382"/>
            <p:cNvSpPr>
              <a:spLocks noChangeArrowheads="1"/>
            </p:cNvSpPr>
            <p:nvPr/>
          </p:nvSpPr>
          <p:spPr bwMode="auto">
            <a:xfrm>
              <a:off x="5249" y="429"/>
              <a:ext cx="68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24648" name="Freeform 38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 w 296"/>
                <a:gd name="T3" fmla="*/ 6 h 256"/>
                <a:gd name="T4" fmla="*/ 7 w 296"/>
                <a:gd name="T5" fmla="*/ 11 h 256"/>
                <a:gd name="T6" fmla="*/ 0 w 296"/>
                <a:gd name="T7" fmla="*/ 4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649" name="Freeform 38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7 w 304"/>
                <a:gd name="T3" fmla="*/ 8 h 288"/>
                <a:gd name="T4" fmla="*/ 6 w 304"/>
                <a:gd name="T5" fmla="*/ 13 h 288"/>
                <a:gd name="T6" fmla="*/ 2 w 304"/>
                <a:gd name="T7" fmla="*/ 6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650" name="Oval 385"/>
            <p:cNvSpPr>
              <a:spLocks noChangeArrowheads="1"/>
            </p:cNvSpPr>
            <p:nvPr/>
          </p:nvSpPr>
          <p:spPr bwMode="auto">
            <a:xfrm>
              <a:off x="5515" y="2612"/>
              <a:ext cx="50" cy="94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24651" name="Freeform 38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6 h 240"/>
                <a:gd name="T2" fmla="*/ 2 w 306"/>
                <a:gd name="T3" fmla="*/ 11 h 240"/>
                <a:gd name="T4" fmla="*/ 7 w 306"/>
                <a:gd name="T5" fmla="*/ 6 h 240"/>
                <a:gd name="T6" fmla="*/ 7 w 306"/>
                <a:gd name="T7" fmla="*/ 0 h 240"/>
                <a:gd name="T8" fmla="*/ 0 w 306"/>
                <a:gd name="T9" fmla="*/ 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652" name="AutoShape 387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24653" name="AutoShape 388"/>
            <p:cNvSpPr>
              <a:spLocks noChangeArrowheads="1"/>
            </p:cNvSpPr>
            <p:nvPr/>
          </p:nvSpPr>
          <p:spPr bwMode="auto">
            <a:xfrm>
              <a:off x="4208" y="2711"/>
              <a:ext cx="1066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24654" name="Oval 389"/>
            <p:cNvSpPr>
              <a:spLocks noChangeArrowheads="1"/>
            </p:cNvSpPr>
            <p:nvPr/>
          </p:nvSpPr>
          <p:spPr bwMode="auto">
            <a:xfrm>
              <a:off x="4307" y="2383"/>
              <a:ext cx="161" cy="144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24655" name="Oval 390"/>
            <p:cNvSpPr>
              <a:spLocks noChangeArrowheads="1"/>
            </p:cNvSpPr>
            <p:nvPr/>
          </p:nvSpPr>
          <p:spPr bwMode="auto">
            <a:xfrm>
              <a:off x="4487" y="2383"/>
              <a:ext cx="161" cy="144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ko-KR" altLang="ko-KR" sz="1800">
                <a:solidFill>
                  <a:srgbClr val="FF0000"/>
                </a:solidFill>
              </a:endParaRPr>
            </a:p>
          </p:txBody>
        </p:sp>
        <p:sp>
          <p:nvSpPr>
            <p:cNvPr id="24656" name="Oval 391"/>
            <p:cNvSpPr>
              <a:spLocks noChangeArrowheads="1"/>
            </p:cNvSpPr>
            <p:nvPr/>
          </p:nvSpPr>
          <p:spPr bwMode="auto">
            <a:xfrm>
              <a:off x="4660" y="2379"/>
              <a:ext cx="161" cy="144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24657" name="Rectangle 392"/>
            <p:cNvSpPr>
              <a:spLocks noChangeArrowheads="1"/>
            </p:cNvSpPr>
            <p:nvPr/>
          </p:nvSpPr>
          <p:spPr bwMode="auto">
            <a:xfrm>
              <a:off x="5063" y="1833"/>
              <a:ext cx="87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</p:grpSp>
      <p:sp>
        <p:nvSpPr>
          <p:cNvPr id="24609" name="Line 393"/>
          <p:cNvSpPr>
            <a:spLocks noChangeShapeType="1"/>
          </p:cNvSpPr>
          <p:nvPr/>
        </p:nvSpPr>
        <p:spPr bwMode="auto">
          <a:xfrm flipH="1">
            <a:off x="3638550" y="3051175"/>
            <a:ext cx="788988" cy="50323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24610" name="Picture 394" descr="underline_base"/>
          <p:cNvPicPr>
            <a:picLocks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327025" y="822325"/>
            <a:ext cx="7769225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4611" name="Group 395"/>
          <p:cNvGrpSpPr>
            <a:grpSpLocks/>
          </p:cNvGrpSpPr>
          <p:nvPr/>
        </p:nvGrpSpPr>
        <p:grpSpPr bwMode="auto">
          <a:xfrm>
            <a:off x="606425" y="2566988"/>
            <a:ext cx="723900" cy="665162"/>
            <a:chOff x="-44" y="1473"/>
            <a:chExt cx="981" cy="1105"/>
          </a:xfrm>
        </p:grpSpPr>
        <p:pic>
          <p:nvPicPr>
            <p:cNvPr id="24632" name="Picture 396" descr="desktop_computer_stylized_medium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633" name="Freeform 39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3382 w 356"/>
                <a:gd name="T3" fmla="*/ 3172 h 368"/>
                <a:gd name="T4" fmla="*/ 51464 w 356"/>
                <a:gd name="T5" fmla="*/ 66095 h 368"/>
                <a:gd name="T6" fmla="*/ 11342 w 356"/>
                <a:gd name="T7" fmla="*/ 826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24612" name="Group 398"/>
          <p:cNvGrpSpPr>
            <a:grpSpLocks/>
          </p:cNvGrpSpPr>
          <p:nvPr/>
        </p:nvGrpSpPr>
        <p:grpSpPr bwMode="auto">
          <a:xfrm>
            <a:off x="1000125" y="3016250"/>
            <a:ext cx="723900" cy="665163"/>
            <a:chOff x="-44" y="1473"/>
            <a:chExt cx="981" cy="1105"/>
          </a:xfrm>
        </p:grpSpPr>
        <p:pic>
          <p:nvPicPr>
            <p:cNvPr id="24630" name="Picture 399" descr="desktop_computer_stylized_medium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631" name="Freeform 40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3382 w 356"/>
                <a:gd name="T3" fmla="*/ 3172 h 368"/>
                <a:gd name="T4" fmla="*/ 51464 w 356"/>
                <a:gd name="T5" fmla="*/ 66095 h 368"/>
                <a:gd name="T6" fmla="*/ 11342 w 356"/>
                <a:gd name="T7" fmla="*/ 826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24613" name="Group 401"/>
          <p:cNvGrpSpPr>
            <a:grpSpLocks/>
          </p:cNvGrpSpPr>
          <p:nvPr/>
        </p:nvGrpSpPr>
        <p:grpSpPr bwMode="auto">
          <a:xfrm>
            <a:off x="1611313" y="3592513"/>
            <a:ext cx="723900" cy="665162"/>
            <a:chOff x="-44" y="1473"/>
            <a:chExt cx="981" cy="1105"/>
          </a:xfrm>
        </p:grpSpPr>
        <p:pic>
          <p:nvPicPr>
            <p:cNvPr id="24628" name="Picture 402" descr="desktop_computer_stylized_medium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629" name="Freeform 40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3382 w 356"/>
                <a:gd name="T3" fmla="*/ 3172 h 368"/>
                <a:gd name="T4" fmla="*/ 51464 w 356"/>
                <a:gd name="T5" fmla="*/ 66095 h 368"/>
                <a:gd name="T6" fmla="*/ 11342 w 356"/>
                <a:gd name="T7" fmla="*/ 826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24614" name="Group 404"/>
          <p:cNvGrpSpPr>
            <a:grpSpLocks/>
          </p:cNvGrpSpPr>
          <p:nvPr/>
        </p:nvGrpSpPr>
        <p:grpSpPr bwMode="auto">
          <a:xfrm>
            <a:off x="2184400" y="3606800"/>
            <a:ext cx="723900" cy="665163"/>
            <a:chOff x="-44" y="1473"/>
            <a:chExt cx="981" cy="1105"/>
          </a:xfrm>
        </p:grpSpPr>
        <p:pic>
          <p:nvPicPr>
            <p:cNvPr id="24626" name="Picture 405" descr="desktop_computer_stylized_medium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627" name="Freeform 40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3382 w 356"/>
                <a:gd name="T3" fmla="*/ 3172 h 368"/>
                <a:gd name="T4" fmla="*/ 51464 w 356"/>
                <a:gd name="T5" fmla="*/ 66095 h 368"/>
                <a:gd name="T6" fmla="*/ 11342 w 356"/>
                <a:gd name="T7" fmla="*/ 826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</p:grpSp>
      <p:sp>
        <p:nvSpPr>
          <p:cNvPr id="2461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1CEBBC84-CC32-46C6-B30F-F3F20B149C03}" type="slidenum">
              <a:rPr lang="en-US" altLang="ko-KR"/>
              <a:pPr/>
              <a:t>26</a:t>
            </a:fld>
            <a:endParaRPr lang="en-US" altLang="ko-KR"/>
          </a:p>
        </p:txBody>
      </p:sp>
      <p:grpSp>
        <p:nvGrpSpPr>
          <p:cNvPr id="24616" name="Group 347"/>
          <p:cNvGrpSpPr>
            <a:grpSpLocks/>
          </p:cNvGrpSpPr>
          <p:nvPr/>
        </p:nvGrpSpPr>
        <p:grpSpPr bwMode="auto">
          <a:xfrm>
            <a:off x="4386263" y="1743075"/>
            <a:ext cx="1262062" cy="647700"/>
            <a:chOff x="1871277" y="1576300"/>
            <a:chExt cx="1128371" cy="437861"/>
          </a:xfrm>
        </p:grpSpPr>
        <p:sp>
          <p:nvSpPr>
            <p:cNvPr id="202" name="Oval 201"/>
            <p:cNvSpPr>
              <a:spLocks noChangeArrowheads="1"/>
            </p:cNvSpPr>
            <p:nvPr/>
          </p:nvSpPr>
          <p:spPr bwMode="auto">
            <a:xfrm flipV="1">
              <a:off x="1874116" y="1694351"/>
              <a:ext cx="1125532" cy="31981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203" name="Rectangle 202"/>
            <p:cNvSpPr/>
            <p:nvPr/>
          </p:nvSpPr>
          <p:spPr bwMode="auto">
            <a:xfrm>
              <a:off x="1871277" y="1739425"/>
              <a:ext cx="1128371" cy="1159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204" name="Oval 20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532" cy="31981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205" name="Freeform 204"/>
            <p:cNvSpPr/>
            <p:nvPr/>
          </p:nvSpPr>
          <p:spPr bwMode="auto">
            <a:xfrm>
              <a:off x="2159402" y="1672887"/>
              <a:ext cx="549283" cy="16097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06" name="Freeform 205"/>
            <p:cNvSpPr>
              <a:spLocks/>
            </p:cNvSpPr>
            <p:nvPr/>
          </p:nvSpPr>
          <p:spPr bwMode="auto">
            <a:xfrm>
              <a:off x="2102628" y="1633179"/>
              <a:ext cx="662830" cy="111612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7" name="Freeform 206"/>
            <p:cNvSpPr>
              <a:spLocks/>
            </p:cNvSpPr>
            <p:nvPr/>
          </p:nvSpPr>
          <p:spPr bwMode="auto">
            <a:xfrm>
              <a:off x="2536945" y="1727620"/>
              <a:ext cx="244126" cy="9766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8" name="Freeform 207"/>
            <p:cNvSpPr>
              <a:spLocks/>
            </p:cNvSpPr>
            <p:nvPr/>
          </p:nvSpPr>
          <p:spPr bwMode="auto">
            <a:xfrm>
              <a:off x="2089855" y="1729766"/>
              <a:ext cx="241287" cy="97660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209" name="Straight Connector 208"/>
            <p:cNvCxnSpPr>
              <a:cxnSpLocks noChangeShapeType="1"/>
              <a:endCxn id="204" idx="2"/>
            </p:cNvCxnSpPr>
            <p:nvPr/>
          </p:nvCxnSpPr>
          <p:spPr bwMode="auto">
            <a:xfrm flipH="1" flipV="1">
              <a:off x="1871277" y="1737278"/>
              <a:ext cx="2839" cy="12341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210" name="Straight Connector 209"/>
            <p:cNvCxnSpPr>
              <a:cxnSpLocks noChangeShapeType="1"/>
            </p:cNvCxnSpPr>
            <p:nvPr/>
          </p:nvCxnSpPr>
          <p:spPr bwMode="auto">
            <a:xfrm flipH="1" flipV="1">
              <a:off x="2996809" y="1735132"/>
              <a:ext cx="2839" cy="12234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3688" y="169863"/>
            <a:ext cx="8382000" cy="984250"/>
          </a:xfrm>
        </p:spPr>
        <p:txBody>
          <a:bodyPr/>
          <a:lstStyle/>
          <a:p>
            <a:pPr eaLnBrk="1" hangingPunct="1"/>
            <a:r>
              <a:rPr lang="ko-KR" altLang="en-US" dirty="0">
                <a:ea typeface="ＭＳ Ｐゴシック" pitchFamily="34" charset="-128"/>
              </a:rPr>
              <a:t>무선 접속 네트워크</a:t>
            </a:r>
            <a:endParaRPr lang="en-US" altLang="ko-KR" dirty="0">
              <a:ea typeface="ＭＳ Ｐゴシック" pitchFamily="34" charset="-128"/>
            </a:endParaRP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61938" y="1210250"/>
            <a:ext cx="8370887" cy="865187"/>
          </a:xfrm>
        </p:spPr>
        <p:txBody>
          <a:bodyPr/>
          <a:lstStyle/>
          <a:p>
            <a:pPr marL="287338" indent="-287338" eaLnBrk="1" hangingPunct="1"/>
            <a:r>
              <a:rPr lang="ko-KR" altLang="en-US" sz="2400" dirty="0">
                <a:ea typeface="ＭＳ Ｐゴシック" pitchFamily="34" charset="-128"/>
              </a:rPr>
              <a:t>공유되는</a:t>
            </a:r>
            <a:r>
              <a:rPr lang="en-US" altLang="ko-KR" sz="2400" dirty="0">
                <a:ea typeface="ＭＳ Ｐゴシック" pitchFamily="34" charset="-128"/>
              </a:rPr>
              <a:t> </a:t>
            </a:r>
            <a:r>
              <a:rPr lang="ko-KR" altLang="en-US" sz="2400" i="1" dirty="0">
                <a:ea typeface="ＭＳ Ｐゴシック" pitchFamily="34" charset="-128"/>
              </a:rPr>
              <a:t>무선</a:t>
            </a:r>
            <a:r>
              <a:rPr lang="en-US" altLang="ko-KR" sz="2400" dirty="0">
                <a:ea typeface="ＭＳ Ｐゴシック" pitchFamily="34" charset="-128"/>
              </a:rPr>
              <a:t> </a:t>
            </a:r>
            <a:r>
              <a:rPr lang="ko-KR" altLang="en-US" sz="2400" dirty="0">
                <a:ea typeface="ＭＳ Ｐゴシック" pitchFamily="34" charset="-128"/>
              </a:rPr>
              <a:t>접속 네트워크가 종단 시스템을 </a:t>
            </a:r>
            <a:r>
              <a:rPr lang="ko-KR" altLang="en-US" sz="2400" dirty="0" err="1">
                <a:ea typeface="ＭＳ Ｐゴシック" pitchFamily="34" charset="-128"/>
              </a:rPr>
              <a:t>라우터에</a:t>
            </a:r>
            <a:r>
              <a:rPr lang="ko-KR" altLang="en-US" sz="2400" dirty="0">
                <a:ea typeface="ＭＳ Ｐゴシック" pitchFamily="34" charset="-128"/>
              </a:rPr>
              <a:t> 연결해 준다</a:t>
            </a:r>
            <a:endParaRPr lang="en-US" altLang="ko-KR" sz="2400" dirty="0">
              <a:ea typeface="ＭＳ Ｐゴシック" pitchFamily="34" charset="-128"/>
            </a:endParaRPr>
          </a:p>
          <a:p>
            <a:pPr marL="682625" lvl="1" indent="-225425" eaLnBrk="1" hangingPunct="1"/>
            <a:r>
              <a:rPr lang="ja-JP" altLang="en-US" sz="2000" dirty="0">
                <a:ea typeface="ＭＳ Ｐゴシック" pitchFamily="34" charset="-128"/>
              </a:rPr>
              <a:t>“</a:t>
            </a:r>
            <a:r>
              <a:rPr lang="en-US" altLang="ja-JP" sz="2000" dirty="0">
                <a:ea typeface="ＭＳ Ｐゴシック" pitchFamily="34" charset="-128"/>
              </a:rPr>
              <a:t>access point</a:t>
            </a:r>
            <a:r>
              <a:rPr lang="ja-JP" altLang="en-US" sz="2000" dirty="0">
                <a:ea typeface="ＭＳ Ｐゴシック" pitchFamily="34" charset="-128"/>
              </a:rPr>
              <a:t>”</a:t>
            </a:r>
            <a:r>
              <a:rPr lang="ko-KR" altLang="en-US" sz="2000" dirty="0" err="1">
                <a:ea typeface="ＭＳ Ｐゴシック" pitchFamily="34" charset="-128"/>
              </a:rPr>
              <a:t>를</a:t>
            </a:r>
            <a:r>
              <a:rPr lang="ko-KR" altLang="en-US" sz="2000" dirty="0">
                <a:ea typeface="ＭＳ Ｐゴシック" pitchFamily="34" charset="-128"/>
              </a:rPr>
              <a:t> 통해</a:t>
            </a:r>
            <a:endParaRPr lang="en-US" altLang="ko-KR" sz="2000" dirty="0">
              <a:ea typeface="Arial" pitchFamily="34" charset="0"/>
            </a:endParaRPr>
          </a:p>
        </p:txBody>
      </p:sp>
      <p:pic>
        <p:nvPicPr>
          <p:cNvPr id="25605" name="Picture 77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3700" y="890588"/>
            <a:ext cx="5027613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6" name="Rectangle 3"/>
          <p:cNvSpPr>
            <a:spLocks noChangeArrowheads="1"/>
          </p:cNvSpPr>
          <p:nvPr/>
        </p:nvSpPr>
        <p:spPr bwMode="auto">
          <a:xfrm>
            <a:off x="341313" y="2214563"/>
            <a:ext cx="4079875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None/>
            </a:pPr>
            <a:r>
              <a:rPr lang="ko-KR" altLang="en-US" i="1" dirty="0">
                <a:solidFill>
                  <a:srgbClr val="CC0000"/>
                </a:solidFill>
                <a:latin typeface="Gill Sans MT" pitchFamily="34" charset="0"/>
              </a:rPr>
              <a:t>무선</a:t>
            </a:r>
            <a:r>
              <a:rPr lang="en-US" altLang="ko-KR" i="1" dirty="0">
                <a:solidFill>
                  <a:srgbClr val="CC0000"/>
                </a:solidFill>
                <a:latin typeface="Gill Sans MT" pitchFamily="34" charset="0"/>
              </a:rPr>
              <a:t> LAN:</a:t>
            </a:r>
          </a:p>
          <a:p>
            <a:pPr marL="682625" lvl="1" indent="-22542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ko-KR" altLang="en-US" sz="2000" dirty="0">
                <a:latin typeface="Gill Sans MT" pitchFamily="34" charset="0"/>
              </a:rPr>
              <a:t>건물 내</a:t>
            </a:r>
            <a:r>
              <a:rPr lang="en-US" altLang="ko-KR" sz="2000" dirty="0">
                <a:latin typeface="Gill Sans MT" pitchFamily="34" charset="0"/>
              </a:rPr>
              <a:t> (100 ft.)</a:t>
            </a:r>
          </a:p>
          <a:p>
            <a:pPr marL="682625" lvl="1" indent="-22542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altLang="ko-KR" sz="2000" dirty="0">
                <a:latin typeface="Gill Sans MT" pitchFamily="34" charset="0"/>
              </a:rPr>
              <a:t>802.11b/g/n (</a:t>
            </a:r>
            <a:r>
              <a:rPr lang="en-US" altLang="ko-KR" sz="2000" dirty="0" err="1">
                <a:latin typeface="Gill Sans MT" pitchFamily="34" charset="0"/>
              </a:rPr>
              <a:t>WiFi</a:t>
            </a:r>
            <a:r>
              <a:rPr lang="en-US" altLang="ko-KR" sz="2000" dirty="0">
                <a:latin typeface="Gill Sans MT" pitchFamily="34" charset="0"/>
              </a:rPr>
              <a:t>): 11, 54, 450 Mbps </a:t>
            </a:r>
            <a:r>
              <a:rPr lang="ko-KR" altLang="en-US" sz="2000" dirty="0">
                <a:latin typeface="Gill Sans MT" pitchFamily="34" charset="0"/>
              </a:rPr>
              <a:t>전송률</a:t>
            </a:r>
            <a:endParaRPr lang="en-US" altLang="ko-KR" sz="2000" dirty="0">
              <a:latin typeface="Gill Sans MT" pitchFamily="34" charset="0"/>
            </a:endParaRPr>
          </a:p>
        </p:txBody>
      </p:sp>
      <p:sp>
        <p:nvSpPr>
          <p:cNvPr id="25607" name="Rectangle 3"/>
          <p:cNvSpPr>
            <a:spLocks noChangeArrowheads="1"/>
          </p:cNvSpPr>
          <p:nvPr/>
        </p:nvSpPr>
        <p:spPr bwMode="auto">
          <a:xfrm>
            <a:off x="4484995" y="1836527"/>
            <a:ext cx="4619625" cy="262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</a:pPr>
            <a:endParaRPr lang="en-US" altLang="ko-KR" dirty="0">
              <a:latin typeface="Gill Sans MT" pitchFamily="34" charset="0"/>
            </a:endParaRP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None/>
            </a:pPr>
            <a:r>
              <a:rPr lang="ko-KR" altLang="en-US" dirty="0">
                <a:solidFill>
                  <a:srgbClr val="CC0000"/>
                </a:solidFill>
                <a:latin typeface="Gill Sans MT" pitchFamily="34" charset="0"/>
              </a:rPr>
              <a:t>광역</a:t>
            </a:r>
            <a:r>
              <a:rPr lang="en-US" altLang="ko-KR" dirty="0">
                <a:solidFill>
                  <a:srgbClr val="CC0000"/>
                </a:solidFill>
                <a:latin typeface="Gill Sans MT" pitchFamily="34" charset="0"/>
              </a:rPr>
              <a:t> </a:t>
            </a:r>
            <a:r>
              <a:rPr lang="ko-KR" altLang="en-US" dirty="0">
                <a:solidFill>
                  <a:srgbClr val="CC0000"/>
                </a:solidFill>
                <a:latin typeface="Gill Sans MT" pitchFamily="34" charset="0"/>
              </a:rPr>
              <a:t>무선 접속</a:t>
            </a:r>
            <a:endParaRPr lang="en-US" altLang="ko-KR" dirty="0">
              <a:solidFill>
                <a:srgbClr val="CC0000"/>
              </a:solidFill>
              <a:latin typeface="Gill Sans MT" pitchFamily="34" charset="0"/>
            </a:endParaRPr>
          </a:p>
          <a:p>
            <a:pPr marL="682625" lvl="1" indent="-22542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ko-KR" altLang="en-US" sz="2000" dirty="0">
                <a:latin typeface="Gill Sans MT" pitchFamily="34" charset="0"/>
              </a:rPr>
              <a:t>이동전화 사업자가 제공</a:t>
            </a:r>
            <a:r>
              <a:rPr lang="en-US" altLang="ko-KR" sz="2000" dirty="0">
                <a:latin typeface="Gill Sans MT" pitchFamily="34" charset="0"/>
              </a:rPr>
              <a:t>(</a:t>
            </a:r>
            <a:r>
              <a:rPr lang="ko-KR" altLang="en-US" sz="2000" dirty="0">
                <a:latin typeface="Gill Sans MT" pitchFamily="34" charset="0"/>
              </a:rPr>
              <a:t>수십</a:t>
            </a:r>
            <a:r>
              <a:rPr lang="en-US" altLang="ko-KR" sz="2000" dirty="0">
                <a:latin typeface="Gill Sans MT" pitchFamily="34" charset="0"/>
              </a:rPr>
              <a:t> </a:t>
            </a:r>
            <a:r>
              <a:rPr lang="en-US" altLang="ja-JP" sz="2000" dirty="0">
                <a:latin typeface="Gill Sans MT" pitchFamily="34" charset="0"/>
              </a:rPr>
              <a:t>km)</a:t>
            </a:r>
          </a:p>
          <a:p>
            <a:pPr marL="682625" lvl="1" indent="-22542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altLang="ko-KR" sz="2000" dirty="0">
                <a:latin typeface="Gill Sans MT" pitchFamily="34" charset="0"/>
              </a:rPr>
              <a:t>1 ~ 10 Mbps </a:t>
            </a:r>
            <a:r>
              <a:rPr lang="ko-KR" altLang="en-US" sz="2000" dirty="0">
                <a:latin typeface="Gill Sans MT" pitchFamily="34" charset="0"/>
              </a:rPr>
              <a:t>전송률</a:t>
            </a:r>
            <a:endParaRPr lang="en-US" altLang="ko-KR" sz="2000" dirty="0">
              <a:latin typeface="Gill Sans MT" pitchFamily="34" charset="0"/>
            </a:endParaRPr>
          </a:p>
          <a:p>
            <a:pPr marL="682625" lvl="1" indent="-22542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altLang="ko-KR" sz="2000" dirty="0">
                <a:latin typeface="Gill Sans MT" pitchFamily="34" charset="0"/>
              </a:rPr>
              <a:t>3G, 4G: LTE, 5G</a:t>
            </a:r>
          </a:p>
        </p:txBody>
      </p:sp>
      <p:grpSp>
        <p:nvGrpSpPr>
          <p:cNvPr id="25608" name="Group 85"/>
          <p:cNvGrpSpPr>
            <a:grpSpLocks/>
          </p:cNvGrpSpPr>
          <p:nvPr/>
        </p:nvGrpSpPr>
        <p:grpSpPr bwMode="auto">
          <a:xfrm>
            <a:off x="958850" y="3605213"/>
            <a:ext cx="2487613" cy="1562100"/>
            <a:chOff x="2889" y="1631"/>
            <a:chExt cx="980" cy="743"/>
          </a:xfrm>
        </p:grpSpPr>
        <p:sp>
          <p:nvSpPr>
            <p:cNvPr id="25733" name="Rectangle 86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00CC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25734" name="AutoShape 87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00CC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>
                <a:solidFill>
                  <a:srgbClr val="00CCFF"/>
                </a:solidFill>
              </a:endParaRPr>
            </a:p>
          </p:txBody>
        </p:sp>
      </p:grpSp>
      <p:sp>
        <p:nvSpPr>
          <p:cNvPr id="25609" name="Line 110"/>
          <p:cNvSpPr>
            <a:spLocks noChangeShapeType="1"/>
          </p:cNvSpPr>
          <p:nvPr/>
        </p:nvSpPr>
        <p:spPr bwMode="auto">
          <a:xfrm>
            <a:off x="2603500" y="5010150"/>
            <a:ext cx="0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610" name="Line 116"/>
          <p:cNvSpPr>
            <a:spLocks noChangeShapeType="1"/>
          </p:cNvSpPr>
          <p:nvPr/>
        </p:nvSpPr>
        <p:spPr bwMode="auto">
          <a:xfrm flipV="1">
            <a:off x="2003425" y="4875213"/>
            <a:ext cx="287338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5611" name="Group 228"/>
          <p:cNvGrpSpPr>
            <a:grpSpLocks/>
          </p:cNvGrpSpPr>
          <p:nvPr/>
        </p:nvGrpSpPr>
        <p:grpSpPr bwMode="auto">
          <a:xfrm>
            <a:off x="2279650" y="4718050"/>
            <a:ext cx="666750" cy="284163"/>
            <a:chOff x="4650" y="1129"/>
            <a:chExt cx="246" cy="95"/>
          </a:xfrm>
        </p:grpSpPr>
        <p:sp>
          <p:nvSpPr>
            <p:cNvPr id="25725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25726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25727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grpSp>
          <p:nvGrpSpPr>
            <p:cNvPr id="25728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25731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5732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25729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730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5612" name="Group 246"/>
          <p:cNvGrpSpPr>
            <a:grpSpLocks/>
          </p:cNvGrpSpPr>
          <p:nvPr/>
        </p:nvGrpSpPr>
        <p:grpSpPr bwMode="auto">
          <a:xfrm>
            <a:off x="1527175" y="4484688"/>
            <a:ext cx="863600" cy="588962"/>
            <a:chOff x="2967" y="478"/>
            <a:chExt cx="788" cy="625"/>
          </a:xfrm>
        </p:grpSpPr>
        <p:pic>
          <p:nvPicPr>
            <p:cNvPr id="25723" name="Picture 247" descr="access_point_stylized_small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724" name="Picture 248" descr="antenna_radiation_stylized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5613" name="Group 390"/>
          <p:cNvGrpSpPr>
            <a:grpSpLocks/>
          </p:cNvGrpSpPr>
          <p:nvPr/>
        </p:nvGrpSpPr>
        <p:grpSpPr bwMode="auto">
          <a:xfrm>
            <a:off x="1441450" y="3716338"/>
            <a:ext cx="757238" cy="682625"/>
            <a:chOff x="877" y="1008"/>
            <a:chExt cx="2747" cy="2591"/>
          </a:xfrm>
        </p:grpSpPr>
        <p:pic>
          <p:nvPicPr>
            <p:cNvPr id="25700" name="Picture 391" descr="antenna_stylized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701" name="Picture 392" descr="laptop_keyboard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702" name="Freeform 393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1 w 2982"/>
                <a:gd name="T5" fmla="*/ 1 h 2442"/>
                <a:gd name="T6" fmla="*/ 1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25703" name="Picture 394" descr="screen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704" name="Freeform 395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1 w 2528"/>
                <a:gd name="T3" fmla="*/ 1 h 455"/>
                <a:gd name="T4" fmla="*/ 1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705" name="Freeform 396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706" name="Freeform 397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707" name="Freeform 398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1 w 2773"/>
                <a:gd name="T5" fmla="*/ 1 h 738"/>
                <a:gd name="T6" fmla="*/ 1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708" name="Freeform 399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1 w 637"/>
                <a:gd name="T1" fmla="*/ 0 h 1659"/>
                <a:gd name="T2" fmla="*/ 1 w 637"/>
                <a:gd name="T3" fmla="*/ 0 h 1659"/>
                <a:gd name="T4" fmla="*/ 1 w 637"/>
                <a:gd name="T5" fmla="*/ 6 h 1659"/>
                <a:gd name="T6" fmla="*/ 0 w 637"/>
                <a:gd name="T7" fmla="*/ 6 h 1659"/>
                <a:gd name="T8" fmla="*/ 1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709" name="Freeform 400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3 w 2216"/>
                <a:gd name="T5" fmla="*/ 2 h 550"/>
                <a:gd name="T6" fmla="*/ 3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5710" name="Group 401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25717" name="Freeform 402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5718" name="Freeform 403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5719" name="Freeform 404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5720" name="Freeform 405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5721" name="Freeform 406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5722" name="Freeform 407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25711" name="Freeform 408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1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1 h 792"/>
                <a:gd name="T8" fmla="*/ 1 w 990"/>
                <a:gd name="T9" fmla="*/ 1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712" name="Freeform 409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713" name="Freeform 410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714" name="Freeform 411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715" name="Freeform 412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716" name="Freeform 413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1 h 723"/>
                <a:gd name="T6" fmla="*/ 0 w 2532"/>
                <a:gd name="T7" fmla="*/ 1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5614" name="Group 445"/>
          <p:cNvGrpSpPr>
            <a:grpSpLocks/>
          </p:cNvGrpSpPr>
          <p:nvPr/>
        </p:nvGrpSpPr>
        <p:grpSpPr bwMode="auto">
          <a:xfrm>
            <a:off x="5146675" y="4071938"/>
            <a:ext cx="2709863" cy="1951037"/>
            <a:chOff x="3652" y="2846"/>
            <a:chExt cx="1253" cy="934"/>
          </a:xfrm>
        </p:grpSpPr>
        <p:sp>
          <p:nvSpPr>
            <p:cNvPr id="25641" name="Freeform 84"/>
            <p:cNvSpPr>
              <a:spLocks/>
            </p:cNvSpPr>
            <p:nvPr/>
          </p:nvSpPr>
          <p:spPr bwMode="auto">
            <a:xfrm>
              <a:off x="3652" y="2949"/>
              <a:ext cx="1094" cy="675"/>
            </a:xfrm>
            <a:custGeom>
              <a:avLst/>
              <a:gdLst>
                <a:gd name="T0" fmla="*/ 1635 w 1036"/>
                <a:gd name="T1" fmla="*/ 11 h 675"/>
                <a:gd name="T2" fmla="*/ 985 w 1036"/>
                <a:gd name="T3" fmla="*/ 53 h 675"/>
                <a:gd name="T4" fmla="*/ 521 w 1036"/>
                <a:gd name="T5" fmla="*/ 129 h 675"/>
                <a:gd name="T6" fmla="*/ 386 w 1036"/>
                <a:gd name="T7" fmla="*/ 229 h 675"/>
                <a:gd name="T8" fmla="*/ 54 w 1036"/>
                <a:gd name="T9" fmla="*/ 297 h 675"/>
                <a:gd name="T10" fmla="*/ 43 w 1036"/>
                <a:gd name="T11" fmla="*/ 459 h 675"/>
                <a:gd name="T12" fmla="*/ 333 w 1036"/>
                <a:gd name="T13" fmla="*/ 489 h 675"/>
                <a:gd name="T14" fmla="*/ 1158 w 1036"/>
                <a:gd name="T15" fmla="*/ 489 h 675"/>
                <a:gd name="T16" fmla="*/ 1509 w 1036"/>
                <a:gd name="T17" fmla="*/ 555 h 675"/>
                <a:gd name="T18" fmla="*/ 1898 w 1036"/>
                <a:gd name="T19" fmla="*/ 657 h 675"/>
                <a:gd name="T20" fmla="*/ 2195 w 1036"/>
                <a:gd name="T21" fmla="*/ 661 h 675"/>
                <a:gd name="T22" fmla="*/ 2401 w 1036"/>
                <a:gd name="T23" fmla="*/ 603 h 675"/>
                <a:gd name="T24" fmla="*/ 2506 w 1036"/>
                <a:gd name="T25" fmla="*/ 445 h 675"/>
                <a:gd name="T26" fmla="*/ 2570 w 1036"/>
                <a:gd name="T27" fmla="*/ 291 h 675"/>
                <a:gd name="T28" fmla="*/ 2578 w 1036"/>
                <a:gd name="T29" fmla="*/ 107 h 675"/>
                <a:gd name="T30" fmla="*/ 2356 w 1036"/>
                <a:gd name="T31" fmla="*/ 17 h 675"/>
                <a:gd name="T32" fmla="*/ 1957 w 1036"/>
                <a:gd name="T33" fmla="*/ 3 h 675"/>
                <a:gd name="T34" fmla="*/ 1635 w 1036"/>
                <a:gd name="T35" fmla="*/ 11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642" name="Line 93"/>
            <p:cNvSpPr>
              <a:spLocks noChangeShapeType="1"/>
            </p:cNvSpPr>
            <p:nvPr/>
          </p:nvSpPr>
          <p:spPr bwMode="auto">
            <a:xfrm>
              <a:off x="4337" y="3386"/>
              <a:ext cx="96" cy="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25643" name="Picture 133" descr="car_icon_small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4370" y="2956"/>
              <a:ext cx="535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5644" name="Group 134"/>
            <p:cNvGrpSpPr>
              <a:grpSpLocks/>
            </p:cNvGrpSpPr>
            <p:nvPr/>
          </p:nvGrpSpPr>
          <p:grpSpPr bwMode="auto">
            <a:xfrm>
              <a:off x="3911" y="2846"/>
              <a:ext cx="262" cy="243"/>
              <a:chOff x="2751" y="1851"/>
              <a:chExt cx="462" cy="478"/>
            </a:xfrm>
          </p:grpSpPr>
          <p:pic>
            <p:nvPicPr>
              <p:cNvPr id="25698" name="Picture 135" descr="iphone_stylized_small"/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5699" name="Picture 136" descr="antenna_radiation_stylized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5645" name="Group 252"/>
            <p:cNvGrpSpPr>
              <a:grpSpLocks/>
            </p:cNvGrpSpPr>
            <p:nvPr/>
          </p:nvGrpSpPr>
          <p:grpSpPr bwMode="auto">
            <a:xfrm>
              <a:off x="4193" y="3034"/>
              <a:ext cx="288" cy="398"/>
              <a:chOff x="742" y="2409"/>
              <a:chExt cx="576" cy="881"/>
            </a:xfrm>
          </p:grpSpPr>
          <p:grpSp>
            <p:nvGrpSpPr>
              <p:cNvPr id="25680" name="Group 25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25683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25684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25685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25686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25687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25688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25689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25690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25691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25692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25693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25694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25695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25696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25697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</p:grpSp>
          <p:pic>
            <p:nvPicPr>
              <p:cNvPr id="25681" name="Picture 269" descr="cell_tower_radiation copy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5682" name="Oval 27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5" cy="67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grpSp>
          <p:nvGrpSpPr>
            <p:cNvPr id="25646" name="Group 342"/>
            <p:cNvGrpSpPr>
              <a:grpSpLocks/>
            </p:cNvGrpSpPr>
            <p:nvPr/>
          </p:nvGrpSpPr>
          <p:grpSpPr bwMode="auto">
            <a:xfrm>
              <a:off x="3715" y="3159"/>
              <a:ext cx="337" cy="257"/>
              <a:chOff x="877" y="1008"/>
              <a:chExt cx="2747" cy="2591"/>
            </a:xfrm>
          </p:grpSpPr>
          <p:pic>
            <p:nvPicPr>
              <p:cNvPr id="25657" name="Picture 343" descr="antenna_stylized"/>
              <p:cNvPicPr>
                <a:picLocks noChangeAspect="1" noChangeArrowheads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5658" name="Picture 344" descr="laptop_keyboard"/>
              <p:cNvPicPr>
                <a:picLocks noChangeAspect="1" noChangeArrowheads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5659" name="Freeform 345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pic>
            <p:nvPicPr>
              <p:cNvPr id="25660" name="Picture 346" descr="screen"/>
              <p:cNvPicPr>
                <a:picLocks noChangeAspect="1" noChangeArrowheads="1"/>
              </p:cNvPicPr>
              <p:nvPr/>
            </p:nvPicPr>
            <p:blipFill>
              <a:blip r:embed="rId15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5661" name="Freeform 347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5662" name="Freeform 348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5663" name="Freeform 349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5664" name="Freeform 350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5665" name="Freeform 351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6 h 1659"/>
                  <a:gd name="T6" fmla="*/ 0 w 637"/>
                  <a:gd name="T7" fmla="*/ 6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5666" name="Freeform 352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3 w 2216"/>
                  <a:gd name="T5" fmla="*/ 2 h 550"/>
                  <a:gd name="T6" fmla="*/ 3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25667" name="Group 353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5674" name="Freeform 35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5675" name="Freeform 35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5676" name="Freeform 35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5677" name="Freeform 35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5678" name="Freeform 35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5679" name="Freeform 35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25668" name="Freeform 360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5669" name="Freeform 361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5670" name="Freeform 362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5671" name="Freeform 363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5672" name="Freeform 364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5673" name="Freeform 365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25647" name="Group 237"/>
            <p:cNvGrpSpPr>
              <a:grpSpLocks/>
            </p:cNvGrpSpPr>
            <p:nvPr/>
          </p:nvGrpSpPr>
          <p:grpSpPr bwMode="auto">
            <a:xfrm>
              <a:off x="4377" y="3439"/>
              <a:ext cx="246" cy="107"/>
              <a:chOff x="4650" y="1129"/>
              <a:chExt cx="246" cy="95"/>
            </a:xfrm>
          </p:grpSpPr>
          <p:sp>
            <p:nvSpPr>
              <p:cNvPr id="2564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2565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2565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25652" name="Group 24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655" name="Freeform 2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5656" name="Freeform 2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25653" name="Line 24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5654" name="Line 24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25648" name="Line 444"/>
            <p:cNvSpPr>
              <a:spLocks noChangeShapeType="1"/>
            </p:cNvSpPr>
            <p:nvPr/>
          </p:nvSpPr>
          <p:spPr bwMode="auto">
            <a:xfrm>
              <a:off x="4514" y="3542"/>
              <a:ext cx="0" cy="2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5615" name="Text Box 446"/>
          <p:cNvSpPr txBox="1">
            <a:spLocks noChangeArrowheads="1"/>
          </p:cNvSpPr>
          <p:nvPr/>
        </p:nvSpPr>
        <p:spPr bwMode="auto">
          <a:xfrm>
            <a:off x="2044700" y="5254625"/>
            <a:ext cx="13388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1800" i="1" dirty="0"/>
              <a:t>인터넷으로</a:t>
            </a:r>
            <a:endParaRPr lang="en-US" altLang="ko-KR" sz="1800" i="1" dirty="0"/>
          </a:p>
        </p:txBody>
      </p:sp>
      <p:sp>
        <p:nvSpPr>
          <p:cNvPr id="25616" name="Text Box 447"/>
          <p:cNvSpPr txBox="1">
            <a:spLocks noChangeArrowheads="1"/>
          </p:cNvSpPr>
          <p:nvPr/>
        </p:nvSpPr>
        <p:spPr bwMode="auto">
          <a:xfrm>
            <a:off x="6711950" y="5884863"/>
            <a:ext cx="13388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1800" i="1" dirty="0"/>
              <a:t>인터넷으로</a:t>
            </a:r>
            <a:endParaRPr lang="en-US" altLang="ko-KR" sz="1800" i="1" dirty="0"/>
          </a:p>
        </p:txBody>
      </p:sp>
      <p:sp>
        <p:nvSpPr>
          <p:cNvPr id="2561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923CC40E-E600-407B-B607-CD15291F431A}" type="slidenum">
              <a:rPr lang="en-US" altLang="ko-KR"/>
              <a:pPr/>
              <a:t>27</a:t>
            </a:fld>
            <a:endParaRPr lang="en-US" altLang="ko-KR"/>
          </a:p>
        </p:txBody>
      </p:sp>
      <p:grpSp>
        <p:nvGrpSpPr>
          <p:cNvPr id="25618" name="Group 114"/>
          <p:cNvGrpSpPr>
            <a:grpSpLocks/>
          </p:cNvGrpSpPr>
          <p:nvPr/>
        </p:nvGrpSpPr>
        <p:grpSpPr bwMode="auto">
          <a:xfrm>
            <a:off x="2330450" y="3776663"/>
            <a:ext cx="636588" cy="879475"/>
            <a:chOff x="5806938" y="3011924"/>
            <a:chExt cx="347997" cy="396620"/>
          </a:xfrm>
        </p:grpSpPr>
        <p:pic>
          <p:nvPicPr>
            <p:cNvPr id="25639" name="Picture 117" descr="fridge2.png"/>
            <p:cNvPicPr>
              <a:picLocks noChangeAspect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5906702" y="3071517"/>
              <a:ext cx="189578" cy="3370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640" name="Picture 1115" descr="antenna_stylized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5806938" y="3011924"/>
              <a:ext cx="347997" cy="1675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5619" name="Group 347"/>
          <p:cNvGrpSpPr>
            <a:grpSpLocks/>
          </p:cNvGrpSpPr>
          <p:nvPr/>
        </p:nvGrpSpPr>
        <p:grpSpPr bwMode="auto">
          <a:xfrm>
            <a:off x="2268538" y="4703763"/>
            <a:ext cx="692150" cy="331787"/>
            <a:chOff x="1871277" y="1576300"/>
            <a:chExt cx="1128371" cy="437861"/>
          </a:xfrm>
        </p:grpSpPr>
        <p:sp>
          <p:nvSpPr>
            <p:cNvPr id="116" name="Oval 115"/>
            <p:cNvSpPr>
              <a:spLocks noChangeArrowheads="1"/>
            </p:cNvSpPr>
            <p:nvPr/>
          </p:nvSpPr>
          <p:spPr bwMode="auto">
            <a:xfrm flipV="1">
              <a:off x="1873864" y="1693622"/>
              <a:ext cx="1125784" cy="320539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1871277" y="1739712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118" name="Oval 11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782" cy="32053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119" name="Freeform 118"/>
            <p:cNvSpPr/>
            <p:nvPr/>
          </p:nvSpPr>
          <p:spPr bwMode="auto">
            <a:xfrm>
              <a:off x="2158545" y="1672671"/>
              <a:ext cx="548657" cy="16131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0" name="Freeform 119"/>
            <p:cNvSpPr>
              <a:spLocks/>
            </p:cNvSpPr>
            <p:nvPr/>
          </p:nvSpPr>
          <p:spPr bwMode="auto">
            <a:xfrm>
              <a:off x="2101609" y="1632865"/>
              <a:ext cx="662530" cy="111037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1" name="Freeform 120"/>
            <p:cNvSpPr>
              <a:spLocks/>
            </p:cNvSpPr>
            <p:nvPr/>
          </p:nvSpPr>
          <p:spPr bwMode="auto">
            <a:xfrm>
              <a:off x="2536394" y="1727142"/>
              <a:ext cx="243273" cy="98466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2" name="Freeform 121"/>
            <p:cNvSpPr>
              <a:spLocks/>
            </p:cNvSpPr>
            <p:nvPr/>
          </p:nvSpPr>
          <p:spPr bwMode="auto">
            <a:xfrm>
              <a:off x="2091257" y="1729237"/>
              <a:ext cx="240685" cy="98467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123" name="Straight Connector 122"/>
            <p:cNvCxnSpPr>
              <a:cxnSpLocks noChangeShapeType="1"/>
              <a:endCxn id="118" idx="2"/>
            </p:cNvCxnSpPr>
            <p:nvPr/>
          </p:nvCxnSpPr>
          <p:spPr bwMode="auto">
            <a:xfrm flipH="1" flipV="1">
              <a:off x="1871277" y="1737617"/>
              <a:ext cx="2587" cy="12360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124" name="Straight Connector 123"/>
            <p:cNvCxnSpPr>
              <a:cxnSpLocks noChangeShapeType="1"/>
            </p:cNvCxnSpPr>
            <p:nvPr/>
          </p:nvCxnSpPr>
          <p:spPr bwMode="auto">
            <a:xfrm flipH="1" flipV="1">
              <a:off x="2997059" y="1735522"/>
              <a:ext cx="2589" cy="12151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25620" name="Group 347"/>
          <p:cNvGrpSpPr>
            <a:grpSpLocks/>
          </p:cNvGrpSpPr>
          <p:nvPr/>
        </p:nvGrpSpPr>
        <p:grpSpPr bwMode="auto">
          <a:xfrm>
            <a:off x="6681788" y="5286375"/>
            <a:ext cx="569912" cy="269875"/>
            <a:chOff x="1871277" y="1576300"/>
            <a:chExt cx="1128371" cy="437861"/>
          </a:xfrm>
        </p:grpSpPr>
        <p:sp>
          <p:nvSpPr>
            <p:cNvPr id="126" name="Oval 125"/>
            <p:cNvSpPr>
              <a:spLocks noChangeArrowheads="1"/>
            </p:cNvSpPr>
            <p:nvPr/>
          </p:nvSpPr>
          <p:spPr bwMode="auto">
            <a:xfrm flipV="1">
              <a:off x="1874419" y="1694780"/>
              <a:ext cx="1125229" cy="319381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1871277" y="1738567"/>
              <a:ext cx="1128371" cy="1159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128" name="Oval 12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29" cy="319381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129" name="Freeform 128"/>
            <p:cNvSpPr/>
            <p:nvPr/>
          </p:nvSpPr>
          <p:spPr bwMode="auto">
            <a:xfrm>
              <a:off x="2160442" y="1674175"/>
              <a:ext cx="546899" cy="15969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30" name="Freeform 129"/>
            <p:cNvSpPr>
              <a:spLocks/>
            </p:cNvSpPr>
            <p:nvPr/>
          </p:nvSpPr>
          <p:spPr bwMode="auto">
            <a:xfrm>
              <a:off x="2103866" y="1632964"/>
              <a:ext cx="660050" cy="11075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1" name="Freeform 130"/>
            <p:cNvSpPr>
              <a:spLocks/>
            </p:cNvSpPr>
            <p:nvPr/>
          </p:nvSpPr>
          <p:spPr bwMode="auto">
            <a:xfrm>
              <a:off x="2537614" y="1728264"/>
              <a:ext cx="242018" cy="95298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2" name="Freeform 131"/>
            <p:cNvSpPr>
              <a:spLocks/>
            </p:cNvSpPr>
            <p:nvPr/>
          </p:nvSpPr>
          <p:spPr bwMode="auto">
            <a:xfrm>
              <a:off x="2091294" y="1730839"/>
              <a:ext cx="238875" cy="95300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133" name="Straight Connector 132"/>
            <p:cNvCxnSpPr>
              <a:cxnSpLocks noChangeShapeType="1"/>
              <a:endCxn id="128" idx="2"/>
            </p:cNvCxnSpPr>
            <p:nvPr/>
          </p:nvCxnSpPr>
          <p:spPr bwMode="auto">
            <a:xfrm flipH="1" flipV="1">
              <a:off x="1871277" y="1735990"/>
              <a:ext cx="3142" cy="12363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134" name="Straight Connector 133"/>
            <p:cNvCxnSpPr>
              <a:cxnSpLocks noChangeShapeType="1"/>
            </p:cNvCxnSpPr>
            <p:nvPr/>
          </p:nvCxnSpPr>
          <p:spPr bwMode="auto">
            <a:xfrm flipH="1" flipV="1">
              <a:off x="2996506" y="1735990"/>
              <a:ext cx="3142" cy="121056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3688" y="169863"/>
            <a:ext cx="8382000" cy="984250"/>
          </a:xfrm>
        </p:spPr>
        <p:txBody>
          <a:bodyPr/>
          <a:lstStyle/>
          <a:p>
            <a:pPr eaLnBrk="1" hangingPunct="1"/>
            <a:r>
              <a:rPr lang="ko-KR" altLang="en-US" dirty="0">
                <a:ea typeface="ＭＳ Ｐゴシック" pitchFamily="34" charset="-128"/>
              </a:rPr>
              <a:t>용어 정리 </a:t>
            </a:r>
            <a:r>
              <a:rPr lang="en-US" altLang="ko-KR" dirty="0">
                <a:ea typeface="ＭＳ Ｐゴシック" pitchFamily="34" charset="-128"/>
              </a:rPr>
              <a:t>(</a:t>
            </a:r>
            <a:r>
              <a:rPr lang="ko-KR" altLang="en-US" dirty="0">
                <a:ea typeface="ＭＳ Ｐゴシック" pitchFamily="34" charset="-128"/>
              </a:rPr>
              <a:t>과제</a:t>
            </a:r>
            <a:r>
              <a:rPr lang="en-US" altLang="ko-KR" dirty="0">
                <a:ea typeface="ＭＳ Ｐゴシック" pitchFamily="34" charset="-128"/>
              </a:rPr>
              <a:t>)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61938" y="1210250"/>
            <a:ext cx="8370887" cy="865187"/>
          </a:xfrm>
        </p:spPr>
        <p:txBody>
          <a:bodyPr/>
          <a:lstStyle/>
          <a:p>
            <a:pPr marL="287338" indent="-287338" eaLnBrk="1" hangingPunct="1"/>
            <a:r>
              <a:rPr lang="ko-KR" altLang="en-US" sz="2000" dirty="0">
                <a:ea typeface="Arial" pitchFamily="34" charset="0"/>
              </a:rPr>
              <a:t>디지털과 아날로그 시그널 </a:t>
            </a:r>
            <a:r>
              <a:rPr lang="en-US" altLang="ko-KR" sz="2000" dirty="0">
                <a:ea typeface="Arial" pitchFamily="34" charset="0"/>
              </a:rPr>
              <a:t>: </a:t>
            </a:r>
          </a:p>
          <a:p>
            <a:pPr marL="287338" indent="-287338" eaLnBrk="1" hangingPunct="1"/>
            <a:endParaRPr lang="en-US" altLang="ko-KR" sz="2000" dirty="0">
              <a:ea typeface="Arial" pitchFamily="34" charset="0"/>
            </a:endParaRPr>
          </a:p>
          <a:p>
            <a:pPr marL="287338" indent="-287338" eaLnBrk="1" hangingPunct="1"/>
            <a:r>
              <a:rPr lang="en-US" altLang="ko-KR" sz="2000" dirty="0">
                <a:ea typeface="Arial" pitchFamily="34" charset="0"/>
              </a:rPr>
              <a:t>Bit, Byte, KB, MB, GB, TB, PB, EB, ZB(</a:t>
            </a:r>
            <a:r>
              <a:rPr lang="ko-KR" altLang="en-US" sz="2000" dirty="0">
                <a:ea typeface="Arial" pitchFamily="34" charset="0"/>
              </a:rPr>
              <a:t>현재 우리 시대</a:t>
            </a:r>
            <a:r>
              <a:rPr lang="en-US" altLang="ko-KR" sz="2000" dirty="0">
                <a:ea typeface="Arial" pitchFamily="34" charset="0"/>
              </a:rPr>
              <a:t>),  </a:t>
            </a:r>
            <a:r>
              <a:rPr lang="ko-KR" altLang="en-US" sz="2000" dirty="0">
                <a:ea typeface="Arial" pitchFamily="34" charset="0"/>
              </a:rPr>
              <a:t>다음</a:t>
            </a:r>
            <a:r>
              <a:rPr lang="en-US" altLang="ko-KR" sz="2000" dirty="0">
                <a:ea typeface="Arial" pitchFamily="34" charset="0"/>
              </a:rPr>
              <a:t>?</a:t>
            </a:r>
          </a:p>
          <a:p>
            <a:pPr marL="287338" indent="-287338" eaLnBrk="1" hangingPunct="1"/>
            <a:endParaRPr lang="en-US" altLang="ko-KR" sz="2000" dirty="0">
              <a:ea typeface="Arial" pitchFamily="34" charset="0"/>
            </a:endParaRPr>
          </a:p>
          <a:p>
            <a:pPr marL="287338" indent="-287338" eaLnBrk="1" hangingPunct="1"/>
            <a:r>
              <a:rPr lang="en-US" altLang="ko-KR" sz="2000" dirty="0">
                <a:ea typeface="Arial" pitchFamily="34" charset="0"/>
              </a:rPr>
              <a:t>Hz : 1</a:t>
            </a:r>
            <a:r>
              <a:rPr lang="ko-KR" altLang="en-US" sz="2000" dirty="0">
                <a:ea typeface="Arial" pitchFamily="34" charset="0"/>
              </a:rPr>
              <a:t>초 동안의 상태 변화 </a:t>
            </a:r>
            <a:r>
              <a:rPr lang="en-US" altLang="ko-KR" sz="2000" dirty="0">
                <a:ea typeface="Arial" pitchFamily="34" charset="0"/>
              </a:rPr>
              <a:t>: 220V, 60Hz</a:t>
            </a:r>
          </a:p>
          <a:p>
            <a:pPr marL="287338" indent="-287338" eaLnBrk="1" hangingPunct="1"/>
            <a:endParaRPr lang="en-US" altLang="ko-KR" sz="2000" dirty="0">
              <a:ea typeface="Arial" pitchFamily="34" charset="0"/>
            </a:endParaRPr>
          </a:p>
          <a:p>
            <a:pPr marL="287338" indent="-287338" eaLnBrk="1" hangingPunct="1"/>
            <a:r>
              <a:rPr lang="ko-KR" altLang="en-US" sz="2000" dirty="0">
                <a:ea typeface="Arial" pitchFamily="34" charset="0"/>
              </a:rPr>
              <a:t>최대 비트 전송률 </a:t>
            </a:r>
            <a:r>
              <a:rPr lang="en-US" altLang="ko-KR" sz="2000" dirty="0">
                <a:ea typeface="Arial" pitchFamily="34" charset="0"/>
              </a:rPr>
              <a:t>: 1</a:t>
            </a:r>
            <a:r>
              <a:rPr lang="ko-KR" altLang="en-US" sz="2000" dirty="0">
                <a:ea typeface="Arial" pitchFamily="34" charset="0"/>
              </a:rPr>
              <a:t>초 동안 최대로 보내는 데이터 비트 수</a:t>
            </a:r>
            <a:endParaRPr lang="en-US" altLang="ko-KR" sz="2000" dirty="0">
              <a:ea typeface="Arial" pitchFamily="34" charset="0"/>
            </a:endParaRPr>
          </a:p>
          <a:p>
            <a:pPr marL="0" indent="0" eaLnBrk="1" hangingPunct="1">
              <a:buNone/>
            </a:pPr>
            <a:r>
              <a:rPr lang="en-US" altLang="ko-KR" sz="2000" dirty="0">
                <a:ea typeface="Arial" pitchFamily="34" charset="0"/>
              </a:rPr>
              <a:t>    bps : bits per second</a:t>
            </a:r>
          </a:p>
          <a:p>
            <a:pPr marL="0" indent="0" eaLnBrk="1" hangingPunct="1">
              <a:buNone/>
            </a:pPr>
            <a:endParaRPr lang="en-US" altLang="ko-KR" sz="2000" dirty="0">
              <a:ea typeface="Arial" pitchFamily="34" charset="0"/>
            </a:endParaRPr>
          </a:p>
          <a:p>
            <a:pPr eaLnBrk="1" hangingPunct="1"/>
            <a:r>
              <a:rPr lang="en-US" altLang="ko-KR" sz="2000" dirty="0">
                <a:ea typeface="Arial" pitchFamily="34" charset="0"/>
              </a:rPr>
              <a:t>Bandwidth (</a:t>
            </a:r>
            <a:r>
              <a:rPr lang="ko-KR" altLang="en-US" sz="2000" dirty="0">
                <a:ea typeface="Arial" pitchFamily="34" charset="0"/>
              </a:rPr>
              <a:t>대역폭</a:t>
            </a:r>
            <a:r>
              <a:rPr lang="en-US" altLang="ko-KR" sz="2000" dirty="0">
                <a:ea typeface="Arial" pitchFamily="34" charset="0"/>
              </a:rPr>
              <a:t>)</a:t>
            </a:r>
          </a:p>
          <a:p>
            <a:pPr eaLnBrk="1" hangingPunct="1"/>
            <a:endParaRPr lang="en-US" altLang="ko-KR" sz="2000" dirty="0">
              <a:ea typeface="Arial" pitchFamily="34" charset="0"/>
            </a:endParaRPr>
          </a:p>
          <a:p>
            <a:pPr eaLnBrk="1" hangingPunct="1"/>
            <a:r>
              <a:rPr lang="ko-KR" altLang="en-US" sz="2000" dirty="0">
                <a:ea typeface="Arial" pitchFamily="34" charset="0"/>
              </a:rPr>
              <a:t>유선 전송 매체 </a:t>
            </a:r>
            <a:r>
              <a:rPr lang="en-US" altLang="ko-KR" sz="2000" dirty="0">
                <a:ea typeface="Arial" pitchFamily="34" charset="0"/>
              </a:rPr>
              <a:t>:  </a:t>
            </a:r>
            <a:r>
              <a:rPr lang="ko-KR" altLang="en-US" sz="2000" dirty="0" err="1">
                <a:ea typeface="Arial" pitchFamily="34" charset="0"/>
              </a:rPr>
              <a:t>동축</a:t>
            </a:r>
            <a:r>
              <a:rPr lang="ko-KR" altLang="en-US" sz="2000" dirty="0">
                <a:ea typeface="Arial" pitchFamily="34" charset="0"/>
              </a:rPr>
              <a:t> 케이블</a:t>
            </a:r>
            <a:r>
              <a:rPr lang="en-US" altLang="ko-KR" sz="2000" dirty="0">
                <a:ea typeface="Arial" pitchFamily="34" charset="0"/>
              </a:rPr>
              <a:t>, </a:t>
            </a:r>
            <a:r>
              <a:rPr lang="ko-KR" altLang="en-US" sz="2000" dirty="0">
                <a:ea typeface="Arial" pitchFamily="34" charset="0"/>
              </a:rPr>
              <a:t>광 케이블</a:t>
            </a:r>
            <a:endParaRPr lang="en-US" altLang="ko-KR" sz="2000" dirty="0">
              <a:ea typeface="Arial" pitchFamily="34" charset="0"/>
            </a:endParaRPr>
          </a:p>
          <a:p>
            <a:pPr eaLnBrk="1" hangingPunct="1"/>
            <a:endParaRPr lang="en-US" altLang="ko-KR" sz="2000" dirty="0">
              <a:ea typeface="Arial" pitchFamily="34" charset="0"/>
            </a:endParaRPr>
          </a:p>
          <a:p>
            <a:pPr marL="0" indent="0" eaLnBrk="1" hangingPunct="1">
              <a:buNone/>
            </a:pPr>
            <a:endParaRPr lang="en-US" altLang="ko-KR" sz="2000" dirty="0">
              <a:ea typeface="Arial" pitchFamily="34" charset="0"/>
            </a:endParaRPr>
          </a:p>
          <a:p>
            <a:pPr marL="0" indent="0" eaLnBrk="1" hangingPunct="1">
              <a:buNone/>
            </a:pPr>
            <a:endParaRPr lang="en-US" altLang="ko-KR" sz="2000" dirty="0">
              <a:ea typeface="Arial" pitchFamily="34" charset="0"/>
            </a:endParaRPr>
          </a:p>
          <a:p>
            <a:pPr marL="287338" indent="-287338" eaLnBrk="1" hangingPunct="1"/>
            <a:endParaRPr lang="en-US" altLang="ko-KR" sz="2000" dirty="0">
              <a:ea typeface="Arial" pitchFamily="34" charset="0"/>
            </a:endParaRPr>
          </a:p>
          <a:p>
            <a:pPr marL="287338" indent="-287338" eaLnBrk="1" hangingPunct="1"/>
            <a:endParaRPr lang="en-US" altLang="ko-KR" sz="2000" dirty="0">
              <a:ea typeface="Arial" pitchFamily="34" charset="0"/>
            </a:endParaRPr>
          </a:p>
          <a:p>
            <a:pPr marL="287338" indent="-287338" eaLnBrk="1" hangingPunct="1"/>
            <a:endParaRPr lang="en-US" altLang="ko-KR" sz="2000" dirty="0">
              <a:ea typeface="Arial" pitchFamily="34" charset="0"/>
            </a:endParaRPr>
          </a:p>
        </p:txBody>
      </p:sp>
      <p:pic>
        <p:nvPicPr>
          <p:cNvPr id="25605" name="Picture 77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3700" y="890588"/>
            <a:ext cx="5027613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1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923CC40E-E600-407B-B607-CD15291F431A}" type="slidenum">
              <a:rPr lang="en-US" altLang="ko-KR"/>
              <a:pPr/>
              <a:t>28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0877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26" name="Group 219"/>
          <p:cNvGrpSpPr>
            <a:grpSpLocks/>
          </p:cNvGrpSpPr>
          <p:nvPr/>
        </p:nvGrpSpPr>
        <p:grpSpPr bwMode="auto">
          <a:xfrm>
            <a:off x="5281613" y="2803525"/>
            <a:ext cx="409575" cy="565150"/>
            <a:chOff x="375561" y="297711"/>
            <a:chExt cx="1252683" cy="2142487"/>
          </a:xfrm>
        </p:grpSpPr>
        <p:sp>
          <p:nvSpPr>
            <p:cNvPr id="221" name="Freeform 220"/>
            <p:cNvSpPr/>
            <p:nvPr/>
          </p:nvSpPr>
          <p:spPr>
            <a:xfrm>
              <a:off x="375561" y="297711"/>
              <a:ext cx="971072" cy="2136471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87" h="2138362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22" name="Freeform 221"/>
            <p:cNvSpPr/>
            <p:nvPr/>
          </p:nvSpPr>
          <p:spPr>
            <a:xfrm>
              <a:off x="375561" y="309747"/>
              <a:ext cx="1247826" cy="770332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  <a:gd name="connsiteX0" fmla="*/ 928688 w 1895475"/>
                <a:gd name="connsiteY0" fmla="*/ 0 h 2138362"/>
                <a:gd name="connsiteX1" fmla="*/ 0 w 1895475"/>
                <a:gd name="connsiteY1" fmla="*/ 461963 h 2138362"/>
                <a:gd name="connsiteX2" fmla="*/ 1895475 w 1895475"/>
                <a:gd name="connsiteY2" fmla="*/ 2138362 h 2138362"/>
                <a:gd name="connsiteX3" fmla="*/ 1890713 w 1895475"/>
                <a:gd name="connsiteY3" fmla="*/ 742950 h 2138362"/>
                <a:gd name="connsiteX4" fmla="*/ 928688 w 1895475"/>
                <a:gd name="connsiteY4" fmla="*/ 0 h 213836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890713 w 1895475"/>
                <a:gd name="connsiteY3" fmla="*/ 342900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238250"/>
                <a:gd name="connsiteY0" fmla="*/ 0 h 862012"/>
                <a:gd name="connsiteX1" fmla="*/ 0 w 1238250"/>
                <a:gd name="connsiteY1" fmla="*/ 61913 h 862012"/>
                <a:gd name="connsiteX2" fmla="*/ 947738 w 1238250"/>
                <a:gd name="connsiteY2" fmla="*/ 862012 h 862012"/>
                <a:gd name="connsiteX3" fmla="*/ 1238250 w 1238250"/>
                <a:gd name="connsiteY3" fmla="*/ 814388 h 862012"/>
                <a:gd name="connsiteX4" fmla="*/ 247650 w 1238250"/>
                <a:gd name="connsiteY4" fmla="*/ 0 h 8620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8 h 766762"/>
                <a:gd name="connsiteX4" fmla="*/ 233363 w 1238250"/>
                <a:gd name="connsiteY4" fmla="*/ 0 h 766762"/>
                <a:gd name="connsiteX0" fmla="*/ 233363 w 1238250"/>
                <a:gd name="connsiteY0" fmla="*/ 0 h 773376"/>
                <a:gd name="connsiteX1" fmla="*/ 0 w 1238250"/>
                <a:gd name="connsiteY1" fmla="*/ 4763 h 773376"/>
                <a:gd name="connsiteX2" fmla="*/ 952500 w 1238250"/>
                <a:gd name="connsiteY2" fmla="*/ 766762 h 773376"/>
                <a:gd name="connsiteX3" fmla="*/ 1238250 w 1238250"/>
                <a:gd name="connsiteY3" fmla="*/ 771525 h 773376"/>
                <a:gd name="connsiteX4" fmla="*/ 233363 w 1238250"/>
                <a:gd name="connsiteY4" fmla="*/ 0 h 773376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6 h 766762"/>
                <a:gd name="connsiteX4" fmla="*/ 233363 w 1238250"/>
                <a:gd name="connsiteY4" fmla="*/ 0 h 766762"/>
                <a:gd name="connsiteX0" fmla="*/ 233363 w 1238250"/>
                <a:gd name="connsiteY0" fmla="*/ 0 h 773375"/>
                <a:gd name="connsiteX1" fmla="*/ 0 w 1238250"/>
                <a:gd name="connsiteY1" fmla="*/ 4763 h 773375"/>
                <a:gd name="connsiteX2" fmla="*/ 952500 w 1238250"/>
                <a:gd name="connsiteY2" fmla="*/ 766762 h 773375"/>
                <a:gd name="connsiteX3" fmla="*/ 1238250 w 1238250"/>
                <a:gd name="connsiteY3" fmla="*/ 771523 h 773375"/>
                <a:gd name="connsiteX4" fmla="*/ 233363 w 1238250"/>
                <a:gd name="connsiteY4" fmla="*/ 0 h 773375"/>
                <a:gd name="connsiteX0" fmla="*/ 233363 w 1238250"/>
                <a:gd name="connsiteY0" fmla="*/ 0 h 771523"/>
                <a:gd name="connsiteX1" fmla="*/ 0 w 1238250"/>
                <a:gd name="connsiteY1" fmla="*/ 4763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71523"/>
                <a:gd name="connsiteX1" fmla="*/ 0 w 1238250"/>
                <a:gd name="connsiteY1" fmla="*/ 23466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48" h="758069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1332065" y="1080080"/>
              <a:ext cx="296179" cy="1360118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</p:grpSp>
      <p:sp>
        <p:nvSpPr>
          <p:cNvPr id="26627" name="Title 50"/>
          <p:cNvSpPr>
            <a:spLocks noGrp="1"/>
          </p:cNvSpPr>
          <p:nvPr>
            <p:ph type="title" idx="4294967295"/>
          </p:nvPr>
        </p:nvSpPr>
        <p:spPr>
          <a:xfrm>
            <a:off x="290513" y="198438"/>
            <a:ext cx="8321675" cy="765175"/>
          </a:xfrm>
        </p:spPr>
        <p:txBody>
          <a:bodyPr/>
          <a:lstStyle/>
          <a:p>
            <a:pPr eaLnBrk="1" hangingPunct="1"/>
            <a:r>
              <a:rPr lang="ko-KR" altLang="en-US" sz="4000" dirty="0">
                <a:ea typeface="ＭＳ Ｐゴシック" pitchFamily="34" charset="-128"/>
              </a:rPr>
              <a:t>호스트</a:t>
            </a:r>
            <a:r>
              <a:rPr lang="en-US" altLang="ko-KR" sz="4000" dirty="0">
                <a:ea typeface="ＭＳ Ｐゴシック" pitchFamily="34" charset="-128"/>
              </a:rPr>
              <a:t>: </a:t>
            </a:r>
            <a:r>
              <a:rPr lang="ko-KR" altLang="en-US" sz="4000" dirty="0" err="1">
                <a:ea typeface="ＭＳ Ｐゴシック" pitchFamily="34" charset="-128"/>
              </a:rPr>
              <a:t>데이터</a:t>
            </a:r>
            <a:r>
              <a:rPr lang="ko-KR" altLang="en-US" sz="4000" i="1" dirty="0" err="1">
                <a:ea typeface="ＭＳ Ｐゴシック" pitchFamily="34" charset="-128"/>
              </a:rPr>
              <a:t>패킷</a:t>
            </a:r>
            <a:r>
              <a:rPr lang="ko-KR" altLang="en-US" sz="4000" dirty="0" err="1">
                <a:ea typeface="ＭＳ Ｐゴシック" pitchFamily="34" charset="-128"/>
              </a:rPr>
              <a:t>의</a:t>
            </a:r>
            <a:r>
              <a:rPr lang="ko-KR" altLang="en-US" sz="4000" dirty="0">
                <a:ea typeface="ＭＳ Ｐゴシック" pitchFamily="34" charset="-128"/>
              </a:rPr>
              <a:t> 전송</a:t>
            </a:r>
            <a:endParaRPr lang="en-US" altLang="ko-KR" sz="4000" dirty="0">
              <a:ea typeface="ＭＳ Ｐゴシック" pitchFamily="34" charset="-128"/>
            </a:endParaRPr>
          </a:p>
        </p:txBody>
      </p:sp>
      <p:sp>
        <p:nvSpPr>
          <p:cNvPr id="243750" name="Content Placeholder 52"/>
          <p:cNvSpPr>
            <a:spLocks noGrp="1"/>
          </p:cNvSpPr>
          <p:nvPr>
            <p:ph idx="4294967295"/>
          </p:nvPr>
        </p:nvSpPr>
        <p:spPr>
          <a:xfrm>
            <a:off x="428625" y="1296988"/>
            <a:ext cx="4074364" cy="3425825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ko-KR" altLang="en-US" sz="2400" dirty="0">
                <a:ea typeface="+mn-ea"/>
              </a:rPr>
              <a:t>호스트의 전송 기능</a:t>
            </a:r>
            <a:r>
              <a:rPr lang="en-US" sz="2400" dirty="0">
                <a:ea typeface="+mn-ea"/>
              </a:rPr>
              <a:t>:</a:t>
            </a:r>
          </a:p>
          <a:p>
            <a:pPr eaLnBrk="1" hangingPunct="1">
              <a:buFont typeface="Wingdings" charset="2"/>
              <a:buChar char="§"/>
              <a:defRPr/>
            </a:pPr>
            <a:r>
              <a:rPr lang="ko-KR" altLang="en-US" sz="2400" dirty="0">
                <a:ea typeface="+mn-ea"/>
              </a:rPr>
              <a:t>응용 메시지를 받는다</a:t>
            </a:r>
            <a:endParaRPr lang="en-US" sz="2400" dirty="0">
              <a:ea typeface="+mn-ea"/>
            </a:endParaRPr>
          </a:p>
          <a:p>
            <a:pPr eaLnBrk="1" hangingPunct="1">
              <a:buFont typeface="Wingdings" charset="2"/>
              <a:buChar char="§"/>
              <a:defRPr/>
            </a:pPr>
            <a:r>
              <a:rPr lang="ko-KR" altLang="en-US" sz="2400" dirty="0"/>
              <a:t>길이 </a:t>
            </a:r>
            <a:r>
              <a:rPr lang="en-US" sz="2400" i="1" dirty="0">
                <a:solidFill>
                  <a:srgbClr val="C00000"/>
                </a:solidFill>
              </a:rPr>
              <a:t>L</a:t>
            </a:r>
            <a:r>
              <a:rPr lang="en-US" sz="2400" dirty="0"/>
              <a:t> </a:t>
            </a:r>
            <a:r>
              <a:rPr lang="ko-KR" altLang="en-US" sz="2400" dirty="0"/>
              <a:t>비트의 </a:t>
            </a:r>
            <a:r>
              <a:rPr lang="ko-KR" altLang="en-US" sz="2400" i="1" dirty="0" err="1">
                <a:solidFill>
                  <a:srgbClr val="C00000"/>
                </a:solidFill>
                <a:ea typeface="+mn-ea"/>
              </a:rPr>
              <a:t>패킷</a:t>
            </a:r>
            <a:r>
              <a:rPr lang="ko-KR" altLang="en-US" sz="2400" i="1" dirty="0">
                <a:solidFill>
                  <a:srgbClr val="C00000"/>
                </a:solidFill>
                <a:ea typeface="+mn-ea"/>
              </a:rPr>
              <a:t> </a:t>
            </a:r>
            <a:r>
              <a:rPr lang="en-US" altLang="ko-KR" sz="2400" i="1" dirty="0">
                <a:solidFill>
                  <a:srgbClr val="C00000"/>
                </a:solidFill>
                <a:ea typeface="+mn-ea"/>
              </a:rPr>
              <a:t>(p</a:t>
            </a:r>
            <a:r>
              <a:rPr lang="en-US" sz="2400" i="1" dirty="0">
                <a:solidFill>
                  <a:srgbClr val="C00000"/>
                </a:solidFill>
                <a:ea typeface="+mn-ea"/>
              </a:rPr>
              <a:t>acket)</a:t>
            </a:r>
            <a:r>
              <a:rPr lang="ko-KR" altLang="en-US" sz="2400" dirty="0">
                <a:ea typeface="+mn-ea"/>
              </a:rPr>
              <a:t>이라는 작은 단위로 자른다</a:t>
            </a:r>
            <a:endParaRPr lang="en-US" sz="2400" dirty="0">
              <a:ea typeface="+mn-ea"/>
            </a:endParaRPr>
          </a:p>
          <a:p>
            <a:pPr eaLnBrk="1" hangingPunct="1">
              <a:buFont typeface="Wingdings" charset="2"/>
              <a:buChar char="§"/>
              <a:defRPr/>
            </a:pPr>
            <a:r>
              <a:rPr lang="ko-KR" altLang="en-US" sz="2400" i="1" dirty="0">
                <a:solidFill>
                  <a:srgbClr val="C00000"/>
                </a:solidFill>
              </a:rPr>
              <a:t>전송률 </a:t>
            </a:r>
            <a:r>
              <a:rPr lang="en-US" altLang="ko-KR" sz="2400" i="1" dirty="0">
                <a:solidFill>
                  <a:srgbClr val="C00000"/>
                </a:solidFill>
              </a:rPr>
              <a:t>(t</a:t>
            </a:r>
            <a:r>
              <a:rPr lang="en-US" sz="2400" i="1" dirty="0">
                <a:solidFill>
                  <a:srgbClr val="C00000"/>
                </a:solidFill>
              </a:rPr>
              <a:t>ransmission rate) R </a:t>
            </a:r>
            <a:r>
              <a:rPr lang="ko-KR" altLang="en-US" sz="2400" dirty="0">
                <a:ea typeface="+mn-ea"/>
              </a:rPr>
              <a:t>로 접속 네트워크에 </a:t>
            </a:r>
            <a:r>
              <a:rPr lang="ko-KR" altLang="en-US" sz="2400" dirty="0" err="1"/>
              <a:t>패킷을</a:t>
            </a:r>
            <a:r>
              <a:rPr lang="ko-KR" altLang="en-US" sz="2400" dirty="0"/>
              <a:t> </a:t>
            </a:r>
            <a:r>
              <a:rPr lang="ko-KR" altLang="en-US" sz="2400" dirty="0">
                <a:ea typeface="+mn-ea"/>
              </a:rPr>
              <a:t>전송한다</a:t>
            </a:r>
            <a:endParaRPr lang="en-US" sz="2400" i="1" dirty="0">
              <a:solidFill>
                <a:srgbClr val="C00000"/>
              </a:solidFill>
              <a:ea typeface="+mn-ea"/>
            </a:endParaRPr>
          </a:p>
          <a:p>
            <a:pPr marL="682625" lvl="1" indent="-225425" eaLnBrk="1" hangingPunct="1">
              <a:buFont typeface="Arial"/>
              <a:buChar char="•"/>
              <a:defRPr/>
            </a:pPr>
            <a:r>
              <a:rPr lang="en-US" dirty="0"/>
              <a:t>link </a:t>
            </a:r>
            <a:r>
              <a:rPr lang="ko-KR" altLang="en-US" dirty="0"/>
              <a:t>전송률은 링크의 </a:t>
            </a:r>
            <a:r>
              <a:rPr lang="ko-KR" altLang="en-US" i="1" dirty="0">
                <a:solidFill>
                  <a:srgbClr val="C00000"/>
                </a:solidFill>
              </a:rPr>
              <a:t>용량</a:t>
            </a:r>
            <a:r>
              <a:rPr lang="en-US" altLang="ko-KR" i="1" dirty="0">
                <a:solidFill>
                  <a:srgbClr val="C00000"/>
                </a:solidFill>
              </a:rPr>
              <a:t>(c</a:t>
            </a:r>
            <a:r>
              <a:rPr lang="en-US" i="1" dirty="0">
                <a:solidFill>
                  <a:srgbClr val="C00000"/>
                </a:solidFill>
              </a:rPr>
              <a:t>apacity),</a:t>
            </a:r>
            <a:r>
              <a:rPr lang="ko-KR" altLang="en-US" i="1" dirty="0">
                <a:solidFill>
                  <a:srgbClr val="C00000"/>
                </a:solidFill>
              </a:rPr>
              <a:t>대역폭 </a:t>
            </a:r>
            <a:r>
              <a:rPr lang="en-US" altLang="ko-KR" i="1" dirty="0">
                <a:solidFill>
                  <a:srgbClr val="C00000"/>
                </a:solidFill>
              </a:rPr>
              <a:t>(</a:t>
            </a:r>
            <a:r>
              <a:rPr lang="en-US" i="1" dirty="0">
                <a:solidFill>
                  <a:srgbClr val="C00000"/>
                </a:solidFill>
              </a:rPr>
              <a:t>bandwidth)</a:t>
            </a:r>
            <a:r>
              <a:rPr lang="ko-KR" altLang="en-US" dirty="0"/>
              <a:t>이라고도 함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26629" name="Line 305"/>
          <p:cNvSpPr>
            <a:spLocks noChangeShapeType="1"/>
          </p:cNvSpPr>
          <p:nvPr/>
        </p:nvSpPr>
        <p:spPr bwMode="auto">
          <a:xfrm>
            <a:off x="5705475" y="3727450"/>
            <a:ext cx="24542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26630" name="Picture 394" descr="underline_base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7025" y="822325"/>
            <a:ext cx="5749925" cy="16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6631" name="Group 51"/>
          <p:cNvGrpSpPr>
            <a:grpSpLocks/>
          </p:cNvGrpSpPr>
          <p:nvPr/>
        </p:nvGrpSpPr>
        <p:grpSpPr bwMode="auto">
          <a:xfrm>
            <a:off x="7883525" y="3427413"/>
            <a:ext cx="1052513" cy="355600"/>
            <a:chOff x="4410" y="1365"/>
            <a:chExt cx="663" cy="224"/>
          </a:xfrm>
        </p:grpSpPr>
        <p:sp>
          <p:nvSpPr>
            <p:cNvPr id="26657" name="Rectangle 52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solidFill>
                  <a:srgbClr val="000000"/>
                </a:solidFill>
              </a:endParaRPr>
            </a:p>
          </p:txBody>
        </p:sp>
        <p:sp>
          <p:nvSpPr>
            <p:cNvPr id="26658" name="AutoShape 53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solidFill>
                  <a:srgbClr val="000000"/>
                </a:solidFill>
              </a:endParaRPr>
            </a:p>
          </p:txBody>
        </p:sp>
        <p:sp>
          <p:nvSpPr>
            <p:cNvPr id="26659" name="Freeform 54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660" name="Freeform 55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3688 h 63"/>
                <a:gd name="T2" fmla="*/ 868487 w 280"/>
                <a:gd name="T3" fmla="*/ 3587 h 63"/>
                <a:gd name="T4" fmla="*/ 5125559 w 280"/>
                <a:gd name="T5" fmla="*/ 0 h 63"/>
                <a:gd name="T6" fmla="*/ 6543880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26661" name="Freeform 56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</p:grpSp>
      <p:sp>
        <p:nvSpPr>
          <p:cNvPr id="26632" name="TextBox 1"/>
          <p:cNvSpPr txBox="1">
            <a:spLocks noChangeArrowheads="1"/>
          </p:cNvSpPr>
          <p:nvPr/>
        </p:nvSpPr>
        <p:spPr bwMode="auto">
          <a:xfrm>
            <a:off x="5756275" y="3759200"/>
            <a:ext cx="192873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800" i="1" dirty="0"/>
              <a:t>R: </a:t>
            </a:r>
            <a:r>
              <a:rPr lang="ko-KR" altLang="en-US" sz="1800" i="1" dirty="0"/>
              <a:t>링크의 전송률</a:t>
            </a:r>
            <a:endParaRPr lang="en-US" altLang="ko-KR" sz="1800" dirty="0"/>
          </a:p>
        </p:txBody>
      </p:sp>
      <p:grpSp>
        <p:nvGrpSpPr>
          <p:cNvPr id="26633" name="Group 201"/>
          <p:cNvGrpSpPr>
            <a:grpSpLocks/>
          </p:cNvGrpSpPr>
          <p:nvPr/>
        </p:nvGrpSpPr>
        <p:grpSpPr bwMode="auto">
          <a:xfrm>
            <a:off x="5033963" y="2809875"/>
            <a:ext cx="409575" cy="565150"/>
            <a:chOff x="375561" y="297711"/>
            <a:chExt cx="1252683" cy="2138362"/>
          </a:xfrm>
        </p:grpSpPr>
        <p:sp>
          <p:nvSpPr>
            <p:cNvPr id="203" name="Freeform 202"/>
            <p:cNvSpPr/>
            <p:nvPr/>
          </p:nvSpPr>
          <p:spPr>
            <a:xfrm>
              <a:off x="375561" y="297711"/>
              <a:ext cx="971072" cy="2138362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87" h="2138362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04" name="Freeform 203"/>
            <p:cNvSpPr/>
            <p:nvPr/>
          </p:nvSpPr>
          <p:spPr>
            <a:xfrm>
              <a:off x="375561" y="309724"/>
              <a:ext cx="1247826" cy="768849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  <a:gd name="connsiteX0" fmla="*/ 928688 w 1895475"/>
                <a:gd name="connsiteY0" fmla="*/ 0 h 2138362"/>
                <a:gd name="connsiteX1" fmla="*/ 0 w 1895475"/>
                <a:gd name="connsiteY1" fmla="*/ 461963 h 2138362"/>
                <a:gd name="connsiteX2" fmla="*/ 1895475 w 1895475"/>
                <a:gd name="connsiteY2" fmla="*/ 2138362 h 2138362"/>
                <a:gd name="connsiteX3" fmla="*/ 1890713 w 1895475"/>
                <a:gd name="connsiteY3" fmla="*/ 742950 h 2138362"/>
                <a:gd name="connsiteX4" fmla="*/ 928688 w 1895475"/>
                <a:gd name="connsiteY4" fmla="*/ 0 h 213836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890713 w 1895475"/>
                <a:gd name="connsiteY3" fmla="*/ 342900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238250"/>
                <a:gd name="connsiteY0" fmla="*/ 0 h 862012"/>
                <a:gd name="connsiteX1" fmla="*/ 0 w 1238250"/>
                <a:gd name="connsiteY1" fmla="*/ 61913 h 862012"/>
                <a:gd name="connsiteX2" fmla="*/ 947738 w 1238250"/>
                <a:gd name="connsiteY2" fmla="*/ 862012 h 862012"/>
                <a:gd name="connsiteX3" fmla="*/ 1238250 w 1238250"/>
                <a:gd name="connsiteY3" fmla="*/ 814388 h 862012"/>
                <a:gd name="connsiteX4" fmla="*/ 247650 w 1238250"/>
                <a:gd name="connsiteY4" fmla="*/ 0 h 8620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8 h 766762"/>
                <a:gd name="connsiteX4" fmla="*/ 233363 w 1238250"/>
                <a:gd name="connsiteY4" fmla="*/ 0 h 766762"/>
                <a:gd name="connsiteX0" fmla="*/ 233363 w 1238250"/>
                <a:gd name="connsiteY0" fmla="*/ 0 h 773376"/>
                <a:gd name="connsiteX1" fmla="*/ 0 w 1238250"/>
                <a:gd name="connsiteY1" fmla="*/ 4763 h 773376"/>
                <a:gd name="connsiteX2" fmla="*/ 952500 w 1238250"/>
                <a:gd name="connsiteY2" fmla="*/ 766762 h 773376"/>
                <a:gd name="connsiteX3" fmla="*/ 1238250 w 1238250"/>
                <a:gd name="connsiteY3" fmla="*/ 771525 h 773376"/>
                <a:gd name="connsiteX4" fmla="*/ 233363 w 1238250"/>
                <a:gd name="connsiteY4" fmla="*/ 0 h 773376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6 h 766762"/>
                <a:gd name="connsiteX4" fmla="*/ 233363 w 1238250"/>
                <a:gd name="connsiteY4" fmla="*/ 0 h 766762"/>
                <a:gd name="connsiteX0" fmla="*/ 233363 w 1238250"/>
                <a:gd name="connsiteY0" fmla="*/ 0 h 773375"/>
                <a:gd name="connsiteX1" fmla="*/ 0 w 1238250"/>
                <a:gd name="connsiteY1" fmla="*/ 4763 h 773375"/>
                <a:gd name="connsiteX2" fmla="*/ 952500 w 1238250"/>
                <a:gd name="connsiteY2" fmla="*/ 766762 h 773375"/>
                <a:gd name="connsiteX3" fmla="*/ 1238250 w 1238250"/>
                <a:gd name="connsiteY3" fmla="*/ 771523 h 773375"/>
                <a:gd name="connsiteX4" fmla="*/ 233363 w 1238250"/>
                <a:gd name="connsiteY4" fmla="*/ 0 h 773375"/>
                <a:gd name="connsiteX0" fmla="*/ 233363 w 1238250"/>
                <a:gd name="connsiteY0" fmla="*/ 0 h 771523"/>
                <a:gd name="connsiteX1" fmla="*/ 0 w 1238250"/>
                <a:gd name="connsiteY1" fmla="*/ 4763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71523"/>
                <a:gd name="connsiteX1" fmla="*/ 0 w 1238250"/>
                <a:gd name="connsiteY1" fmla="*/ 23466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48" h="758069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1332065" y="1066560"/>
              <a:ext cx="296179" cy="1363508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</p:grpSp>
      <p:sp>
        <p:nvSpPr>
          <p:cNvPr id="26634" name="TextBox 205"/>
          <p:cNvSpPr txBox="1">
            <a:spLocks noChangeArrowheads="1"/>
          </p:cNvSpPr>
          <p:nvPr/>
        </p:nvSpPr>
        <p:spPr bwMode="auto">
          <a:xfrm>
            <a:off x="4791075" y="3986213"/>
            <a:ext cx="66833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 dirty="0"/>
              <a:t>host</a:t>
            </a:r>
          </a:p>
        </p:txBody>
      </p:sp>
      <p:grpSp>
        <p:nvGrpSpPr>
          <p:cNvPr id="26635" name="Group 206"/>
          <p:cNvGrpSpPr>
            <a:grpSpLocks/>
          </p:cNvGrpSpPr>
          <p:nvPr/>
        </p:nvGrpSpPr>
        <p:grpSpPr bwMode="auto">
          <a:xfrm>
            <a:off x="4559300" y="3535363"/>
            <a:ext cx="1295400" cy="506412"/>
            <a:chOff x="1816230" y="6118900"/>
            <a:chExt cx="1843339" cy="739100"/>
          </a:xfrm>
        </p:grpSpPr>
        <p:pic>
          <p:nvPicPr>
            <p:cNvPr id="26652" name="Picture 8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816230" y="6142069"/>
              <a:ext cx="1843339" cy="7159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9" name="Rectangle 208"/>
            <p:cNvSpPr/>
            <p:nvPr/>
          </p:nvSpPr>
          <p:spPr>
            <a:xfrm rot="1049095">
              <a:off x="1947252" y="6118900"/>
              <a:ext cx="1651325" cy="463386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000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</p:grpSp>
      <p:grpSp>
        <p:nvGrpSpPr>
          <p:cNvPr id="26636" name="Group 209"/>
          <p:cNvGrpSpPr>
            <a:grpSpLocks/>
          </p:cNvGrpSpPr>
          <p:nvPr/>
        </p:nvGrpSpPr>
        <p:grpSpPr bwMode="auto">
          <a:xfrm>
            <a:off x="4699000" y="1919288"/>
            <a:ext cx="1409700" cy="877887"/>
            <a:chOff x="2387973" y="4309243"/>
            <a:chExt cx="1771787" cy="1282262"/>
          </a:xfrm>
        </p:grpSpPr>
        <p:pic>
          <p:nvPicPr>
            <p:cNvPr id="26650" name="Picture 9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583508" y="4309243"/>
              <a:ext cx="1284945" cy="12822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2" name="Rectangle 211"/>
            <p:cNvSpPr/>
            <p:nvPr/>
          </p:nvSpPr>
          <p:spPr>
            <a:xfrm rot="11601822">
              <a:off x="2387973" y="5127757"/>
              <a:ext cx="1771787" cy="42433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000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</p:grpSp>
      <p:sp>
        <p:nvSpPr>
          <p:cNvPr id="26637" name="TextBox 215"/>
          <p:cNvSpPr txBox="1">
            <a:spLocks noChangeArrowheads="1"/>
          </p:cNvSpPr>
          <p:nvPr/>
        </p:nvSpPr>
        <p:spPr bwMode="auto">
          <a:xfrm>
            <a:off x="5448300" y="3341688"/>
            <a:ext cx="28892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600"/>
              <a:t>1</a:t>
            </a:r>
          </a:p>
        </p:txBody>
      </p:sp>
      <p:sp>
        <p:nvSpPr>
          <p:cNvPr id="26638" name="TextBox 216"/>
          <p:cNvSpPr txBox="1">
            <a:spLocks noChangeArrowheads="1"/>
          </p:cNvSpPr>
          <p:nvPr/>
        </p:nvSpPr>
        <p:spPr bwMode="auto">
          <a:xfrm>
            <a:off x="5207000" y="3349625"/>
            <a:ext cx="28892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600"/>
              <a:t>2</a:t>
            </a:r>
          </a:p>
        </p:txBody>
      </p:sp>
      <p:cxnSp>
        <p:nvCxnSpPr>
          <p:cNvPr id="26639" name="Straight Connector 3"/>
          <p:cNvCxnSpPr>
            <a:cxnSpLocks noChangeShapeType="1"/>
          </p:cNvCxnSpPr>
          <p:nvPr/>
        </p:nvCxnSpPr>
        <p:spPr bwMode="auto">
          <a:xfrm flipV="1">
            <a:off x="5697538" y="2363788"/>
            <a:ext cx="1225550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26640" name="TextBox 234"/>
          <p:cNvSpPr txBox="1">
            <a:spLocks noChangeArrowheads="1"/>
          </p:cNvSpPr>
          <p:nvPr/>
        </p:nvSpPr>
        <p:spPr bwMode="auto">
          <a:xfrm>
            <a:off x="6861175" y="2014538"/>
            <a:ext cx="158248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800" dirty="0"/>
              <a:t>packet </a:t>
            </a:r>
            <a:r>
              <a:rPr lang="ko-KR" altLang="en-US" sz="1800" dirty="0"/>
              <a:t>두 개</a:t>
            </a:r>
            <a:r>
              <a:rPr lang="en-US" altLang="ko-KR" sz="1800" dirty="0"/>
              <a:t>, </a:t>
            </a:r>
          </a:p>
          <a:p>
            <a:r>
              <a:rPr lang="ko-KR" altLang="en-US" sz="1800" i="1" dirty="0"/>
              <a:t>각 </a:t>
            </a:r>
            <a:r>
              <a:rPr lang="en-US" altLang="ko-KR" sz="1800" i="1" dirty="0"/>
              <a:t>L</a:t>
            </a:r>
            <a:r>
              <a:rPr lang="en-US" altLang="ko-KR" sz="1800" dirty="0"/>
              <a:t> bit </a:t>
            </a:r>
            <a:r>
              <a:rPr lang="ko-KR" altLang="en-US" sz="1800" dirty="0"/>
              <a:t>길이</a:t>
            </a:r>
            <a:endParaRPr lang="en-US" altLang="ko-KR" sz="1800" dirty="0"/>
          </a:p>
        </p:txBody>
      </p:sp>
      <p:sp>
        <p:nvSpPr>
          <p:cNvPr id="26641" name="TextBox 235"/>
          <p:cNvSpPr txBox="1">
            <a:spLocks noChangeArrowheads="1"/>
          </p:cNvSpPr>
          <p:nvPr/>
        </p:nvSpPr>
        <p:spPr bwMode="auto">
          <a:xfrm>
            <a:off x="1290931" y="5456238"/>
            <a:ext cx="1739643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ts val="1800"/>
              </a:lnSpc>
            </a:pPr>
            <a:endParaRPr lang="en-US" altLang="ko-KR" sz="1800" dirty="0"/>
          </a:p>
          <a:p>
            <a:pPr algn="r">
              <a:lnSpc>
                <a:spcPts val="1800"/>
              </a:lnSpc>
            </a:pPr>
            <a:r>
              <a:rPr lang="ko-KR" altLang="en-US" sz="1800" dirty="0" err="1"/>
              <a:t>패킷</a:t>
            </a:r>
            <a:r>
              <a:rPr lang="ko-KR" altLang="en-US" sz="1800" dirty="0"/>
              <a:t> 전송 지연</a:t>
            </a:r>
            <a:endParaRPr lang="en-US" altLang="ko-KR" sz="1800" dirty="0"/>
          </a:p>
          <a:p>
            <a:pPr algn="r">
              <a:lnSpc>
                <a:spcPts val="1800"/>
              </a:lnSpc>
            </a:pPr>
            <a:r>
              <a:rPr lang="en-US" altLang="ko-KR" sz="1000" dirty="0"/>
              <a:t>(packet transmission delay)</a:t>
            </a:r>
          </a:p>
        </p:txBody>
      </p:sp>
      <p:sp>
        <p:nvSpPr>
          <p:cNvPr id="26642" name="TextBox 237"/>
          <p:cNvSpPr txBox="1">
            <a:spLocks noChangeArrowheads="1"/>
          </p:cNvSpPr>
          <p:nvPr/>
        </p:nvSpPr>
        <p:spPr bwMode="auto">
          <a:xfrm>
            <a:off x="3660775" y="5453063"/>
            <a:ext cx="1958614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altLang="ko-KR" sz="1800" dirty="0"/>
              <a:t>L </a:t>
            </a:r>
            <a:r>
              <a:rPr lang="ko-KR" altLang="en-US" sz="1800" dirty="0"/>
              <a:t>비트인 </a:t>
            </a:r>
            <a:r>
              <a:rPr lang="ko-KR" altLang="en-US" sz="1800" dirty="0" err="1"/>
              <a:t>패킷을</a:t>
            </a:r>
            <a:endParaRPr lang="en-US" altLang="ko-KR" sz="1800" dirty="0"/>
          </a:p>
          <a:p>
            <a:pPr algn="ctr">
              <a:lnSpc>
                <a:spcPts val="1800"/>
              </a:lnSpc>
            </a:pPr>
            <a:r>
              <a:rPr lang="ko-KR" altLang="en-US" sz="1800" dirty="0"/>
              <a:t>링크에 전송하는</a:t>
            </a:r>
            <a:endParaRPr lang="en-US" altLang="ko-KR" sz="1800" dirty="0"/>
          </a:p>
          <a:p>
            <a:pPr algn="ctr">
              <a:lnSpc>
                <a:spcPts val="1800"/>
              </a:lnSpc>
            </a:pPr>
            <a:r>
              <a:rPr lang="ko-KR" altLang="en-US" sz="1800" dirty="0"/>
              <a:t>데에 걸리는 시간</a:t>
            </a:r>
            <a:endParaRPr lang="en-US" altLang="ko-KR" sz="1800" dirty="0"/>
          </a:p>
        </p:txBody>
      </p:sp>
      <p:sp>
        <p:nvSpPr>
          <p:cNvPr id="26643" name="TextBox 4"/>
          <p:cNvSpPr txBox="1">
            <a:spLocks noChangeArrowheads="1"/>
          </p:cNvSpPr>
          <p:nvPr/>
        </p:nvSpPr>
        <p:spPr bwMode="auto">
          <a:xfrm>
            <a:off x="6167438" y="5400675"/>
            <a:ext cx="1741487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i="1"/>
              <a:t>L</a:t>
            </a:r>
            <a:r>
              <a:rPr lang="en-US" altLang="ko-KR"/>
              <a:t> (bits)</a:t>
            </a:r>
          </a:p>
          <a:p>
            <a:r>
              <a:rPr lang="en-US" altLang="ko-KR" i="1"/>
              <a:t>R</a:t>
            </a:r>
            <a:r>
              <a:rPr lang="en-US" altLang="ko-KR"/>
              <a:t> (bits/sec)</a:t>
            </a:r>
          </a:p>
        </p:txBody>
      </p:sp>
      <p:cxnSp>
        <p:nvCxnSpPr>
          <p:cNvPr id="26644" name="Straight Connector 9"/>
          <p:cNvCxnSpPr>
            <a:cxnSpLocks noChangeShapeType="1"/>
          </p:cNvCxnSpPr>
          <p:nvPr/>
        </p:nvCxnSpPr>
        <p:spPr bwMode="auto">
          <a:xfrm>
            <a:off x="6254750" y="5819775"/>
            <a:ext cx="12842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26645" name="TextBox 10"/>
          <p:cNvSpPr txBox="1">
            <a:spLocks noChangeArrowheads="1"/>
          </p:cNvSpPr>
          <p:nvPr/>
        </p:nvSpPr>
        <p:spPr bwMode="auto">
          <a:xfrm>
            <a:off x="3228975" y="5586413"/>
            <a:ext cx="3651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/>
              <a:t>=</a:t>
            </a:r>
          </a:p>
        </p:txBody>
      </p:sp>
      <p:sp>
        <p:nvSpPr>
          <p:cNvPr id="26646" name="TextBox 245"/>
          <p:cNvSpPr txBox="1">
            <a:spLocks noChangeArrowheads="1"/>
          </p:cNvSpPr>
          <p:nvPr/>
        </p:nvSpPr>
        <p:spPr bwMode="auto">
          <a:xfrm>
            <a:off x="5570538" y="5602288"/>
            <a:ext cx="3651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/>
              <a:t>=</a:t>
            </a:r>
          </a:p>
        </p:txBody>
      </p:sp>
      <p:sp>
        <p:nvSpPr>
          <p:cNvPr id="26647" name="Rectangle 11"/>
          <p:cNvSpPr>
            <a:spLocks noChangeArrowheads="1"/>
          </p:cNvSpPr>
          <p:nvPr/>
        </p:nvSpPr>
        <p:spPr bwMode="auto">
          <a:xfrm>
            <a:off x="1109663" y="5322888"/>
            <a:ext cx="7275512" cy="1001712"/>
          </a:xfrm>
          <a:prstGeom prst="rect">
            <a:avLst/>
          </a:prstGeom>
          <a:noFill/>
          <a:ln w="19050">
            <a:solidFill>
              <a:srgbClr val="C00000"/>
            </a:solidFill>
            <a:round/>
            <a:headEnd/>
            <a:tailEnd/>
          </a:ln>
        </p:spPr>
        <p:txBody>
          <a:bodyPr/>
          <a:lstStyle/>
          <a:p>
            <a:endParaRPr lang="ko-KR" altLang="ko-KR"/>
          </a:p>
        </p:txBody>
      </p:sp>
      <p:sp>
        <p:nvSpPr>
          <p:cNvPr id="266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A8C36DEC-586E-4F5F-A309-91601A1AF4E7}" type="slidenum">
              <a:rPr lang="en-US" altLang="ko-KR"/>
              <a:pPr/>
              <a:t>29</a:t>
            </a:fld>
            <a:endParaRPr lang="en-US" altLang="ko-KR"/>
          </a:p>
        </p:txBody>
      </p:sp>
      <p:sp>
        <p:nvSpPr>
          <p:cNvPr id="26649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12291" name="Picture 9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ＭＳ Ｐゴシック" pitchFamily="34" charset="-128"/>
              </a:rPr>
              <a:t>Chapter 1: roadmap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7363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itchFamily="2" charset="2"/>
              <a:buNone/>
            </a:pPr>
            <a:r>
              <a:rPr lang="en-US" altLang="ko-KR" sz="2800" dirty="0">
                <a:solidFill>
                  <a:srgbClr val="CC0000"/>
                </a:solidFill>
                <a:ea typeface="Arial" pitchFamily="34" charset="0"/>
              </a:rPr>
              <a:t>1.1 </a:t>
            </a:r>
            <a:r>
              <a:rPr lang="ko-KR" altLang="en-US" sz="2800" dirty="0">
                <a:solidFill>
                  <a:srgbClr val="CC0000"/>
                </a:solidFill>
                <a:ea typeface="Arial" pitchFamily="34" charset="0"/>
              </a:rPr>
              <a:t>인터넷이란 무엇인가</a:t>
            </a:r>
            <a:r>
              <a:rPr lang="en-US" altLang="ko-KR" sz="2800" dirty="0">
                <a:solidFill>
                  <a:srgbClr val="CC0000"/>
                </a:solidFill>
                <a:ea typeface="Arial" pitchFamily="34" charset="0"/>
              </a:rPr>
              <a:t>?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lang="en-US" altLang="ko-KR" sz="2800" dirty="0">
                <a:solidFill>
                  <a:srgbClr val="000099"/>
                </a:solidFill>
                <a:ea typeface="Arial" pitchFamily="34" charset="0"/>
              </a:rPr>
              <a:t>1.2</a:t>
            </a:r>
            <a:r>
              <a:rPr lang="en-US" altLang="ko-KR" sz="2800" dirty="0">
                <a:ea typeface="Arial" pitchFamily="34" charset="0"/>
              </a:rPr>
              <a:t> network edge</a:t>
            </a:r>
          </a:p>
          <a:p>
            <a:pPr lvl="2" eaLnBrk="1" hangingPunct="1">
              <a:lnSpc>
                <a:spcPct val="105000"/>
              </a:lnSpc>
              <a:spcBef>
                <a:spcPct val="5000"/>
              </a:spcBef>
              <a:buClr>
                <a:srgbClr val="000099"/>
              </a:buClr>
            </a:pPr>
            <a:r>
              <a:rPr lang="en-US" altLang="ko-KR" sz="2400" dirty="0">
                <a:latin typeface="Gill Sans MT" pitchFamily="34" charset="0"/>
                <a:ea typeface="Arial" pitchFamily="34" charset="0"/>
              </a:rPr>
              <a:t>end systems, access networks, links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lang="en-US" altLang="ko-KR" sz="2800" dirty="0">
                <a:solidFill>
                  <a:srgbClr val="000099"/>
                </a:solidFill>
                <a:ea typeface="Arial" pitchFamily="34" charset="0"/>
              </a:rPr>
              <a:t>1.3</a:t>
            </a:r>
            <a:r>
              <a:rPr lang="en-US" altLang="ko-KR" sz="2800" dirty="0">
                <a:solidFill>
                  <a:srgbClr val="CC0000"/>
                </a:solidFill>
                <a:ea typeface="Arial" pitchFamily="34" charset="0"/>
              </a:rPr>
              <a:t> </a:t>
            </a:r>
            <a:r>
              <a:rPr lang="en-US" altLang="ko-KR" sz="2800" dirty="0">
                <a:ea typeface="Arial" pitchFamily="34" charset="0"/>
              </a:rPr>
              <a:t>network core</a:t>
            </a:r>
          </a:p>
          <a:p>
            <a:pPr lvl="2" eaLnBrk="1" hangingPunct="1">
              <a:lnSpc>
                <a:spcPct val="105000"/>
              </a:lnSpc>
              <a:spcBef>
                <a:spcPct val="5000"/>
              </a:spcBef>
              <a:buClr>
                <a:srgbClr val="000099"/>
              </a:buClr>
            </a:pPr>
            <a:r>
              <a:rPr lang="en-US" altLang="ko-KR" sz="2400" dirty="0">
                <a:latin typeface="Gill Sans MT" pitchFamily="34" charset="0"/>
                <a:ea typeface="Arial" pitchFamily="34" charset="0"/>
              </a:rPr>
              <a:t>packet switching, circuit switching, network structure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lang="en-US" altLang="ko-KR" sz="2800" dirty="0">
                <a:solidFill>
                  <a:srgbClr val="000099"/>
                </a:solidFill>
                <a:ea typeface="Arial" pitchFamily="34" charset="0"/>
              </a:rPr>
              <a:t>1.4 </a:t>
            </a:r>
            <a:r>
              <a:rPr lang="en-US" altLang="ko-KR" sz="2800" dirty="0">
                <a:ea typeface="Arial" pitchFamily="34" charset="0"/>
              </a:rPr>
              <a:t>delay, loss, throughput in networks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lang="en-US" altLang="ko-KR" sz="2800" dirty="0">
                <a:solidFill>
                  <a:srgbClr val="000099"/>
                </a:solidFill>
                <a:ea typeface="Arial" pitchFamily="34" charset="0"/>
              </a:rPr>
              <a:t>1.5</a:t>
            </a:r>
            <a:r>
              <a:rPr lang="en-US" altLang="ko-KR" sz="2800" dirty="0">
                <a:ea typeface="Arial" pitchFamily="34" charset="0"/>
              </a:rPr>
              <a:t> protocol layers, service models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lang="en-US" altLang="ko-KR" sz="2800" dirty="0">
                <a:solidFill>
                  <a:srgbClr val="000099"/>
                </a:solidFill>
                <a:ea typeface="Arial" pitchFamily="34" charset="0"/>
              </a:rPr>
              <a:t>1.6</a:t>
            </a:r>
            <a:r>
              <a:rPr lang="en-US" altLang="ko-KR" sz="2800" dirty="0">
                <a:ea typeface="Arial" pitchFamily="34" charset="0"/>
              </a:rPr>
              <a:t> networks under attack: security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lang="en-US" altLang="ko-KR" sz="2800" dirty="0">
                <a:solidFill>
                  <a:srgbClr val="000099"/>
                </a:solidFill>
                <a:ea typeface="Arial" pitchFamily="34" charset="0"/>
              </a:rPr>
              <a:t>1.7</a:t>
            </a:r>
            <a:r>
              <a:rPr lang="en-US" altLang="ko-KR" sz="2800" dirty="0">
                <a:ea typeface="Arial" pitchFamily="34" charset="0"/>
              </a:rPr>
              <a:t> history</a:t>
            </a:r>
          </a:p>
          <a:p>
            <a:pPr eaLnBrk="1" hangingPunct="1"/>
            <a:endParaRPr lang="en-US" altLang="ko-KR" dirty="0">
              <a:ea typeface="ＭＳ Ｐゴシック" pitchFamily="34" charset="-128"/>
            </a:endParaRPr>
          </a:p>
        </p:txBody>
      </p:sp>
      <p:sp>
        <p:nvSpPr>
          <p:cNvPr id="1229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B4E2452F-6814-4E6B-A41A-B26C18600AA9}" type="slidenum">
              <a:rPr lang="en-US" altLang="ko-KR"/>
              <a:pPr/>
              <a:t>3</a:t>
            </a:fld>
            <a:endParaRPr lang="en-US" altLang="ko-KR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27651" name="Picture 11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4513" y="947738"/>
            <a:ext cx="3128962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87363" y="296863"/>
            <a:ext cx="7772400" cy="879475"/>
          </a:xfrm>
        </p:spPr>
        <p:txBody>
          <a:bodyPr/>
          <a:lstStyle/>
          <a:p>
            <a:pPr eaLnBrk="1" hangingPunct="1"/>
            <a:r>
              <a:rPr lang="ko-KR" altLang="en-US" sz="4000" dirty="0">
                <a:ea typeface="ＭＳ Ｐゴシック" pitchFamily="34" charset="-128"/>
              </a:rPr>
              <a:t>물리 매체</a:t>
            </a:r>
            <a:endParaRPr lang="en-US" altLang="ko-KR" dirty="0">
              <a:ea typeface="ＭＳ Ｐゴシック" pitchFamily="34" charset="-128"/>
            </a:endParaRPr>
          </a:p>
        </p:txBody>
      </p:sp>
      <p:sp>
        <p:nvSpPr>
          <p:cNvPr id="2765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482725"/>
            <a:ext cx="4322763" cy="4648200"/>
          </a:xfrm>
        </p:spPr>
        <p:txBody>
          <a:bodyPr/>
          <a:lstStyle/>
          <a:p>
            <a:pPr marL="287338" indent="-287338" eaLnBrk="1" hangingPunct="1"/>
            <a:r>
              <a:rPr lang="en-US" altLang="ko-KR" sz="2400" dirty="0">
                <a:solidFill>
                  <a:srgbClr val="CC0000"/>
                </a:solidFill>
                <a:ea typeface="ＭＳ Ｐゴシック" pitchFamily="34" charset="-128"/>
              </a:rPr>
              <a:t>bit:</a:t>
            </a:r>
            <a:r>
              <a:rPr lang="en-US" altLang="ko-KR" sz="24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ko-KR" altLang="en-US" sz="2400" dirty="0">
                <a:ea typeface="ＭＳ Ｐゴシック" pitchFamily="34" charset="-128"/>
              </a:rPr>
              <a:t>송신기</a:t>
            </a:r>
            <a:r>
              <a:rPr lang="en-US" altLang="ko-KR" sz="2400" dirty="0">
                <a:ea typeface="ＭＳ Ｐゴシック" pitchFamily="34" charset="-128"/>
              </a:rPr>
              <a:t>/</a:t>
            </a:r>
            <a:r>
              <a:rPr lang="ko-KR" altLang="en-US" sz="2400" dirty="0">
                <a:ea typeface="ＭＳ Ｐゴシック" pitchFamily="34" charset="-128"/>
              </a:rPr>
              <a:t>수신기 쌍 사이에 전달됨</a:t>
            </a:r>
            <a:endParaRPr lang="en-US" altLang="ko-KR" sz="2400" dirty="0">
              <a:solidFill>
                <a:srgbClr val="FF0000"/>
              </a:solidFill>
              <a:ea typeface="ＭＳ Ｐゴシック" pitchFamily="34" charset="-128"/>
            </a:endParaRPr>
          </a:p>
          <a:p>
            <a:pPr marL="287338" indent="-287338" eaLnBrk="1" hangingPunct="1"/>
            <a:r>
              <a:rPr lang="ko-KR" altLang="en-US" sz="2400" dirty="0">
                <a:solidFill>
                  <a:srgbClr val="CC0000"/>
                </a:solidFill>
                <a:ea typeface="ＭＳ Ｐゴシック" pitchFamily="34" charset="-128"/>
              </a:rPr>
              <a:t>물리 링크</a:t>
            </a:r>
            <a:r>
              <a:rPr lang="en-US" altLang="ko-KR" sz="2400" dirty="0">
                <a:solidFill>
                  <a:srgbClr val="CC0000"/>
                </a:solidFill>
                <a:ea typeface="ＭＳ Ｐゴシック" pitchFamily="34" charset="-128"/>
              </a:rPr>
              <a:t>(physical link):</a:t>
            </a:r>
            <a:r>
              <a:rPr lang="en-US" altLang="ko-KR" sz="2400" dirty="0">
                <a:ea typeface="ＭＳ Ｐゴシック" pitchFamily="34" charset="-128"/>
              </a:rPr>
              <a:t> </a:t>
            </a:r>
            <a:r>
              <a:rPr lang="ko-KR" altLang="en-US" sz="2400" dirty="0">
                <a:ea typeface="ＭＳ Ｐゴシック" pitchFamily="34" charset="-128"/>
              </a:rPr>
              <a:t>송신기와 수신기 사이에 있는 것</a:t>
            </a:r>
            <a:endParaRPr lang="en-US" altLang="ko-KR" sz="2400" dirty="0">
              <a:ea typeface="ＭＳ Ｐゴシック" pitchFamily="34" charset="-128"/>
            </a:endParaRPr>
          </a:p>
          <a:p>
            <a:pPr marL="287338" indent="-287338" eaLnBrk="1" hangingPunct="1"/>
            <a:r>
              <a:rPr lang="ko-KR" altLang="en-US" sz="2400" dirty="0">
                <a:solidFill>
                  <a:srgbClr val="CC0000"/>
                </a:solidFill>
                <a:ea typeface="ＭＳ Ｐゴシック" pitchFamily="34" charset="-128"/>
              </a:rPr>
              <a:t>유도 매체</a:t>
            </a:r>
            <a:r>
              <a:rPr lang="en-US" altLang="ko-KR" sz="2400" dirty="0">
                <a:solidFill>
                  <a:srgbClr val="CC0000"/>
                </a:solidFill>
                <a:ea typeface="ＭＳ Ｐゴシック" pitchFamily="34" charset="-128"/>
              </a:rPr>
              <a:t>(guided media): </a:t>
            </a:r>
          </a:p>
          <a:p>
            <a:pPr marL="682625" lvl="1" indent="-225425" eaLnBrk="1" hangingPunct="1"/>
            <a:r>
              <a:rPr lang="ko-KR" altLang="en-US" dirty="0">
                <a:ea typeface="Arial" pitchFamily="34" charset="0"/>
              </a:rPr>
              <a:t>신호가 견고한 매체를 통해 전달됨</a:t>
            </a:r>
            <a:r>
              <a:rPr lang="en-US" altLang="ko-KR" dirty="0">
                <a:ea typeface="Arial" pitchFamily="34" charset="0"/>
              </a:rPr>
              <a:t>: </a:t>
            </a:r>
            <a:r>
              <a:rPr lang="ko-KR" altLang="en-US" dirty="0">
                <a:ea typeface="Arial" pitchFamily="34" charset="0"/>
              </a:rPr>
              <a:t>구리선</a:t>
            </a:r>
            <a:r>
              <a:rPr lang="en-US" altLang="ko-KR" dirty="0">
                <a:ea typeface="Arial" pitchFamily="34" charset="0"/>
              </a:rPr>
              <a:t>, </a:t>
            </a:r>
            <a:r>
              <a:rPr lang="ko-KR" altLang="en-US" dirty="0">
                <a:ea typeface="Arial" pitchFamily="34" charset="0"/>
              </a:rPr>
              <a:t>광섬유</a:t>
            </a:r>
            <a:r>
              <a:rPr lang="en-US" altLang="ko-KR" dirty="0">
                <a:ea typeface="Arial" pitchFamily="34" charset="0"/>
              </a:rPr>
              <a:t>, </a:t>
            </a:r>
            <a:r>
              <a:rPr lang="ko-KR" altLang="en-US" dirty="0">
                <a:ea typeface="Arial" pitchFamily="34" charset="0"/>
              </a:rPr>
              <a:t>동축케이블</a:t>
            </a:r>
            <a:endParaRPr lang="en-US" altLang="ko-KR" dirty="0">
              <a:ea typeface="Arial" pitchFamily="34" charset="0"/>
            </a:endParaRPr>
          </a:p>
          <a:p>
            <a:pPr marL="287338" indent="-287338" eaLnBrk="1" hangingPunct="1"/>
            <a:r>
              <a:rPr lang="ko-KR" altLang="en-US" sz="2400" dirty="0">
                <a:solidFill>
                  <a:srgbClr val="CC0000"/>
                </a:solidFill>
                <a:ea typeface="ＭＳ Ｐゴシック" pitchFamily="34" charset="-128"/>
              </a:rPr>
              <a:t>비유도 매체</a:t>
            </a:r>
            <a:r>
              <a:rPr lang="en-US" altLang="ko-KR" sz="2400" dirty="0">
                <a:solidFill>
                  <a:srgbClr val="CC0000"/>
                </a:solidFill>
                <a:ea typeface="ＭＳ Ｐゴシック" pitchFamily="34" charset="-128"/>
              </a:rPr>
              <a:t>(unguided media):</a:t>
            </a:r>
            <a:r>
              <a:rPr lang="en-US" altLang="ko-KR" sz="2400" dirty="0">
                <a:ea typeface="ＭＳ Ｐゴシック" pitchFamily="34" charset="-128"/>
              </a:rPr>
              <a:t> </a:t>
            </a:r>
          </a:p>
          <a:p>
            <a:pPr marL="682625" lvl="1" indent="-225425" eaLnBrk="1" hangingPunct="1"/>
            <a:r>
              <a:rPr lang="ko-KR" altLang="en-US" dirty="0">
                <a:ea typeface="Arial" pitchFamily="34" charset="0"/>
              </a:rPr>
              <a:t>신호가 라디오처럼 대기를 통해 전달됨</a:t>
            </a:r>
            <a:endParaRPr lang="en-US" altLang="ko-KR" dirty="0">
              <a:ea typeface="Arial" pitchFamily="34" charset="0"/>
            </a:endParaRPr>
          </a:p>
        </p:txBody>
      </p:sp>
      <p:sp>
        <p:nvSpPr>
          <p:cNvPr id="6246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951413" y="2111375"/>
            <a:ext cx="3810000" cy="334645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ko-KR" altLang="en-US" sz="2400" i="1" dirty="0" err="1">
                <a:solidFill>
                  <a:srgbClr val="CC0000"/>
                </a:solidFill>
                <a:ea typeface="ＭＳ Ｐゴシック" pitchFamily="34" charset="-128"/>
              </a:rPr>
              <a:t>꼬임쌍선</a:t>
            </a:r>
            <a:r>
              <a:rPr lang="en-US" altLang="ko-KR" sz="2400" i="1" dirty="0">
                <a:solidFill>
                  <a:srgbClr val="CC0000"/>
                </a:solidFill>
                <a:ea typeface="ＭＳ Ｐゴシック" pitchFamily="34" charset="-128"/>
              </a:rPr>
              <a:t>(twisted pair, TP</a:t>
            </a:r>
            <a:r>
              <a:rPr lang="en-US" altLang="ko-KR" sz="2400" i="1" dirty="0">
                <a:solidFill>
                  <a:srgbClr val="FF0000"/>
                </a:solidFill>
                <a:ea typeface="ＭＳ Ｐゴシック" pitchFamily="34" charset="-128"/>
              </a:rPr>
              <a:t>)</a:t>
            </a:r>
            <a:endParaRPr lang="en-US" altLang="ko-KR" sz="2400" i="1" dirty="0">
              <a:ea typeface="ＭＳ Ｐゴシック" pitchFamily="34" charset="-128"/>
            </a:endParaRPr>
          </a:p>
          <a:p>
            <a:pPr eaLnBrk="1" hangingPunct="1"/>
            <a:r>
              <a:rPr lang="ko-KR" altLang="en-US" sz="2400" dirty="0">
                <a:ea typeface="ＭＳ Ｐゴシック" pitchFamily="34" charset="-128"/>
              </a:rPr>
              <a:t>절연된 구리선의 쌍</a:t>
            </a:r>
            <a:endParaRPr lang="en-US" altLang="ko-KR" sz="2400" dirty="0">
              <a:ea typeface="ＭＳ Ｐゴシック" pitchFamily="34" charset="-128"/>
            </a:endParaRPr>
          </a:p>
          <a:p>
            <a:pPr marL="682625" lvl="1" indent="-231775" eaLnBrk="1" hangingPunct="1"/>
            <a:r>
              <a:rPr lang="en-US" altLang="ko-KR" sz="2000" dirty="0">
                <a:ea typeface="Arial" pitchFamily="34" charset="0"/>
              </a:rPr>
              <a:t>Category 5: 100 Mbps, 1 </a:t>
            </a:r>
            <a:r>
              <a:rPr lang="en-US" altLang="ko-KR" sz="2000" dirty="0" err="1">
                <a:ea typeface="Arial" pitchFamily="34" charset="0"/>
              </a:rPr>
              <a:t>Gbps</a:t>
            </a:r>
            <a:r>
              <a:rPr lang="en-US" altLang="ko-KR" sz="2000" dirty="0">
                <a:ea typeface="Arial" pitchFamily="34" charset="0"/>
              </a:rPr>
              <a:t> Ethernet</a:t>
            </a:r>
          </a:p>
          <a:p>
            <a:pPr marL="682625" lvl="1" indent="-231775" eaLnBrk="1" hangingPunct="1"/>
            <a:r>
              <a:rPr lang="en-US" altLang="ko-KR" sz="2000" dirty="0">
                <a:ea typeface="Arial" pitchFamily="34" charset="0"/>
              </a:rPr>
              <a:t>Category 6: 10Gbps</a:t>
            </a:r>
          </a:p>
        </p:txBody>
      </p:sp>
      <p:pic>
        <p:nvPicPr>
          <p:cNvPr id="27655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95913" y="4187825"/>
            <a:ext cx="2276475" cy="170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C9C68935-0EA4-4457-8195-9679BA2173EA}" type="slidenum">
              <a:rPr lang="en-US" altLang="ko-KR"/>
              <a:pPr/>
              <a:t>30</a:t>
            </a:fld>
            <a:endParaRPr lang="en-US" altLang="ko-KR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28675" name="Picture 6" descr="f-pic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22950" y="4899025"/>
            <a:ext cx="2371725" cy="146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12" descr="underline_base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6550" y="857250"/>
            <a:ext cx="50276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3688" y="228600"/>
            <a:ext cx="8382000" cy="879475"/>
          </a:xfrm>
        </p:spPr>
        <p:txBody>
          <a:bodyPr/>
          <a:lstStyle/>
          <a:p>
            <a:pPr eaLnBrk="1" hangingPunct="1"/>
            <a:r>
              <a:rPr lang="ko-KR" altLang="en-US" dirty="0">
                <a:ea typeface="ＭＳ Ｐゴシック" pitchFamily="34" charset="-128"/>
              </a:rPr>
              <a:t>물리 매체</a:t>
            </a:r>
            <a:r>
              <a:rPr lang="en-US" altLang="ko-KR" dirty="0">
                <a:ea typeface="ＭＳ Ｐゴシック" pitchFamily="34" charset="-128"/>
              </a:rPr>
              <a:t>: </a:t>
            </a:r>
            <a:r>
              <a:rPr lang="ko-KR" altLang="en-US" dirty="0">
                <a:ea typeface="ＭＳ Ｐゴシック" pitchFamily="34" charset="-128"/>
              </a:rPr>
              <a:t>동축케이블</a:t>
            </a:r>
            <a:r>
              <a:rPr lang="en-US" altLang="ko-KR" dirty="0">
                <a:ea typeface="ＭＳ Ｐゴシック" pitchFamily="34" charset="-128"/>
              </a:rPr>
              <a:t>, </a:t>
            </a:r>
            <a:r>
              <a:rPr lang="ko-KR" altLang="en-US" dirty="0">
                <a:ea typeface="ＭＳ Ｐゴシック" pitchFamily="34" charset="-128"/>
              </a:rPr>
              <a:t>광섬유</a:t>
            </a:r>
            <a:endParaRPr lang="en-US" altLang="ko-KR" dirty="0">
              <a:ea typeface="ＭＳ Ｐゴシック" pitchFamily="34" charset="-128"/>
            </a:endParaRPr>
          </a:p>
        </p:txBody>
      </p:sp>
      <p:sp>
        <p:nvSpPr>
          <p:cNvPr id="6451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371600"/>
            <a:ext cx="3962400" cy="432752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ko-KR" altLang="en-US" i="1" dirty="0">
                <a:solidFill>
                  <a:srgbClr val="CC0000"/>
                </a:solidFill>
                <a:ea typeface="ＭＳ Ｐゴシック" pitchFamily="34" charset="-128"/>
              </a:rPr>
              <a:t>동축케이블</a:t>
            </a:r>
            <a:r>
              <a:rPr lang="en-US" altLang="ko-KR" i="1" dirty="0">
                <a:solidFill>
                  <a:srgbClr val="CC0000"/>
                </a:solidFill>
                <a:ea typeface="ＭＳ Ｐゴシック" pitchFamily="34" charset="-128"/>
              </a:rPr>
              <a:t>(coaxial cable):</a:t>
            </a:r>
            <a:endParaRPr lang="en-US" altLang="ko-KR" sz="2400" i="1" dirty="0">
              <a:solidFill>
                <a:srgbClr val="CC0000"/>
              </a:solidFill>
              <a:ea typeface="ＭＳ Ｐゴシック" pitchFamily="34" charset="-128"/>
            </a:endParaRPr>
          </a:p>
          <a:p>
            <a:pPr eaLnBrk="1" hangingPunct="1"/>
            <a:r>
              <a:rPr lang="ko-KR" altLang="en-US" sz="2400" dirty="0">
                <a:ea typeface="ＭＳ Ｐゴシック" pitchFamily="34" charset="-128"/>
              </a:rPr>
              <a:t>동심원 형태의 구리선 쌍</a:t>
            </a:r>
            <a:endParaRPr lang="en-US" altLang="ko-KR" sz="2400" dirty="0">
              <a:ea typeface="ＭＳ Ｐゴシック" pitchFamily="34" charset="-128"/>
            </a:endParaRPr>
          </a:p>
          <a:p>
            <a:pPr eaLnBrk="1" hangingPunct="1"/>
            <a:r>
              <a:rPr lang="ko-KR" altLang="en-US" sz="2400" dirty="0">
                <a:ea typeface="ＭＳ Ｐゴシック" pitchFamily="34" charset="-128"/>
              </a:rPr>
              <a:t>양방향성</a:t>
            </a:r>
            <a:r>
              <a:rPr lang="en-US" altLang="ko-KR" sz="2400" dirty="0">
                <a:ea typeface="ＭＳ Ｐゴシック" pitchFamily="34" charset="-128"/>
              </a:rPr>
              <a:t>(bidirectional)</a:t>
            </a:r>
          </a:p>
          <a:p>
            <a:pPr eaLnBrk="1" hangingPunct="1"/>
            <a:r>
              <a:rPr lang="ko-KR" altLang="en-US" sz="2400" dirty="0" err="1">
                <a:ea typeface="ＭＳ Ｐゴシック" pitchFamily="34" charset="-128"/>
              </a:rPr>
              <a:t>광대역</a:t>
            </a:r>
            <a:r>
              <a:rPr lang="en-US" altLang="ko-KR" sz="2400" dirty="0">
                <a:ea typeface="ＭＳ Ｐゴシック" pitchFamily="34" charset="-128"/>
              </a:rPr>
              <a:t>(broadband):</a:t>
            </a:r>
          </a:p>
          <a:p>
            <a:pPr marL="682625" lvl="1" indent="-225425" eaLnBrk="1" hangingPunct="1"/>
            <a:r>
              <a:rPr lang="ko-KR" altLang="en-US" sz="2000" dirty="0">
                <a:ea typeface="Arial" pitchFamily="34" charset="0"/>
              </a:rPr>
              <a:t>한 케이블에 여러 채널</a:t>
            </a:r>
            <a:endParaRPr lang="en-US" altLang="ko-KR" sz="2000" dirty="0">
              <a:ea typeface="Arial" pitchFamily="34" charset="0"/>
            </a:endParaRPr>
          </a:p>
          <a:p>
            <a:pPr marL="682625" lvl="1" indent="-225425" eaLnBrk="1" hangingPunct="1"/>
            <a:r>
              <a:rPr lang="en-US" altLang="ko-KR" sz="2000" dirty="0">
                <a:ea typeface="Arial" pitchFamily="34" charset="0"/>
              </a:rPr>
              <a:t>HFC</a:t>
            </a:r>
          </a:p>
        </p:txBody>
      </p:sp>
      <p:pic>
        <p:nvPicPr>
          <p:cNvPr id="28679" name="Picture 4" descr="coax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8525" y="3863975"/>
            <a:ext cx="2501900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80" name="Rectangle 5"/>
          <p:cNvSpPr>
            <a:spLocks noChangeArrowheads="1"/>
          </p:cNvSpPr>
          <p:nvPr/>
        </p:nvSpPr>
        <p:spPr bwMode="auto">
          <a:xfrm>
            <a:off x="4667250" y="1317625"/>
            <a:ext cx="4230688" cy="343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None/>
            </a:pPr>
            <a:r>
              <a:rPr lang="ko-KR" altLang="en-US" sz="2800" i="1" dirty="0">
                <a:solidFill>
                  <a:srgbClr val="CC0000"/>
                </a:solidFill>
                <a:latin typeface="Gill Sans MT" pitchFamily="34" charset="0"/>
              </a:rPr>
              <a:t>광섬유</a:t>
            </a:r>
            <a:r>
              <a:rPr lang="en-US" altLang="ko-KR" sz="2800" i="1" dirty="0">
                <a:solidFill>
                  <a:srgbClr val="CC0000"/>
                </a:solidFill>
                <a:latin typeface="Gill Sans MT" pitchFamily="34" charset="0"/>
              </a:rPr>
              <a:t>(fiber optic) cable:</a:t>
            </a:r>
            <a:endParaRPr lang="en-US" altLang="ko-KR" i="1" dirty="0">
              <a:solidFill>
                <a:srgbClr val="CC0000"/>
              </a:solidFill>
              <a:latin typeface="Gill Sans MT" pitchFamily="34" charset="0"/>
            </a:endParaRP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ko-KR" altLang="en-US" dirty="0">
                <a:latin typeface="Gill Sans MT" pitchFamily="34" charset="0"/>
              </a:rPr>
              <a:t>빛의 펄스를 전달하는 유리 섬유</a:t>
            </a:r>
            <a:endParaRPr lang="en-US" altLang="ko-KR" dirty="0">
              <a:latin typeface="Gill Sans MT" pitchFamily="34" charset="0"/>
            </a:endParaRP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ko-KR" altLang="en-US" dirty="0">
                <a:latin typeface="Gill Sans MT" pitchFamily="34" charset="0"/>
              </a:rPr>
              <a:t>고속 동작</a:t>
            </a:r>
            <a:r>
              <a:rPr lang="en-US" altLang="ko-KR" dirty="0">
                <a:latin typeface="Gill Sans MT" pitchFamily="34" charset="0"/>
              </a:rPr>
              <a:t>:</a:t>
            </a:r>
          </a:p>
          <a:p>
            <a:pPr marL="682625" lvl="1" indent="-22542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itchFamily="34" charset="0"/>
              <a:buChar char="•"/>
            </a:pPr>
            <a:r>
              <a:rPr lang="ko-KR" altLang="en-US" sz="2000" dirty="0" err="1">
                <a:latin typeface="Gill Sans MT" pitchFamily="34" charset="0"/>
              </a:rPr>
              <a:t>점대점으로</a:t>
            </a:r>
            <a:r>
              <a:rPr lang="ko-KR" altLang="en-US" sz="2000" dirty="0">
                <a:latin typeface="Gill Sans MT" pitchFamily="34" charset="0"/>
              </a:rPr>
              <a:t> 고속전송</a:t>
            </a:r>
            <a:r>
              <a:rPr lang="en-US" altLang="ko-KR" sz="2000" dirty="0">
                <a:latin typeface="Gill Sans MT" pitchFamily="34" charset="0"/>
              </a:rPr>
              <a:t> (e.g., 10</a:t>
            </a:r>
            <a:r>
              <a:rPr lang="ja-JP" altLang="en-US" sz="2000" dirty="0">
                <a:latin typeface="Gill Sans MT" pitchFamily="34" charset="0"/>
              </a:rPr>
              <a:t>’</a:t>
            </a:r>
            <a:r>
              <a:rPr lang="en-US" altLang="ja-JP" sz="2000" dirty="0">
                <a:latin typeface="Gill Sans MT" pitchFamily="34" charset="0"/>
              </a:rPr>
              <a:t>s-100</a:t>
            </a:r>
            <a:r>
              <a:rPr lang="ja-JP" altLang="en-US" sz="2000" dirty="0">
                <a:latin typeface="Gill Sans MT" pitchFamily="34" charset="0"/>
              </a:rPr>
              <a:t>’</a:t>
            </a:r>
            <a:r>
              <a:rPr lang="en-US" altLang="ja-JP" sz="2000" dirty="0">
                <a:latin typeface="Gill Sans MT" pitchFamily="34" charset="0"/>
              </a:rPr>
              <a:t>s </a:t>
            </a:r>
            <a:r>
              <a:rPr lang="en-US" altLang="ja-JP" sz="2000" dirty="0" err="1">
                <a:latin typeface="Gill Sans MT" pitchFamily="34" charset="0"/>
              </a:rPr>
              <a:t>Gbps</a:t>
            </a:r>
            <a:r>
              <a:rPr lang="en-US" altLang="ja-JP" sz="2000" dirty="0">
                <a:latin typeface="Gill Sans MT" pitchFamily="34" charset="0"/>
              </a:rPr>
              <a:t> </a:t>
            </a:r>
            <a:r>
              <a:rPr lang="ko-KR" altLang="en-US" sz="2000" dirty="0">
                <a:latin typeface="Gill Sans MT" pitchFamily="34" charset="0"/>
              </a:rPr>
              <a:t>전송률</a:t>
            </a:r>
            <a:r>
              <a:rPr lang="en-US" altLang="ja-JP" sz="2000" dirty="0">
                <a:latin typeface="Gill Sans MT" pitchFamily="34" charset="0"/>
              </a:rPr>
              <a:t>)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ko-KR" altLang="en-US" dirty="0">
                <a:latin typeface="Gill Sans MT" pitchFamily="34" charset="0"/>
              </a:rPr>
              <a:t>낮은 </a:t>
            </a:r>
            <a:r>
              <a:rPr lang="ko-KR" altLang="en-US" dirty="0" err="1">
                <a:latin typeface="Gill Sans MT" pitchFamily="34" charset="0"/>
              </a:rPr>
              <a:t>오류율</a:t>
            </a:r>
            <a:r>
              <a:rPr lang="en-US" altLang="ko-KR" dirty="0">
                <a:latin typeface="Gill Sans MT" pitchFamily="34" charset="0"/>
              </a:rPr>
              <a:t>: </a:t>
            </a:r>
          </a:p>
          <a:p>
            <a:pPr marL="682625" lvl="1" indent="-22542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itchFamily="34" charset="0"/>
              <a:buChar char="•"/>
            </a:pPr>
            <a:r>
              <a:rPr lang="en-US" altLang="ko-KR" sz="2000" dirty="0">
                <a:latin typeface="Gill Sans MT" pitchFamily="34" charset="0"/>
              </a:rPr>
              <a:t>Repeater</a:t>
            </a:r>
            <a:r>
              <a:rPr lang="ko-KR" altLang="en-US" sz="2000" dirty="0">
                <a:latin typeface="Gill Sans MT" pitchFamily="34" charset="0"/>
              </a:rPr>
              <a:t>가 멀리 떨어져 있어도 됨</a:t>
            </a:r>
            <a:endParaRPr lang="en-US" altLang="ko-KR" sz="2000" dirty="0">
              <a:latin typeface="Gill Sans MT" pitchFamily="34" charset="0"/>
            </a:endParaRPr>
          </a:p>
          <a:p>
            <a:pPr marL="682625" lvl="1" indent="-22542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itchFamily="34" charset="0"/>
              <a:buChar char="•"/>
            </a:pPr>
            <a:r>
              <a:rPr lang="ko-KR" altLang="en-US" sz="2000" dirty="0">
                <a:latin typeface="Gill Sans MT" pitchFamily="34" charset="0"/>
              </a:rPr>
              <a:t>전자기적 간섭에 강함</a:t>
            </a:r>
            <a:endParaRPr lang="en-US" altLang="ko-KR" sz="2000" dirty="0">
              <a:latin typeface="Gill Sans MT" pitchFamily="34" charset="0"/>
            </a:endParaRPr>
          </a:p>
        </p:txBody>
      </p:sp>
      <p:sp>
        <p:nvSpPr>
          <p:cNvPr id="2868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2EE4563D-7A00-4A55-96A1-92E585D7EE11}" type="slidenum">
              <a:rPr lang="en-US" altLang="ko-KR"/>
              <a:pPr/>
              <a:t>31</a:t>
            </a:fld>
            <a:endParaRPr lang="en-US" altLang="ko-KR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BF5E039-9C9D-3A50-97A5-E91A0E49A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BEF133B-12A7-D2B5-00F6-7976807AA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1-</a:t>
            </a:r>
            <a:fld id="{78FCDDF4-3FA2-4394-BEC0-6EAD6562A0E1}" type="slidenum">
              <a:rPr lang="en-US" altLang="ko-KR" smtClean="0"/>
              <a:pPr/>
              <a:t>32</a:t>
            </a:fld>
            <a:endParaRPr lang="en-US" altLang="ko-K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5EE561-C98B-5E9D-DD0A-1E26680BF1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482725"/>
            <a:ext cx="8211589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9pPr>
          </a:lstStyle>
          <a:p>
            <a:pPr marL="287338" indent="-287338" eaLnBrk="1" hangingPunct="1"/>
            <a:r>
              <a:rPr lang="ko-KR" altLang="en-US" kern="0" dirty="0" err="1">
                <a:ea typeface="Arial" pitchFamily="34" charset="0"/>
              </a:rPr>
              <a:t>꼬임선</a:t>
            </a:r>
            <a:r>
              <a:rPr lang="ko-KR" altLang="en-US" kern="0" dirty="0">
                <a:ea typeface="Arial" pitchFamily="34" charset="0"/>
              </a:rPr>
              <a:t> </a:t>
            </a:r>
            <a:r>
              <a:rPr lang="en-US" altLang="ko-KR" kern="0" dirty="0">
                <a:ea typeface="Arial" pitchFamily="34" charset="0"/>
              </a:rPr>
              <a:t>(twisted pair) </a:t>
            </a:r>
          </a:p>
          <a:p>
            <a:pPr marL="687388" lvl="1" indent="-287338" eaLnBrk="1" hangingPunct="1"/>
            <a:r>
              <a:rPr lang="en-US" altLang="ko-KR" kern="0" dirty="0">
                <a:ea typeface="Arial" pitchFamily="34" charset="0"/>
              </a:rPr>
              <a:t>10 – 100Mbps</a:t>
            </a:r>
            <a:r>
              <a:rPr lang="ko-KR" altLang="en-US" kern="0" dirty="0">
                <a:ea typeface="Arial" pitchFamily="34" charset="0"/>
              </a:rPr>
              <a:t>   </a:t>
            </a:r>
            <a:r>
              <a:rPr lang="en-US" altLang="ko-KR" kern="0" dirty="0">
                <a:ea typeface="Arial" pitchFamily="34" charset="0"/>
              </a:rPr>
              <a:t>100m</a:t>
            </a:r>
            <a:r>
              <a:rPr lang="ko-KR" altLang="en-US" kern="0" dirty="0">
                <a:ea typeface="Arial" pitchFamily="34" charset="0"/>
              </a:rPr>
              <a:t> </a:t>
            </a:r>
            <a:r>
              <a:rPr lang="en-US" altLang="ko-KR" kern="0" dirty="0">
                <a:ea typeface="Arial" pitchFamily="34" charset="0"/>
              </a:rPr>
              <a:t>–</a:t>
            </a:r>
            <a:r>
              <a:rPr lang="ko-KR" altLang="en-US" kern="0" dirty="0">
                <a:ea typeface="Arial" pitchFamily="34" charset="0"/>
              </a:rPr>
              <a:t> </a:t>
            </a:r>
            <a:r>
              <a:rPr lang="en-US" altLang="ko-KR" kern="0" dirty="0">
                <a:ea typeface="Arial" pitchFamily="34" charset="0"/>
              </a:rPr>
              <a:t>1km,</a:t>
            </a:r>
            <a:r>
              <a:rPr lang="ko-KR" altLang="en-US" kern="0" dirty="0">
                <a:ea typeface="Arial" pitchFamily="34" charset="0"/>
              </a:rPr>
              <a:t> 도청 가능</a:t>
            </a:r>
            <a:endParaRPr lang="en-US" altLang="ko-KR" kern="0" dirty="0">
              <a:ea typeface="Arial" pitchFamily="34" charset="0"/>
            </a:endParaRPr>
          </a:p>
          <a:p>
            <a:pPr marL="687388" lvl="1" indent="-287338" eaLnBrk="1" hangingPunct="1"/>
            <a:endParaRPr lang="en-US" altLang="ko-KR" kern="0" dirty="0">
              <a:ea typeface="Arial" pitchFamily="34" charset="0"/>
            </a:endParaRPr>
          </a:p>
          <a:p>
            <a:pPr marL="287338" indent="-287338" eaLnBrk="1" hangingPunct="1"/>
            <a:r>
              <a:rPr lang="ko-KR" altLang="en-US" kern="0" dirty="0" err="1">
                <a:ea typeface="Arial" pitchFamily="34" charset="0"/>
              </a:rPr>
              <a:t>동축선</a:t>
            </a:r>
            <a:r>
              <a:rPr lang="en-US" altLang="ko-KR" kern="0" dirty="0">
                <a:ea typeface="Arial" pitchFamily="34" charset="0"/>
              </a:rPr>
              <a:t>(coaxial cable)</a:t>
            </a:r>
          </a:p>
          <a:p>
            <a:pPr marL="687388" lvl="1" indent="-287338" eaLnBrk="1" hangingPunct="1"/>
            <a:r>
              <a:rPr lang="en-US" altLang="ko-KR" kern="0" dirty="0">
                <a:ea typeface="Arial" pitchFamily="34" charset="0"/>
              </a:rPr>
              <a:t>10Mbps</a:t>
            </a:r>
            <a:r>
              <a:rPr lang="ko-KR" altLang="en-US" kern="0" dirty="0">
                <a:ea typeface="Arial" pitchFamily="34" charset="0"/>
              </a:rPr>
              <a:t> </a:t>
            </a:r>
            <a:r>
              <a:rPr lang="en-US" altLang="ko-KR" kern="0" dirty="0">
                <a:ea typeface="Arial" pitchFamily="34" charset="0"/>
              </a:rPr>
              <a:t>–</a:t>
            </a:r>
            <a:r>
              <a:rPr lang="ko-KR" altLang="en-US" kern="0" dirty="0">
                <a:ea typeface="Arial" pitchFamily="34" charset="0"/>
              </a:rPr>
              <a:t> </a:t>
            </a:r>
            <a:r>
              <a:rPr lang="en-US" altLang="ko-KR" kern="0" dirty="0">
                <a:ea typeface="Arial" pitchFamily="34" charset="0"/>
              </a:rPr>
              <a:t>1Gbps,</a:t>
            </a:r>
            <a:r>
              <a:rPr lang="ko-KR" altLang="en-US" kern="0" dirty="0">
                <a:ea typeface="Arial" pitchFamily="34" charset="0"/>
              </a:rPr>
              <a:t>  </a:t>
            </a:r>
            <a:r>
              <a:rPr lang="en-US" altLang="ko-KR" kern="0" dirty="0">
                <a:ea typeface="Arial" pitchFamily="34" charset="0"/>
              </a:rPr>
              <a:t>1</a:t>
            </a:r>
            <a:r>
              <a:rPr lang="ko-KR" altLang="en-US" kern="0" dirty="0">
                <a:ea typeface="Arial" pitchFamily="34" charset="0"/>
              </a:rPr>
              <a:t> </a:t>
            </a:r>
            <a:r>
              <a:rPr lang="en-US" altLang="ko-KR" kern="0" dirty="0">
                <a:ea typeface="Arial" pitchFamily="34" charset="0"/>
              </a:rPr>
              <a:t>–</a:t>
            </a:r>
            <a:r>
              <a:rPr lang="ko-KR" altLang="en-US" kern="0" dirty="0">
                <a:ea typeface="Arial" pitchFamily="34" charset="0"/>
              </a:rPr>
              <a:t> </a:t>
            </a:r>
            <a:r>
              <a:rPr lang="en-US" altLang="ko-KR" kern="0" dirty="0">
                <a:ea typeface="Arial" pitchFamily="34" charset="0"/>
              </a:rPr>
              <a:t>10km,  </a:t>
            </a:r>
            <a:r>
              <a:rPr lang="ko-KR" altLang="en-US" kern="0" dirty="0">
                <a:ea typeface="Arial" pitchFamily="34" charset="0"/>
              </a:rPr>
              <a:t>도청 가능</a:t>
            </a:r>
            <a:endParaRPr lang="en-US" altLang="ko-KR" kern="0" dirty="0">
              <a:ea typeface="Arial" pitchFamily="34" charset="0"/>
            </a:endParaRPr>
          </a:p>
          <a:p>
            <a:pPr marL="687388" lvl="1" indent="-287338" eaLnBrk="1" hangingPunct="1"/>
            <a:endParaRPr lang="en-US" altLang="ko-KR" kern="0" dirty="0">
              <a:ea typeface="Arial" pitchFamily="34" charset="0"/>
            </a:endParaRPr>
          </a:p>
          <a:p>
            <a:pPr marL="287338" indent="-287338" eaLnBrk="1" hangingPunct="1"/>
            <a:r>
              <a:rPr lang="ko-KR" altLang="en-US" kern="0" dirty="0">
                <a:ea typeface="Arial" pitchFamily="34" charset="0"/>
              </a:rPr>
              <a:t>광섬유</a:t>
            </a:r>
            <a:r>
              <a:rPr lang="en-US" altLang="ko-KR" kern="0" dirty="0">
                <a:ea typeface="Arial" pitchFamily="34" charset="0"/>
              </a:rPr>
              <a:t>(fiber optics)</a:t>
            </a:r>
          </a:p>
          <a:p>
            <a:pPr marL="687388" lvl="1" indent="-287338" eaLnBrk="1" hangingPunct="1"/>
            <a:r>
              <a:rPr lang="en-US" altLang="ko-KR" kern="0" dirty="0">
                <a:ea typeface="Arial" pitchFamily="34" charset="0"/>
              </a:rPr>
              <a:t>2 – 200Gbps, 10 -100km, </a:t>
            </a:r>
            <a:r>
              <a:rPr lang="ko-KR" altLang="en-US" kern="0" dirty="0">
                <a:ea typeface="Arial" pitchFamily="34" charset="0"/>
              </a:rPr>
              <a:t>도청 불가능</a:t>
            </a:r>
            <a:endParaRPr lang="en-US" altLang="ko-KR" kern="0" dirty="0">
              <a:ea typeface="Arial" pitchFamily="34" charset="0"/>
            </a:endParaRPr>
          </a:p>
          <a:p>
            <a:pPr marL="687388" lvl="1" indent="-287338" eaLnBrk="1" hangingPunct="1"/>
            <a:endParaRPr lang="en-US" altLang="ko-KR" kern="0" dirty="0">
              <a:ea typeface="Arial" pitchFamily="34" charset="0"/>
            </a:endParaRPr>
          </a:p>
          <a:p>
            <a:pPr marL="287338" indent="-287338" eaLnBrk="1" hangingPunct="1"/>
            <a:r>
              <a:rPr lang="ko-KR" altLang="en-US" kern="0" dirty="0">
                <a:ea typeface="Arial" pitchFamily="34" charset="0"/>
              </a:rPr>
              <a:t>전력선</a:t>
            </a:r>
            <a:r>
              <a:rPr lang="en-US" altLang="ko-KR" kern="0" dirty="0">
                <a:ea typeface="Arial" pitchFamily="34" charset="0"/>
              </a:rPr>
              <a:t>(PLC)</a:t>
            </a:r>
          </a:p>
          <a:p>
            <a:pPr marL="687388" lvl="1" indent="-287338" eaLnBrk="1" hangingPunct="1"/>
            <a:r>
              <a:rPr lang="ko-KR" altLang="en-US" kern="0" dirty="0">
                <a:ea typeface="Arial" pitchFamily="34" charset="0"/>
              </a:rPr>
              <a:t>현재 많이 사용하지 않음</a:t>
            </a:r>
            <a:r>
              <a:rPr lang="en-US" altLang="ko-KR" kern="0" dirty="0">
                <a:ea typeface="Arial" pitchFamily="34" charset="0"/>
              </a:rPr>
              <a:t>. </a:t>
            </a:r>
            <a:r>
              <a:rPr lang="ko-KR" altLang="en-US" kern="0" dirty="0">
                <a:ea typeface="Arial" pitchFamily="34" charset="0"/>
              </a:rPr>
              <a:t>그 이유는</a:t>
            </a:r>
            <a:r>
              <a:rPr lang="en-US" altLang="ko-KR" kern="0" dirty="0">
                <a:ea typeface="Arial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895663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29699" name="Picture 11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1950" y="800100"/>
            <a:ext cx="41132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42863"/>
            <a:ext cx="8382000" cy="1143000"/>
          </a:xfrm>
        </p:spPr>
        <p:txBody>
          <a:bodyPr/>
          <a:lstStyle/>
          <a:p>
            <a:pPr eaLnBrk="1" hangingPunct="1"/>
            <a:r>
              <a:rPr lang="ko-KR" altLang="en-US" dirty="0">
                <a:ea typeface="ＭＳ Ｐゴシック" pitchFamily="34" charset="-128"/>
              </a:rPr>
              <a:t>물리 매체</a:t>
            </a:r>
            <a:r>
              <a:rPr lang="en-US" altLang="ko-KR" dirty="0">
                <a:ea typeface="ＭＳ Ｐゴシック" pitchFamily="34" charset="-128"/>
              </a:rPr>
              <a:t>: </a:t>
            </a:r>
            <a:r>
              <a:rPr lang="ko-KR" altLang="en-US" dirty="0">
                <a:ea typeface="ＭＳ Ｐゴシック" pitchFamily="34" charset="-128"/>
              </a:rPr>
              <a:t>라디오</a:t>
            </a:r>
            <a:endParaRPr lang="en-US" altLang="ko-KR" dirty="0">
              <a:ea typeface="ＭＳ Ｐゴシック" pitchFamily="34" charset="-128"/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371600"/>
            <a:ext cx="3962400" cy="4876800"/>
          </a:xfrm>
        </p:spPr>
        <p:txBody>
          <a:bodyPr/>
          <a:lstStyle/>
          <a:p>
            <a:pPr marL="287338" indent="-287338" eaLnBrk="1" hangingPunct="1"/>
            <a:r>
              <a:rPr lang="ko-KR" altLang="en-US" sz="2400" dirty="0">
                <a:ea typeface="ＭＳ Ｐゴシック" pitchFamily="34" charset="-128"/>
              </a:rPr>
              <a:t>신호가 전자기 스펙트럼으로 전달됨</a:t>
            </a:r>
            <a:endParaRPr lang="en-US" altLang="ko-KR" sz="2400" dirty="0">
              <a:ea typeface="ＭＳ Ｐゴシック" pitchFamily="34" charset="-128"/>
            </a:endParaRPr>
          </a:p>
          <a:p>
            <a:pPr marL="287338" indent="-287338" eaLnBrk="1" hangingPunct="1"/>
            <a:r>
              <a:rPr lang="ko-KR" altLang="en-US" sz="2400" dirty="0">
                <a:ea typeface="ＭＳ Ｐゴシック" pitchFamily="34" charset="-128"/>
              </a:rPr>
              <a:t>물리적</a:t>
            </a:r>
            <a:r>
              <a:rPr lang="en-US" altLang="ko-KR" sz="2400" dirty="0">
                <a:ea typeface="ＭＳ Ｐゴシック" pitchFamily="34" charset="-128"/>
              </a:rPr>
              <a:t> </a:t>
            </a:r>
            <a:r>
              <a:rPr lang="ja-JP" altLang="en-US" sz="2400" dirty="0">
                <a:ea typeface="ＭＳ Ｐゴシック" pitchFamily="34" charset="-128"/>
              </a:rPr>
              <a:t>“</a:t>
            </a:r>
            <a:r>
              <a:rPr lang="ko-KR" altLang="en-US" sz="2400" dirty="0">
                <a:ea typeface="ＭＳ Ｐゴシック" pitchFamily="34" charset="-128"/>
              </a:rPr>
              <a:t>선</a:t>
            </a:r>
            <a:r>
              <a:rPr lang="ja-JP" altLang="en-US" sz="2400" dirty="0">
                <a:ea typeface="ＭＳ Ｐゴシック" pitchFamily="34" charset="-128"/>
              </a:rPr>
              <a:t>”</a:t>
            </a:r>
            <a:r>
              <a:rPr lang="ko-KR" altLang="en-US" sz="2400" dirty="0">
                <a:ea typeface="ＭＳ Ｐゴシック" pitchFamily="34" charset="-128"/>
              </a:rPr>
              <a:t>이 없음</a:t>
            </a:r>
            <a:endParaRPr lang="en-US" altLang="ja-JP" sz="2400" dirty="0">
              <a:ea typeface="ＭＳ Ｐゴシック" pitchFamily="34" charset="-128"/>
            </a:endParaRPr>
          </a:p>
          <a:p>
            <a:pPr marL="287338" indent="-287338" eaLnBrk="1" hangingPunct="1"/>
            <a:r>
              <a:rPr lang="ko-KR" altLang="en-US" sz="2400" dirty="0">
                <a:ea typeface="ＭＳ Ｐゴシック" pitchFamily="34" charset="-128"/>
              </a:rPr>
              <a:t>양방향성</a:t>
            </a:r>
            <a:endParaRPr lang="en-US" altLang="ko-KR" sz="2400" dirty="0">
              <a:ea typeface="ＭＳ Ｐゴシック" pitchFamily="34" charset="-128"/>
            </a:endParaRPr>
          </a:p>
          <a:p>
            <a:pPr marL="287338" indent="-287338" eaLnBrk="1" hangingPunct="1"/>
            <a:r>
              <a:rPr lang="ko-KR" altLang="en-US" sz="2400" dirty="0">
                <a:ea typeface="ＭＳ Ｐゴシック" pitchFamily="34" charset="-128"/>
              </a:rPr>
              <a:t>전파 환경의 영향</a:t>
            </a:r>
            <a:r>
              <a:rPr lang="en-US" altLang="ko-KR" sz="2400" dirty="0">
                <a:ea typeface="ＭＳ Ｐゴシック" pitchFamily="34" charset="-128"/>
              </a:rPr>
              <a:t>:</a:t>
            </a:r>
          </a:p>
          <a:p>
            <a:pPr marL="682625" lvl="1" indent="-225425" eaLnBrk="1" hangingPunct="1"/>
            <a:r>
              <a:rPr lang="ko-KR" altLang="en-US" dirty="0">
                <a:ea typeface="Arial" pitchFamily="34" charset="0"/>
              </a:rPr>
              <a:t>반사</a:t>
            </a:r>
            <a:r>
              <a:rPr lang="en-US" altLang="ko-KR" dirty="0">
                <a:ea typeface="Arial" pitchFamily="34" charset="0"/>
              </a:rPr>
              <a:t>(reflection) </a:t>
            </a:r>
          </a:p>
          <a:p>
            <a:pPr marL="682625" lvl="1" indent="-225425" eaLnBrk="1" hangingPunct="1"/>
            <a:r>
              <a:rPr lang="ko-KR" altLang="en-US" dirty="0">
                <a:ea typeface="Arial" pitchFamily="34" charset="0"/>
              </a:rPr>
              <a:t>장애물의 방해</a:t>
            </a:r>
            <a:endParaRPr lang="en-US" altLang="ko-KR" dirty="0">
              <a:ea typeface="Arial" pitchFamily="34" charset="0"/>
            </a:endParaRPr>
          </a:p>
          <a:p>
            <a:pPr marL="682625" lvl="1" indent="-225425" eaLnBrk="1" hangingPunct="1"/>
            <a:r>
              <a:rPr lang="ko-KR" altLang="en-US" dirty="0">
                <a:ea typeface="Arial" pitchFamily="34" charset="0"/>
              </a:rPr>
              <a:t>간섭</a:t>
            </a:r>
            <a:r>
              <a:rPr lang="en-US" altLang="ko-KR" dirty="0">
                <a:ea typeface="Arial" pitchFamily="34" charset="0"/>
              </a:rPr>
              <a:t>(interference)</a:t>
            </a:r>
          </a:p>
        </p:txBody>
      </p:sp>
      <p:sp>
        <p:nvSpPr>
          <p:cNvPr id="66565" name="Rectangle 4"/>
          <p:cNvSpPr>
            <a:spLocks noChangeArrowheads="1"/>
          </p:cNvSpPr>
          <p:nvPr/>
        </p:nvSpPr>
        <p:spPr bwMode="auto">
          <a:xfrm>
            <a:off x="4686300" y="1238250"/>
            <a:ext cx="445770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None/>
            </a:pPr>
            <a:r>
              <a:rPr lang="ko-KR" altLang="en-US" sz="2800" i="1" dirty="0">
                <a:solidFill>
                  <a:srgbClr val="CC0000"/>
                </a:solidFill>
                <a:latin typeface="Gill Sans MT" pitchFamily="34" charset="0"/>
              </a:rPr>
              <a:t>라디오 링크의 종류</a:t>
            </a:r>
            <a:r>
              <a:rPr lang="en-US" altLang="ko-KR" sz="2800" i="1" dirty="0">
                <a:solidFill>
                  <a:srgbClr val="CC0000"/>
                </a:solidFill>
                <a:latin typeface="Gill Sans MT" pitchFamily="34" charset="0"/>
              </a:rPr>
              <a:t>:</a:t>
            </a:r>
            <a:endParaRPr lang="en-US" altLang="ko-KR" i="1" dirty="0">
              <a:solidFill>
                <a:srgbClr val="CC0000"/>
              </a:solidFill>
              <a:latin typeface="Gill Sans MT" pitchFamily="34" charset="0"/>
            </a:endParaRP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ko-KR" altLang="en-US" dirty="0">
                <a:solidFill>
                  <a:srgbClr val="000099"/>
                </a:solidFill>
                <a:latin typeface="Gill Sans MT" pitchFamily="34" charset="0"/>
              </a:rPr>
              <a:t>지상 초단파</a:t>
            </a:r>
            <a:endParaRPr lang="en-US" altLang="ko-KR" dirty="0">
              <a:solidFill>
                <a:srgbClr val="000099"/>
              </a:solidFill>
              <a:latin typeface="Gill Sans MT" pitchFamily="34" charset="0"/>
            </a:endParaRPr>
          </a:p>
          <a:p>
            <a:pPr marL="682625" lvl="1" indent="-22542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itchFamily="34" charset="0"/>
              <a:buChar char="•"/>
            </a:pPr>
            <a:r>
              <a:rPr lang="en-US" altLang="ko-KR" sz="2000" dirty="0">
                <a:latin typeface="Gill Sans MT" pitchFamily="34" charset="0"/>
              </a:rPr>
              <a:t>e.g., </a:t>
            </a:r>
            <a:r>
              <a:rPr lang="ko-KR" altLang="en-US" sz="2000" dirty="0">
                <a:latin typeface="Gill Sans MT" pitchFamily="34" charset="0"/>
              </a:rPr>
              <a:t>최대</a:t>
            </a:r>
            <a:r>
              <a:rPr lang="en-US" altLang="ko-KR" sz="2000" dirty="0">
                <a:latin typeface="Gill Sans MT" pitchFamily="34" charset="0"/>
              </a:rPr>
              <a:t> 45 Mbps channels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ko-KR" dirty="0">
                <a:solidFill>
                  <a:srgbClr val="000099"/>
                </a:solidFill>
                <a:latin typeface="Gill Sans MT" pitchFamily="34" charset="0"/>
              </a:rPr>
              <a:t>LAN</a:t>
            </a:r>
            <a:r>
              <a:rPr lang="en-US" altLang="ko-KR" dirty="0">
                <a:latin typeface="Gill Sans MT" pitchFamily="34" charset="0"/>
              </a:rPr>
              <a:t> (e.g., </a:t>
            </a:r>
            <a:r>
              <a:rPr lang="en-US" altLang="ko-KR" dirty="0" err="1">
                <a:latin typeface="Gill Sans MT" pitchFamily="34" charset="0"/>
              </a:rPr>
              <a:t>WiFi</a:t>
            </a:r>
            <a:r>
              <a:rPr lang="en-US" altLang="ko-KR" dirty="0">
                <a:latin typeface="Gill Sans MT" pitchFamily="34" charset="0"/>
              </a:rPr>
              <a:t>)</a:t>
            </a:r>
          </a:p>
          <a:p>
            <a:pPr marL="682625" lvl="1" indent="-22542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itchFamily="34" charset="0"/>
              <a:buChar char="•"/>
            </a:pPr>
            <a:r>
              <a:rPr lang="en-US" altLang="ko-KR" sz="2000" dirty="0">
                <a:latin typeface="Gill Sans MT" pitchFamily="34" charset="0"/>
              </a:rPr>
              <a:t>54 Mbps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ko-KR" altLang="en-US" dirty="0">
                <a:solidFill>
                  <a:srgbClr val="000099"/>
                </a:solidFill>
                <a:latin typeface="Gill Sans MT" pitchFamily="34" charset="0"/>
              </a:rPr>
              <a:t>광역</a:t>
            </a:r>
            <a:r>
              <a:rPr lang="en-US" altLang="ko-KR" dirty="0">
                <a:latin typeface="Gill Sans MT" pitchFamily="34" charset="0"/>
              </a:rPr>
              <a:t> (e.g., cellular)</a:t>
            </a:r>
          </a:p>
          <a:p>
            <a:pPr marL="682625" lvl="1" indent="-22542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itchFamily="34" charset="0"/>
              <a:buChar char="•"/>
            </a:pPr>
            <a:r>
              <a:rPr lang="en-US" altLang="ko-KR" sz="2000" dirty="0">
                <a:latin typeface="Gill Sans MT" pitchFamily="34" charset="0"/>
              </a:rPr>
              <a:t>4G cellular: ~ 10 Mbps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ko-KR" altLang="en-US" dirty="0">
                <a:solidFill>
                  <a:srgbClr val="000099"/>
                </a:solidFill>
                <a:latin typeface="Gill Sans MT" pitchFamily="34" charset="0"/>
              </a:rPr>
              <a:t>위성</a:t>
            </a:r>
            <a:r>
              <a:rPr lang="en-US" altLang="ko-KR" dirty="0">
                <a:solidFill>
                  <a:srgbClr val="000099"/>
                </a:solidFill>
                <a:latin typeface="Gill Sans MT" pitchFamily="34" charset="0"/>
              </a:rPr>
              <a:t>(satellite)</a:t>
            </a:r>
          </a:p>
          <a:p>
            <a:pPr marL="682625" lvl="1" indent="-22542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itchFamily="34" charset="0"/>
              <a:buChar char="•"/>
            </a:pPr>
            <a:r>
              <a:rPr lang="en-US" altLang="ko-KR" sz="2000" dirty="0">
                <a:latin typeface="Gill Sans MT" pitchFamily="34" charset="0"/>
              </a:rPr>
              <a:t>Kbps </a:t>
            </a:r>
            <a:r>
              <a:rPr lang="ko-KR" altLang="en-US" sz="2000" dirty="0">
                <a:latin typeface="Gill Sans MT" pitchFamily="34" charset="0"/>
              </a:rPr>
              <a:t>급에서</a:t>
            </a:r>
            <a:r>
              <a:rPr lang="en-US" altLang="ko-KR" sz="2000" dirty="0">
                <a:latin typeface="Gill Sans MT" pitchFamily="34" charset="0"/>
              </a:rPr>
              <a:t> 45Mbps </a:t>
            </a:r>
            <a:r>
              <a:rPr lang="ko-KR" altLang="en-US" sz="2000" dirty="0">
                <a:latin typeface="Gill Sans MT" pitchFamily="34" charset="0"/>
              </a:rPr>
              <a:t>까지의 채널</a:t>
            </a:r>
            <a:r>
              <a:rPr lang="en-US" altLang="ko-KR" sz="2000" dirty="0">
                <a:latin typeface="Gill Sans MT" pitchFamily="34" charset="0"/>
              </a:rPr>
              <a:t> (</a:t>
            </a:r>
            <a:r>
              <a:rPr lang="ko-KR" altLang="en-US" sz="2000" dirty="0">
                <a:latin typeface="Gill Sans MT" pitchFamily="34" charset="0"/>
              </a:rPr>
              <a:t>또는 다수의 </a:t>
            </a:r>
            <a:r>
              <a:rPr lang="ko-KR" altLang="en-US" sz="2000" dirty="0" err="1">
                <a:latin typeface="Gill Sans MT" pitchFamily="34" charset="0"/>
              </a:rPr>
              <a:t>저용량</a:t>
            </a:r>
            <a:r>
              <a:rPr lang="en-US" altLang="ko-KR" sz="2000" dirty="0">
                <a:latin typeface="Gill Sans MT" pitchFamily="34" charset="0"/>
              </a:rPr>
              <a:t> </a:t>
            </a:r>
            <a:r>
              <a:rPr lang="ko-KR" altLang="en-US" sz="2000" dirty="0">
                <a:latin typeface="Gill Sans MT" pitchFamily="34" charset="0"/>
              </a:rPr>
              <a:t>채널</a:t>
            </a:r>
            <a:r>
              <a:rPr lang="en-US" altLang="ko-KR" sz="2000" dirty="0">
                <a:latin typeface="Gill Sans MT" pitchFamily="34" charset="0"/>
              </a:rPr>
              <a:t>)</a:t>
            </a:r>
          </a:p>
          <a:p>
            <a:pPr marL="682625" lvl="1" indent="-22542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itchFamily="34" charset="0"/>
              <a:buChar char="•"/>
            </a:pPr>
            <a:r>
              <a:rPr lang="en-US" altLang="ko-KR" sz="2000" dirty="0">
                <a:latin typeface="Gill Sans MT" pitchFamily="34" charset="0"/>
              </a:rPr>
              <a:t>270 </a:t>
            </a:r>
            <a:r>
              <a:rPr lang="en-US" altLang="ko-KR" sz="2000" dirty="0" err="1">
                <a:latin typeface="Gill Sans MT" pitchFamily="34" charset="0"/>
              </a:rPr>
              <a:t>msec</a:t>
            </a:r>
            <a:r>
              <a:rPr lang="en-US" altLang="ko-KR" sz="2000" dirty="0">
                <a:latin typeface="Gill Sans MT" pitchFamily="34" charset="0"/>
              </a:rPr>
              <a:t> </a:t>
            </a:r>
            <a:r>
              <a:rPr lang="ko-KR" altLang="en-US" sz="2000" dirty="0">
                <a:latin typeface="Gill Sans MT" pitchFamily="34" charset="0"/>
              </a:rPr>
              <a:t>의 종단간 지연시간</a:t>
            </a:r>
            <a:endParaRPr lang="en-US" altLang="ko-KR" sz="2000" dirty="0">
              <a:latin typeface="Gill Sans MT" pitchFamily="34" charset="0"/>
            </a:endParaRPr>
          </a:p>
          <a:p>
            <a:pPr marL="682625" lvl="1" indent="-22542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itchFamily="34" charset="0"/>
              <a:buChar char="•"/>
            </a:pPr>
            <a:r>
              <a:rPr lang="ko-KR" altLang="en-US" sz="2000" dirty="0">
                <a:latin typeface="Gill Sans MT" pitchFamily="34" charset="0"/>
              </a:rPr>
              <a:t>정지궤도 </a:t>
            </a:r>
            <a:r>
              <a:rPr lang="en-US" altLang="ko-KR" sz="2000" dirty="0">
                <a:latin typeface="Gill Sans MT" pitchFamily="34" charset="0"/>
              </a:rPr>
              <a:t>vs. </a:t>
            </a:r>
            <a:r>
              <a:rPr lang="ko-KR" altLang="en-US" sz="2000" dirty="0">
                <a:latin typeface="Gill Sans MT" pitchFamily="34" charset="0"/>
              </a:rPr>
              <a:t>저궤도</a:t>
            </a:r>
            <a:r>
              <a:rPr lang="en-US" altLang="ko-KR" sz="2000" dirty="0">
                <a:latin typeface="Gill Sans MT" pitchFamily="34" charset="0"/>
              </a:rPr>
              <a:t>(LEO)</a:t>
            </a:r>
          </a:p>
        </p:txBody>
      </p:sp>
      <p:sp>
        <p:nvSpPr>
          <p:cNvPr id="2970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5B4D4232-4716-46F2-8AC9-5762F6248D1E}" type="slidenum">
              <a:rPr lang="en-US" altLang="ko-KR"/>
              <a:pPr/>
              <a:t>33</a:t>
            </a:fld>
            <a:endParaRPr lang="en-US" altLang="ko-KR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oter Placeholder 6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30723" name="Picture 2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ＭＳ Ｐゴシック" pitchFamily="34" charset="-128"/>
              </a:rPr>
              <a:t>Chapter 1: roadmap</a:t>
            </a: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30250" y="1406525"/>
            <a:ext cx="8207375" cy="4648200"/>
          </a:xfrm>
        </p:spPr>
        <p:txBody>
          <a:bodyPr/>
          <a:lstStyle/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lang="en-US" altLang="ko-KR" sz="2800" dirty="0">
                <a:solidFill>
                  <a:srgbClr val="000099"/>
                </a:solidFill>
                <a:ea typeface="Arial" pitchFamily="34" charset="0"/>
              </a:rPr>
              <a:t>1.1 </a:t>
            </a:r>
            <a:r>
              <a:rPr lang="en-US" altLang="ko-KR" sz="2800" dirty="0">
                <a:ea typeface="Arial" pitchFamily="34" charset="0"/>
              </a:rPr>
              <a:t>what </a:t>
            </a:r>
            <a:r>
              <a:rPr lang="en-US" altLang="ko-KR" sz="2800" i="1" dirty="0">
                <a:ea typeface="Arial" pitchFamily="34" charset="0"/>
              </a:rPr>
              <a:t>is</a:t>
            </a:r>
            <a:r>
              <a:rPr lang="en-US" altLang="ko-KR" sz="2800" dirty="0">
                <a:ea typeface="Arial" pitchFamily="34" charset="0"/>
              </a:rPr>
              <a:t> the Internet?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lang="en-US" altLang="ko-KR" sz="2800" dirty="0">
                <a:solidFill>
                  <a:srgbClr val="000099"/>
                </a:solidFill>
                <a:ea typeface="Arial" pitchFamily="34" charset="0"/>
              </a:rPr>
              <a:t>1.2</a:t>
            </a:r>
            <a:r>
              <a:rPr lang="en-US" altLang="ko-KR" sz="2800" dirty="0">
                <a:ea typeface="Arial" pitchFamily="34" charset="0"/>
              </a:rPr>
              <a:t> network edge</a:t>
            </a:r>
          </a:p>
          <a:p>
            <a:pPr lvl="2" eaLnBrk="1" hangingPunct="1">
              <a:lnSpc>
                <a:spcPct val="105000"/>
              </a:lnSpc>
              <a:spcBef>
                <a:spcPct val="5000"/>
              </a:spcBef>
              <a:buClr>
                <a:srgbClr val="000099"/>
              </a:buClr>
            </a:pPr>
            <a:r>
              <a:rPr lang="en-US" altLang="ko-KR" sz="2400" dirty="0">
                <a:latin typeface="Gill Sans MT" pitchFamily="34" charset="0"/>
                <a:ea typeface="Arial" pitchFamily="34" charset="0"/>
              </a:rPr>
              <a:t>end systems, access networks, links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ko-KR" sz="2800" dirty="0">
                <a:solidFill>
                  <a:srgbClr val="CC0000"/>
                </a:solidFill>
                <a:ea typeface="Arial" pitchFamily="34" charset="0"/>
              </a:rPr>
              <a:t>1.3 </a:t>
            </a:r>
            <a:r>
              <a:rPr lang="ko-KR" altLang="en-US" sz="2800" dirty="0">
                <a:solidFill>
                  <a:srgbClr val="FF0000"/>
                </a:solidFill>
                <a:ea typeface="Arial" pitchFamily="34" charset="0"/>
              </a:rPr>
              <a:t>네트워크 코어</a:t>
            </a:r>
            <a:endParaRPr lang="en-US" altLang="ko-KR" sz="2800" dirty="0">
              <a:solidFill>
                <a:srgbClr val="FF0000"/>
              </a:solidFill>
              <a:ea typeface="Arial" pitchFamily="34" charset="0"/>
            </a:endParaRPr>
          </a:p>
          <a:p>
            <a:pPr lvl="2" eaLnBrk="1" hangingPunct="1">
              <a:buClr>
                <a:srgbClr val="000099"/>
              </a:buClr>
            </a:pPr>
            <a:r>
              <a:rPr lang="ko-KR" altLang="en-US" sz="2400" dirty="0" err="1">
                <a:solidFill>
                  <a:srgbClr val="FF0000"/>
                </a:solidFill>
                <a:latin typeface="Gill Sans MT" pitchFamily="34" charset="0"/>
                <a:ea typeface="Arial" pitchFamily="34" charset="0"/>
              </a:rPr>
              <a:t>패킷</a:t>
            </a:r>
            <a:r>
              <a:rPr lang="ko-KR" altLang="en-US" sz="2400" dirty="0">
                <a:solidFill>
                  <a:srgbClr val="FF0000"/>
                </a:solidFill>
                <a:latin typeface="Gill Sans MT" pitchFamily="34" charset="0"/>
                <a:ea typeface="Arial" pitchFamily="34" charset="0"/>
              </a:rPr>
              <a:t> 교환</a:t>
            </a:r>
            <a:r>
              <a:rPr lang="en-US" altLang="ko-KR" sz="2400" dirty="0">
                <a:solidFill>
                  <a:srgbClr val="FF0000"/>
                </a:solidFill>
                <a:latin typeface="Gill Sans MT" pitchFamily="34" charset="0"/>
                <a:ea typeface="Arial" pitchFamily="34" charset="0"/>
              </a:rPr>
              <a:t>, </a:t>
            </a:r>
            <a:r>
              <a:rPr lang="ko-KR" altLang="en-US" sz="2400" dirty="0">
                <a:solidFill>
                  <a:srgbClr val="FF0000"/>
                </a:solidFill>
                <a:latin typeface="Gill Sans MT" pitchFamily="34" charset="0"/>
                <a:ea typeface="Arial" pitchFamily="34" charset="0"/>
              </a:rPr>
              <a:t>회선 교환</a:t>
            </a:r>
            <a:r>
              <a:rPr lang="en-US" altLang="ko-KR" sz="2400" dirty="0">
                <a:solidFill>
                  <a:srgbClr val="FF0000"/>
                </a:solidFill>
                <a:latin typeface="Gill Sans MT" pitchFamily="34" charset="0"/>
                <a:ea typeface="Arial" pitchFamily="34" charset="0"/>
              </a:rPr>
              <a:t>, </a:t>
            </a:r>
            <a:r>
              <a:rPr lang="ko-KR" altLang="en-US" sz="2400" dirty="0">
                <a:solidFill>
                  <a:srgbClr val="FF0000"/>
                </a:solidFill>
                <a:latin typeface="Gill Sans MT" pitchFamily="34" charset="0"/>
                <a:ea typeface="Arial" pitchFamily="34" charset="0"/>
              </a:rPr>
              <a:t>네트워크 구조</a:t>
            </a:r>
            <a:endParaRPr lang="en-US" altLang="ko-KR" sz="2400" dirty="0">
              <a:solidFill>
                <a:srgbClr val="FF0000"/>
              </a:solidFill>
              <a:latin typeface="Gill Sans MT" pitchFamily="34" charset="0"/>
              <a:ea typeface="Arial" pitchFamily="34" charset="0"/>
            </a:endParaRP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lang="en-US" altLang="ko-KR" sz="2800" dirty="0">
                <a:solidFill>
                  <a:srgbClr val="000099"/>
                </a:solidFill>
                <a:ea typeface="Arial" pitchFamily="34" charset="0"/>
              </a:rPr>
              <a:t>1.4 </a:t>
            </a:r>
            <a:r>
              <a:rPr lang="en-US" altLang="ko-KR" sz="2800" dirty="0">
                <a:ea typeface="Arial" pitchFamily="34" charset="0"/>
              </a:rPr>
              <a:t>delay, loss, throughput in networks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lang="en-US" altLang="ko-KR" sz="2800" dirty="0">
                <a:solidFill>
                  <a:srgbClr val="000099"/>
                </a:solidFill>
                <a:ea typeface="Arial" pitchFamily="34" charset="0"/>
              </a:rPr>
              <a:t>1.5</a:t>
            </a:r>
            <a:r>
              <a:rPr lang="en-US" altLang="ko-KR" sz="2800" dirty="0">
                <a:ea typeface="Arial" pitchFamily="34" charset="0"/>
              </a:rPr>
              <a:t> protocol layers, service models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lang="en-US" altLang="ko-KR" sz="2800" dirty="0">
                <a:solidFill>
                  <a:srgbClr val="000099"/>
                </a:solidFill>
                <a:ea typeface="Arial" pitchFamily="34" charset="0"/>
              </a:rPr>
              <a:t>1.6</a:t>
            </a:r>
            <a:r>
              <a:rPr lang="en-US" altLang="ko-KR" sz="2800" dirty="0">
                <a:ea typeface="Arial" pitchFamily="34" charset="0"/>
              </a:rPr>
              <a:t> networks under attack: security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lang="en-US" altLang="ko-KR" sz="2800" dirty="0">
                <a:solidFill>
                  <a:srgbClr val="000099"/>
                </a:solidFill>
                <a:ea typeface="Arial" pitchFamily="34" charset="0"/>
              </a:rPr>
              <a:t>1.7</a:t>
            </a:r>
            <a:r>
              <a:rPr lang="en-US" altLang="ko-KR" sz="2800" dirty="0">
                <a:ea typeface="Arial" pitchFamily="34" charset="0"/>
              </a:rPr>
              <a:t> history</a:t>
            </a:r>
          </a:p>
          <a:p>
            <a:pPr eaLnBrk="1" hangingPunct="1"/>
            <a:endParaRPr lang="en-US" altLang="ko-KR" dirty="0">
              <a:ea typeface="ＭＳ Ｐゴシック" pitchFamily="34" charset="-128"/>
            </a:endParaRPr>
          </a:p>
        </p:txBody>
      </p:sp>
      <p:sp>
        <p:nvSpPr>
          <p:cNvPr id="3072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3FBB2ED1-F756-490B-B2AA-C4D3B4EA80FA}" type="slidenum">
              <a:rPr lang="en-US" altLang="ko-KR"/>
              <a:pPr/>
              <a:t>34</a:t>
            </a:fld>
            <a:endParaRPr lang="en-US" altLang="ko-KR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30212" y="1670050"/>
            <a:ext cx="4478217" cy="4648200"/>
          </a:xfrm>
        </p:spPr>
        <p:txBody>
          <a:bodyPr/>
          <a:lstStyle/>
          <a:p>
            <a:pPr eaLnBrk="1" hangingPunct="1"/>
            <a:r>
              <a:rPr lang="ko-KR" altLang="en-US" dirty="0" err="1">
                <a:ea typeface="ＭＳ Ｐゴシック" pitchFamily="34" charset="-128"/>
              </a:rPr>
              <a:t>상호연결된</a:t>
            </a:r>
            <a:r>
              <a:rPr lang="ko-KR" altLang="en-US" dirty="0">
                <a:ea typeface="ＭＳ Ｐゴシック" pitchFamily="34" charset="-128"/>
              </a:rPr>
              <a:t> </a:t>
            </a:r>
            <a:r>
              <a:rPr lang="ko-KR" altLang="en-US" dirty="0" err="1">
                <a:ea typeface="ＭＳ Ｐゴシック" pitchFamily="34" charset="-128"/>
              </a:rPr>
              <a:t>라우터들의</a:t>
            </a:r>
            <a:r>
              <a:rPr lang="ko-KR" altLang="en-US" dirty="0">
                <a:ea typeface="ＭＳ Ｐゴシック" pitchFamily="34" charset="-128"/>
              </a:rPr>
              <a:t> 망</a:t>
            </a:r>
            <a:endParaRPr lang="en-US" altLang="ko-KR" dirty="0">
              <a:ea typeface="ＭＳ Ｐゴシック" pitchFamily="34" charset="-128"/>
            </a:endParaRPr>
          </a:p>
          <a:p>
            <a:pPr eaLnBrk="1" hangingPunct="1"/>
            <a:r>
              <a:rPr lang="ko-KR" altLang="en-US" dirty="0" err="1">
                <a:solidFill>
                  <a:srgbClr val="CC0000"/>
                </a:solidFill>
                <a:ea typeface="ＭＳ Ｐゴシック" pitchFamily="34" charset="-128"/>
              </a:rPr>
              <a:t>패킷교환</a:t>
            </a:r>
            <a:r>
              <a:rPr lang="en-US" altLang="ko-KR" dirty="0">
                <a:solidFill>
                  <a:srgbClr val="CC0000"/>
                </a:solidFill>
                <a:ea typeface="ＭＳ Ｐゴシック" pitchFamily="34" charset="-128"/>
              </a:rPr>
              <a:t>(packet-switching): </a:t>
            </a:r>
            <a:r>
              <a:rPr lang="ko-KR" altLang="en-US" dirty="0">
                <a:solidFill>
                  <a:srgbClr val="CC0000"/>
                </a:solidFill>
                <a:ea typeface="ＭＳ Ｐゴシック" pitchFamily="34" charset="-128"/>
              </a:rPr>
              <a:t>호스트는 응용의 메시지를 </a:t>
            </a:r>
            <a:r>
              <a:rPr lang="ko-KR" altLang="en-US" dirty="0" err="1">
                <a:solidFill>
                  <a:srgbClr val="CC0000"/>
                </a:solidFill>
                <a:ea typeface="ＭＳ Ｐゴシック" pitchFamily="34" charset="-128"/>
              </a:rPr>
              <a:t>패킷으로</a:t>
            </a:r>
            <a:r>
              <a:rPr lang="ko-KR" altLang="en-US" dirty="0">
                <a:solidFill>
                  <a:srgbClr val="CC0000"/>
                </a:solidFill>
                <a:ea typeface="ＭＳ Ｐゴシック" pitchFamily="34" charset="-128"/>
              </a:rPr>
              <a:t> 자름</a:t>
            </a:r>
            <a:endParaRPr lang="en-US" altLang="ko-KR" i="1" dirty="0">
              <a:solidFill>
                <a:srgbClr val="CC0000"/>
              </a:solidFill>
              <a:ea typeface="ＭＳ Ｐゴシック" pitchFamily="34" charset="-128"/>
            </a:endParaRPr>
          </a:p>
          <a:p>
            <a:pPr lvl="1" eaLnBrk="1" hangingPunct="1"/>
            <a:r>
              <a:rPr lang="ko-KR" altLang="en-US" dirty="0">
                <a:ea typeface="Arial" pitchFamily="34" charset="0"/>
              </a:rPr>
              <a:t>출발지에서 목적지까지의 경로를 따라</a:t>
            </a:r>
            <a:r>
              <a:rPr lang="en-US" altLang="ko-KR" dirty="0">
                <a:ea typeface="Arial" pitchFamily="34" charset="0"/>
              </a:rPr>
              <a:t>,</a:t>
            </a:r>
            <a:r>
              <a:rPr lang="ko-KR" altLang="en-US" dirty="0">
                <a:ea typeface="Arial" pitchFamily="34" charset="0"/>
              </a:rPr>
              <a:t> </a:t>
            </a:r>
            <a:r>
              <a:rPr lang="ko-KR" altLang="en-US" dirty="0" err="1">
                <a:ea typeface="Arial" pitchFamily="34" charset="0"/>
              </a:rPr>
              <a:t>패킷들을</a:t>
            </a:r>
            <a:r>
              <a:rPr lang="ko-KR" altLang="en-US" dirty="0">
                <a:ea typeface="Arial" pitchFamily="34" charset="0"/>
              </a:rPr>
              <a:t> 한 </a:t>
            </a:r>
            <a:r>
              <a:rPr lang="ko-KR" altLang="en-US" dirty="0" err="1">
                <a:ea typeface="Arial" pitchFamily="34" charset="0"/>
              </a:rPr>
              <a:t>라우터에서</a:t>
            </a:r>
            <a:r>
              <a:rPr lang="ko-KR" altLang="en-US" dirty="0">
                <a:ea typeface="Arial" pitchFamily="34" charset="0"/>
              </a:rPr>
              <a:t> 다음 </a:t>
            </a:r>
            <a:r>
              <a:rPr lang="ko-KR" altLang="en-US" dirty="0" err="1">
                <a:ea typeface="Arial" pitchFamily="34" charset="0"/>
              </a:rPr>
              <a:t>라우터로</a:t>
            </a:r>
            <a:r>
              <a:rPr lang="ko-KR" altLang="en-US" dirty="0">
                <a:ea typeface="Arial" pitchFamily="34" charset="0"/>
              </a:rPr>
              <a:t> 전송함</a:t>
            </a:r>
            <a:endParaRPr lang="en-US" altLang="ko-KR" dirty="0">
              <a:ea typeface="Arial" pitchFamily="34" charset="0"/>
            </a:endParaRPr>
          </a:p>
          <a:p>
            <a:pPr lvl="1" eaLnBrk="1" hangingPunct="1"/>
            <a:r>
              <a:rPr lang="ko-KR" altLang="en-US" dirty="0">
                <a:ea typeface="Arial" pitchFamily="34" charset="0"/>
              </a:rPr>
              <a:t>각 </a:t>
            </a:r>
            <a:r>
              <a:rPr lang="ko-KR" altLang="en-US" dirty="0" err="1">
                <a:ea typeface="Arial" pitchFamily="34" charset="0"/>
              </a:rPr>
              <a:t>패킷은</a:t>
            </a:r>
            <a:r>
              <a:rPr lang="ko-KR" altLang="en-US" dirty="0">
                <a:ea typeface="Arial" pitchFamily="34" charset="0"/>
              </a:rPr>
              <a:t> 링크의 전체 용량을 사용해서 전송됨</a:t>
            </a:r>
            <a:endParaRPr lang="en-US" altLang="ko-KR" dirty="0">
              <a:ea typeface="Arial" pitchFamily="34" charset="0"/>
            </a:endParaRPr>
          </a:p>
        </p:txBody>
      </p:sp>
      <p:sp>
        <p:nvSpPr>
          <p:cNvPr id="3174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ea typeface="ＭＳ Ｐゴシック" pitchFamily="34" charset="-128"/>
              </a:rPr>
              <a:t>네트워크 코어</a:t>
            </a:r>
            <a:endParaRPr lang="en-US" altLang="ko-KR" dirty="0">
              <a:ea typeface="ＭＳ Ｐゴシック" pitchFamily="34" charset="-128"/>
            </a:endParaRPr>
          </a:p>
        </p:txBody>
      </p:sp>
      <p:sp>
        <p:nvSpPr>
          <p:cNvPr id="31749" name="Freeform 637"/>
          <p:cNvSpPr>
            <a:spLocks/>
          </p:cNvSpPr>
          <p:nvPr/>
        </p:nvSpPr>
        <p:spPr bwMode="auto">
          <a:xfrm>
            <a:off x="5202238" y="1712913"/>
            <a:ext cx="1736725" cy="1071562"/>
          </a:xfrm>
          <a:custGeom>
            <a:avLst/>
            <a:gdLst>
              <a:gd name="T0" fmla="*/ 2147483647 w 1036"/>
              <a:gd name="T1" fmla="*/ 2147483647 h 675"/>
              <a:gd name="T2" fmla="*/ 2147483647 w 1036"/>
              <a:gd name="T3" fmla="*/ 2147483647 h 675"/>
              <a:gd name="T4" fmla="*/ 2147483647 w 1036"/>
              <a:gd name="T5" fmla="*/ 2147483647 h 675"/>
              <a:gd name="T6" fmla="*/ 2147483647 w 1036"/>
              <a:gd name="T7" fmla="*/ 2147483647 h 675"/>
              <a:gd name="T8" fmla="*/ 2147483647 w 1036"/>
              <a:gd name="T9" fmla="*/ 2147483647 h 675"/>
              <a:gd name="T10" fmla="*/ 2147483647 w 1036"/>
              <a:gd name="T11" fmla="*/ 2147483647 h 675"/>
              <a:gd name="T12" fmla="*/ 2147483647 w 1036"/>
              <a:gd name="T13" fmla="*/ 2147483647 h 675"/>
              <a:gd name="T14" fmla="*/ 2147483647 w 1036"/>
              <a:gd name="T15" fmla="*/ 2147483647 h 675"/>
              <a:gd name="T16" fmla="*/ 2147483647 w 1036"/>
              <a:gd name="T17" fmla="*/ 2147483647 h 675"/>
              <a:gd name="T18" fmla="*/ 2147483647 w 1036"/>
              <a:gd name="T19" fmla="*/ 2147483647 h 675"/>
              <a:gd name="T20" fmla="*/ 2147483647 w 1036"/>
              <a:gd name="T21" fmla="*/ 2147483647 h 675"/>
              <a:gd name="T22" fmla="*/ 2147483647 w 1036"/>
              <a:gd name="T23" fmla="*/ 2147483647 h 675"/>
              <a:gd name="T24" fmla="*/ 2147483647 w 1036"/>
              <a:gd name="T25" fmla="*/ 2147483647 h 675"/>
              <a:gd name="T26" fmla="*/ 2147483647 w 1036"/>
              <a:gd name="T27" fmla="*/ 2147483647 h 675"/>
              <a:gd name="T28" fmla="*/ 2147483647 w 1036"/>
              <a:gd name="T29" fmla="*/ 2147483647 h 675"/>
              <a:gd name="T30" fmla="*/ 2147483647 w 1036"/>
              <a:gd name="T31" fmla="*/ 2147483647 h 675"/>
              <a:gd name="T32" fmla="*/ 2147483647 w 1036"/>
              <a:gd name="T33" fmla="*/ 2147483647 h 675"/>
              <a:gd name="T34" fmla="*/ 2147483647 w 1036"/>
              <a:gd name="T35" fmla="*/ 2147483647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DDDDDD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1750" name="Group 638"/>
          <p:cNvGrpSpPr>
            <a:grpSpLocks/>
          </p:cNvGrpSpPr>
          <p:nvPr/>
        </p:nvGrpSpPr>
        <p:grpSpPr bwMode="auto">
          <a:xfrm>
            <a:off x="5370513" y="3048000"/>
            <a:ext cx="1458912" cy="933450"/>
            <a:chOff x="2889" y="1631"/>
            <a:chExt cx="980" cy="743"/>
          </a:xfrm>
        </p:grpSpPr>
        <p:sp>
          <p:nvSpPr>
            <p:cNvPr id="32298" name="Rectangle 639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32299" name="AutoShape 640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>
                <a:solidFill>
                  <a:srgbClr val="00CCFF"/>
                </a:solidFill>
              </a:endParaRPr>
            </a:p>
          </p:txBody>
        </p:sp>
      </p:grpSp>
      <p:sp>
        <p:nvSpPr>
          <p:cNvPr id="31751" name="Freeform 641"/>
          <p:cNvSpPr>
            <a:spLocks/>
          </p:cNvSpPr>
          <p:nvPr/>
        </p:nvSpPr>
        <p:spPr bwMode="auto">
          <a:xfrm>
            <a:off x="5364163" y="4425950"/>
            <a:ext cx="3225800" cy="1665288"/>
          </a:xfrm>
          <a:custGeom>
            <a:avLst/>
            <a:gdLst>
              <a:gd name="T0" fmla="*/ 2147483647 w 2032"/>
              <a:gd name="T1" fmla="*/ 2147483647 h 1049"/>
              <a:gd name="T2" fmla="*/ 2147483647 w 2032"/>
              <a:gd name="T3" fmla="*/ 2147483647 h 1049"/>
              <a:gd name="T4" fmla="*/ 2147483647 w 2032"/>
              <a:gd name="T5" fmla="*/ 2147483647 h 1049"/>
              <a:gd name="T6" fmla="*/ 2147483647 w 2032"/>
              <a:gd name="T7" fmla="*/ 2147483647 h 1049"/>
              <a:gd name="T8" fmla="*/ 2147483647 w 2032"/>
              <a:gd name="T9" fmla="*/ 2147483647 h 1049"/>
              <a:gd name="T10" fmla="*/ 2147483647 w 2032"/>
              <a:gd name="T11" fmla="*/ 2147483647 h 1049"/>
              <a:gd name="T12" fmla="*/ 2147483647 w 2032"/>
              <a:gd name="T13" fmla="*/ 2147483647 h 1049"/>
              <a:gd name="T14" fmla="*/ 2147483647 w 2032"/>
              <a:gd name="T15" fmla="*/ 2147483647 h 1049"/>
              <a:gd name="T16" fmla="*/ 2147483647 w 2032"/>
              <a:gd name="T17" fmla="*/ 2147483647 h 1049"/>
              <a:gd name="T18" fmla="*/ 2147483647 w 2032"/>
              <a:gd name="T19" fmla="*/ 2147483647 h 1049"/>
              <a:gd name="T20" fmla="*/ 2147483647 w 2032"/>
              <a:gd name="T21" fmla="*/ 2147483647 h 1049"/>
              <a:gd name="T22" fmla="*/ 2147483647 w 2032"/>
              <a:gd name="T23" fmla="*/ 2147483647 h 1049"/>
              <a:gd name="T24" fmla="*/ 2147483647 w 2032"/>
              <a:gd name="T25" fmla="*/ 2147483647 h 1049"/>
              <a:gd name="T26" fmla="*/ 2147483647 w 2032"/>
              <a:gd name="T27" fmla="*/ 2147483647 h 1049"/>
              <a:gd name="T28" fmla="*/ 2147483647 w 2032"/>
              <a:gd name="T29" fmla="*/ 2147483647 h 1049"/>
              <a:gd name="T30" fmla="*/ 2147483647 w 2032"/>
              <a:gd name="T31" fmla="*/ 2147483647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032"/>
              <a:gd name="T49" fmla="*/ 0 h 1049"/>
              <a:gd name="T50" fmla="*/ 2032 w 2032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032" h="1049">
                <a:moveTo>
                  <a:pt x="1044" y="26"/>
                </a:moveTo>
                <a:cubicBezTo>
                  <a:pt x="959" y="45"/>
                  <a:pt x="924" y="118"/>
                  <a:pt x="847" y="125"/>
                </a:cubicBezTo>
                <a:cubicBezTo>
                  <a:pt x="770" y="132"/>
                  <a:pt x="697" y="61"/>
                  <a:pt x="580" y="68"/>
                </a:cubicBezTo>
                <a:cubicBezTo>
                  <a:pt x="463" y="75"/>
                  <a:pt x="232" y="119"/>
                  <a:pt x="143" y="170"/>
                </a:cubicBezTo>
                <a:cubicBezTo>
                  <a:pt x="54" y="221"/>
                  <a:pt x="65" y="289"/>
                  <a:pt x="48" y="374"/>
                </a:cubicBezTo>
                <a:cubicBezTo>
                  <a:pt x="31" y="459"/>
                  <a:pt x="0" y="618"/>
                  <a:pt x="41" y="680"/>
                </a:cubicBezTo>
                <a:cubicBezTo>
                  <a:pt x="82" y="742"/>
                  <a:pt x="191" y="709"/>
                  <a:pt x="294" y="744"/>
                </a:cubicBezTo>
                <a:cubicBezTo>
                  <a:pt x="397" y="779"/>
                  <a:pt x="527" y="849"/>
                  <a:pt x="660" y="893"/>
                </a:cubicBezTo>
                <a:cubicBezTo>
                  <a:pt x="793" y="938"/>
                  <a:pt x="944" y="991"/>
                  <a:pt x="1088" y="1014"/>
                </a:cubicBezTo>
                <a:cubicBezTo>
                  <a:pt x="1232" y="1036"/>
                  <a:pt x="1401" y="1049"/>
                  <a:pt x="1525" y="1031"/>
                </a:cubicBezTo>
                <a:cubicBezTo>
                  <a:pt x="1649" y="1012"/>
                  <a:pt x="1749" y="960"/>
                  <a:pt x="1831" y="907"/>
                </a:cubicBezTo>
                <a:cubicBezTo>
                  <a:pt x="1913" y="855"/>
                  <a:pt x="1998" y="824"/>
                  <a:pt x="2015" y="714"/>
                </a:cubicBezTo>
                <a:cubicBezTo>
                  <a:pt x="2032" y="604"/>
                  <a:pt x="1990" y="350"/>
                  <a:pt x="1931" y="251"/>
                </a:cubicBezTo>
                <a:cubicBezTo>
                  <a:pt x="1872" y="151"/>
                  <a:pt x="1754" y="153"/>
                  <a:pt x="1658" y="114"/>
                </a:cubicBezTo>
                <a:cubicBezTo>
                  <a:pt x="1562" y="76"/>
                  <a:pt x="1457" y="30"/>
                  <a:pt x="1355" y="15"/>
                </a:cubicBezTo>
                <a:cubicBezTo>
                  <a:pt x="1253" y="0"/>
                  <a:pt x="1129" y="8"/>
                  <a:pt x="1044" y="26"/>
                </a:cubicBezTo>
                <a:close/>
              </a:path>
            </a:pathLst>
          </a:custGeom>
          <a:solidFill>
            <a:srgbClr val="DDDDDD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1752" name="Line 642"/>
          <p:cNvSpPr>
            <a:spLocks noChangeShapeType="1"/>
          </p:cNvSpPr>
          <p:nvPr/>
        </p:nvSpPr>
        <p:spPr bwMode="auto">
          <a:xfrm rot="-5400000">
            <a:off x="7845425" y="5162551"/>
            <a:ext cx="523875" cy="1397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753" name="Line 643"/>
          <p:cNvSpPr>
            <a:spLocks noChangeShapeType="1"/>
          </p:cNvSpPr>
          <p:nvPr/>
        </p:nvSpPr>
        <p:spPr bwMode="auto">
          <a:xfrm rot="5400000" flipV="1">
            <a:off x="7991475" y="5443538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754" name="Line 644"/>
          <p:cNvSpPr>
            <a:spLocks noChangeShapeType="1"/>
          </p:cNvSpPr>
          <p:nvPr/>
        </p:nvSpPr>
        <p:spPr bwMode="auto">
          <a:xfrm rot="-5400000">
            <a:off x="8177213" y="5119688"/>
            <a:ext cx="0" cy="1143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755" name="Line 646"/>
          <p:cNvSpPr>
            <a:spLocks noChangeShapeType="1"/>
          </p:cNvSpPr>
          <p:nvPr/>
        </p:nvSpPr>
        <p:spPr bwMode="auto">
          <a:xfrm>
            <a:off x="6100763" y="4776788"/>
            <a:ext cx="212725" cy="984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1756" name="Line 647"/>
          <p:cNvSpPr>
            <a:spLocks noChangeShapeType="1"/>
          </p:cNvSpPr>
          <p:nvPr/>
        </p:nvSpPr>
        <p:spPr bwMode="auto">
          <a:xfrm flipV="1">
            <a:off x="5842000" y="5040313"/>
            <a:ext cx="390525" cy="730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1757" name="Line 650"/>
          <p:cNvSpPr>
            <a:spLocks noChangeShapeType="1"/>
          </p:cNvSpPr>
          <p:nvPr/>
        </p:nvSpPr>
        <p:spPr bwMode="auto">
          <a:xfrm flipH="1">
            <a:off x="6267450" y="5087938"/>
            <a:ext cx="103188" cy="1841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1758" name="Line 651"/>
          <p:cNvSpPr>
            <a:spLocks noChangeShapeType="1"/>
          </p:cNvSpPr>
          <p:nvPr/>
        </p:nvSpPr>
        <p:spPr bwMode="auto">
          <a:xfrm flipH="1" flipV="1">
            <a:off x="6548438" y="5100638"/>
            <a:ext cx="114300" cy="1730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1759" name="Line 652"/>
          <p:cNvSpPr>
            <a:spLocks noChangeShapeType="1"/>
          </p:cNvSpPr>
          <p:nvPr/>
        </p:nvSpPr>
        <p:spPr bwMode="auto">
          <a:xfrm>
            <a:off x="6743700" y="5056188"/>
            <a:ext cx="503238" cy="2698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1760" name="Line 654"/>
          <p:cNvSpPr>
            <a:spLocks noChangeShapeType="1"/>
          </p:cNvSpPr>
          <p:nvPr/>
        </p:nvSpPr>
        <p:spPr bwMode="auto">
          <a:xfrm>
            <a:off x="6046788" y="3582988"/>
            <a:ext cx="234950" cy="7461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1761" name="Line 655"/>
          <p:cNvSpPr>
            <a:spLocks noChangeShapeType="1"/>
          </p:cNvSpPr>
          <p:nvPr/>
        </p:nvSpPr>
        <p:spPr bwMode="auto">
          <a:xfrm flipV="1">
            <a:off x="5891213" y="3736975"/>
            <a:ext cx="168275" cy="31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1762" name="Group 656"/>
          <p:cNvGrpSpPr>
            <a:grpSpLocks/>
          </p:cNvGrpSpPr>
          <p:nvPr/>
        </p:nvGrpSpPr>
        <p:grpSpPr bwMode="auto">
          <a:xfrm>
            <a:off x="5611813" y="3503613"/>
            <a:ext cx="506412" cy="352425"/>
            <a:chOff x="2967" y="478"/>
            <a:chExt cx="788" cy="625"/>
          </a:xfrm>
        </p:grpSpPr>
        <p:pic>
          <p:nvPicPr>
            <p:cNvPr id="32296" name="Picture 657" descr="access_point_stylized_small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297" name="Picture 658" descr="antenna_radiation_stylized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1763" name="Freeform 659"/>
          <p:cNvSpPr>
            <a:spLocks/>
          </p:cNvSpPr>
          <p:nvPr/>
        </p:nvSpPr>
        <p:spPr bwMode="auto">
          <a:xfrm>
            <a:off x="6919913" y="3476625"/>
            <a:ext cx="1470025" cy="765175"/>
          </a:xfrm>
          <a:custGeom>
            <a:avLst/>
            <a:gdLst>
              <a:gd name="T0" fmla="*/ 2147483647 w 828"/>
              <a:gd name="T1" fmla="*/ 2147483647 h 425"/>
              <a:gd name="T2" fmla="*/ 2147483647 w 828"/>
              <a:gd name="T3" fmla="*/ 2147483647 h 425"/>
              <a:gd name="T4" fmla="*/ 2147483647 w 828"/>
              <a:gd name="T5" fmla="*/ 2147483647 h 425"/>
              <a:gd name="T6" fmla="*/ 2147483647 w 828"/>
              <a:gd name="T7" fmla="*/ 2147483647 h 425"/>
              <a:gd name="T8" fmla="*/ 2147483647 w 828"/>
              <a:gd name="T9" fmla="*/ 2147483647 h 425"/>
              <a:gd name="T10" fmla="*/ 2147483647 w 828"/>
              <a:gd name="T11" fmla="*/ 2147483647 h 425"/>
              <a:gd name="T12" fmla="*/ 2147483647 w 828"/>
              <a:gd name="T13" fmla="*/ 2147483647 h 425"/>
              <a:gd name="T14" fmla="*/ 2147483647 w 828"/>
              <a:gd name="T15" fmla="*/ 2147483647 h 425"/>
              <a:gd name="T16" fmla="*/ 2147483647 w 828"/>
              <a:gd name="T17" fmla="*/ 2147483647 h 425"/>
              <a:gd name="T18" fmla="*/ 2147483647 w 828"/>
              <a:gd name="T19" fmla="*/ 2147483647 h 425"/>
              <a:gd name="T20" fmla="*/ 2147483647 w 828"/>
              <a:gd name="T21" fmla="*/ 2147483647 h 425"/>
              <a:gd name="T22" fmla="*/ 2147483647 w 828"/>
              <a:gd name="T23" fmla="*/ 2147483647 h 4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8"/>
              <a:gd name="T37" fmla="*/ 0 h 425"/>
              <a:gd name="T38" fmla="*/ 828 w 828"/>
              <a:gd name="T39" fmla="*/ 425 h 4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8" h="425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00CC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1764" name="Freeform 660"/>
          <p:cNvSpPr>
            <a:spLocks/>
          </p:cNvSpPr>
          <p:nvPr/>
        </p:nvSpPr>
        <p:spPr bwMode="auto">
          <a:xfrm>
            <a:off x="6883400" y="2128838"/>
            <a:ext cx="1730375" cy="1125537"/>
          </a:xfrm>
          <a:custGeom>
            <a:avLst/>
            <a:gdLst>
              <a:gd name="T0" fmla="*/ 2147483647 w 765"/>
              <a:gd name="T1" fmla="*/ 2147483647 h 459"/>
              <a:gd name="T2" fmla="*/ 2147483647 w 765"/>
              <a:gd name="T3" fmla="*/ 2147483647 h 459"/>
              <a:gd name="T4" fmla="*/ 2147483647 w 765"/>
              <a:gd name="T5" fmla="*/ 2147483647 h 459"/>
              <a:gd name="T6" fmla="*/ 2147483647 w 765"/>
              <a:gd name="T7" fmla="*/ 2147483647 h 459"/>
              <a:gd name="T8" fmla="*/ 2147483647 w 765"/>
              <a:gd name="T9" fmla="*/ 2147483647 h 459"/>
              <a:gd name="T10" fmla="*/ 2147483647 w 765"/>
              <a:gd name="T11" fmla="*/ 2147483647 h 459"/>
              <a:gd name="T12" fmla="*/ 2147483647 w 765"/>
              <a:gd name="T13" fmla="*/ 2147483647 h 459"/>
              <a:gd name="T14" fmla="*/ 2147483647 w 765"/>
              <a:gd name="T15" fmla="*/ 2147483647 h 459"/>
              <a:gd name="T16" fmla="*/ 2147483647 w 765"/>
              <a:gd name="T17" fmla="*/ 2147483647 h 459"/>
              <a:gd name="T18" fmla="*/ 2147483647 w 765"/>
              <a:gd name="T19" fmla="*/ 2147483647 h 459"/>
              <a:gd name="T20" fmla="*/ 2147483647 w 765"/>
              <a:gd name="T21" fmla="*/ 2147483647 h 459"/>
              <a:gd name="T22" fmla="*/ 2147483647 w 765"/>
              <a:gd name="T23" fmla="*/ 2147483647 h 45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65"/>
              <a:gd name="T37" fmla="*/ 0 h 459"/>
              <a:gd name="T38" fmla="*/ 765 w 765"/>
              <a:gd name="T39" fmla="*/ 459 h 45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65" h="459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solidFill>
            <a:srgbClr val="00CC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1765" name="Line 661"/>
          <p:cNvSpPr>
            <a:spLocks noChangeShapeType="1"/>
          </p:cNvSpPr>
          <p:nvPr/>
        </p:nvSpPr>
        <p:spPr bwMode="auto">
          <a:xfrm>
            <a:off x="7396163" y="3816350"/>
            <a:ext cx="163512" cy="1206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1766" name="Line 662"/>
          <p:cNvSpPr>
            <a:spLocks noChangeShapeType="1"/>
          </p:cNvSpPr>
          <p:nvPr/>
        </p:nvSpPr>
        <p:spPr bwMode="auto">
          <a:xfrm>
            <a:off x="7493000" y="3736975"/>
            <a:ext cx="2794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1767" name="Line 663"/>
          <p:cNvSpPr>
            <a:spLocks noChangeShapeType="1"/>
          </p:cNvSpPr>
          <p:nvPr/>
        </p:nvSpPr>
        <p:spPr bwMode="auto">
          <a:xfrm flipV="1">
            <a:off x="7729538" y="3822700"/>
            <a:ext cx="134937" cy="1047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1768" name="Line 664"/>
          <p:cNvSpPr>
            <a:spLocks noChangeShapeType="1"/>
          </p:cNvSpPr>
          <p:nvPr/>
        </p:nvSpPr>
        <p:spPr bwMode="auto">
          <a:xfrm>
            <a:off x="6723063" y="2590800"/>
            <a:ext cx="509587" cy="31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1769" name="Line 665"/>
          <p:cNvSpPr>
            <a:spLocks noChangeShapeType="1"/>
          </p:cNvSpPr>
          <p:nvPr/>
        </p:nvSpPr>
        <p:spPr bwMode="auto">
          <a:xfrm>
            <a:off x="7358063" y="4700588"/>
            <a:ext cx="390525" cy="1841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1770" name="Line 666"/>
          <p:cNvSpPr>
            <a:spLocks noChangeShapeType="1"/>
          </p:cNvSpPr>
          <p:nvPr/>
        </p:nvSpPr>
        <p:spPr bwMode="auto">
          <a:xfrm flipV="1">
            <a:off x="6737350" y="4687888"/>
            <a:ext cx="322263" cy="1984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1771" name="Line 667"/>
          <p:cNvSpPr>
            <a:spLocks noChangeShapeType="1"/>
          </p:cNvSpPr>
          <p:nvPr/>
        </p:nvSpPr>
        <p:spPr bwMode="auto">
          <a:xfrm flipV="1">
            <a:off x="6780213" y="4979988"/>
            <a:ext cx="9715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1772" name="Line 668"/>
          <p:cNvSpPr>
            <a:spLocks noChangeShapeType="1"/>
          </p:cNvSpPr>
          <p:nvPr/>
        </p:nvSpPr>
        <p:spPr bwMode="auto">
          <a:xfrm flipV="1">
            <a:off x="7577138" y="2495550"/>
            <a:ext cx="123825" cy="8731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1773" name="Line 669"/>
          <p:cNvSpPr>
            <a:spLocks noChangeShapeType="1"/>
          </p:cNvSpPr>
          <p:nvPr/>
        </p:nvSpPr>
        <p:spPr bwMode="auto">
          <a:xfrm>
            <a:off x="7405688" y="2668588"/>
            <a:ext cx="0" cy="825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1774" name="Line 670"/>
          <p:cNvSpPr>
            <a:spLocks noChangeShapeType="1"/>
          </p:cNvSpPr>
          <p:nvPr/>
        </p:nvSpPr>
        <p:spPr bwMode="auto">
          <a:xfrm flipV="1">
            <a:off x="7580313" y="2562225"/>
            <a:ext cx="263525" cy="2889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1775" name="Line 671"/>
          <p:cNvSpPr>
            <a:spLocks noChangeShapeType="1"/>
          </p:cNvSpPr>
          <p:nvPr/>
        </p:nvSpPr>
        <p:spPr bwMode="auto">
          <a:xfrm>
            <a:off x="7942263" y="2563813"/>
            <a:ext cx="0" cy="1968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1776" name="Line 672"/>
          <p:cNvSpPr>
            <a:spLocks noChangeShapeType="1"/>
          </p:cNvSpPr>
          <p:nvPr/>
        </p:nvSpPr>
        <p:spPr bwMode="auto">
          <a:xfrm>
            <a:off x="7596188" y="2870200"/>
            <a:ext cx="18891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1777" name="Line 673"/>
          <p:cNvSpPr>
            <a:spLocks noChangeShapeType="1"/>
          </p:cNvSpPr>
          <p:nvPr/>
        </p:nvSpPr>
        <p:spPr bwMode="auto">
          <a:xfrm>
            <a:off x="8150225" y="2860675"/>
            <a:ext cx="1778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1778" name="Line 674"/>
          <p:cNvSpPr>
            <a:spLocks noChangeShapeType="1"/>
          </p:cNvSpPr>
          <p:nvPr/>
        </p:nvSpPr>
        <p:spPr bwMode="auto">
          <a:xfrm flipH="1">
            <a:off x="7299325" y="2936875"/>
            <a:ext cx="98425" cy="7048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1779" name="Line 675"/>
          <p:cNvSpPr>
            <a:spLocks noChangeShapeType="1"/>
          </p:cNvSpPr>
          <p:nvPr/>
        </p:nvSpPr>
        <p:spPr bwMode="auto">
          <a:xfrm flipH="1">
            <a:off x="7888288" y="2936875"/>
            <a:ext cx="111125" cy="7270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1780" name="Line 676"/>
          <p:cNvSpPr>
            <a:spLocks noChangeShapeType="1"/>
          </p:cNvSpPr>
          <p:nvPr/>
        </p:nvSpPr>
        <p:spPr bwMode="auto">
          <a:xfrm flipV="1">
            <a:off x="7272338" y="4078288"/>
            <a:ext cx="227012" cy="4365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1781" name="Line 677"/>
          <p:cNvSpPr>
            <a:spLocks noChangeShapeType="1"/>
          </p:cNvSpPr>
          <p:nvPr/>
        </p:nvSpPr>
        <p:spPr bwMode="auto">
          <a:xfrm>
            <a:off x="8345488" y="2859088"/>
            <a:ext cx="177800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1782" name="Group 678"/>
          <p:cNvGrpSpPr>
            <a:grpSpLocks/>
          </p:cNvGrpSpPr>
          <p:nvPr/>
        </p:nvGrpSpPr>
        <p:grpSpPr bwMode="auto">
          <a:xfrm>
            <a:off x="6053138" y="1846263"/>
            <a:ext cx="468312" cy="620712"/>
            <a:chOff x="1653" y="3023"/>
            <a:chExt cx="622" cy="911"/>
          </a:xfrm>
        </p:grpSpPr>
        <p:sp>
          <p:nvSpPr>
            <p:cNvPr id="32279" name="Line 270"/>
            <p:cNvSpPr>
              <a:spLocks noChangeShapeType="1"/>
            </p:cNvSpPr>
            <p:nvPr/>
          </p:nvSpPr>
          <p:spPr bwMode="auto">
            <a:xfrm flipH="1">
              <a:off x="1766" y="3287"/>
              <a:ext cx="188" cy="586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32280" name="Line 271"/>
            <p:cNvSpPr>
              <a:spLocks noChangeShapeType="1"/>
            </p:cNvSpPr>
            <p:nvPr/>
          </p:nvSpPr>
          <p:spPr bwMode="auto">
            <a:xfrm>
              <a:off x="1954" y="3287"/>
              <a:ext cx="188" cy="583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32281" name="Line 272"/>
            <p:cNvSpPr>
              <a:spLocks noChangeShapeType="1"/>
            </p:cNvSpPr>
            <p:nvPr/>
          </p:nvSpPr>
          <p:spPr bwMode="auto">
            <a:xfrm>
              <a:off x="1766" y="3870"/>
              <a:ext cx="188" cy="6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32282" name="Line 273"/>
            <p:cNvSpPr>
              <a:spLocks noChangeShapeType="1"/>
            </p:cNvSpPr>
            <p:nvPr/>
          </p:nvSpPr>
          <p:spPr bwMode="auto">
            <a:xfrm flipH="1">
              <a:off x="1954" y="3870"/>
              <a:ext cx="188" cy="6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32283" name="Line 274"/>
            <p:cNvSpPr>
              <a:spLocks noChangeShapeType="1"/>
            </p:cNvSpPr>
            <p:nvPr/>
          </p:nvSpPr>
          <p:spPr bwMode="auto">
            <a:xfrm>
              <a:off x="1954" y="3300"/>
              <a:ext cx="0" cy="63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32284" name="Line 275"/>
            <p:cNvSpPr>
              <a:spLocks noChangeShapeType="1"/>
            </p:cNvSpPr>
            <p:nvPr/>
          </p:nvSpPr>
          <p:spPr bwMode="auto">
            <a:xfrm flipV="1">
              <a:off x="1766" y="3810"/>
              <a:ext cx="188" cy="63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32285" name="Line 276"/>
            <p:cNvSpPr>
              <a:spLocks noChangeShapeType="1"/>
            </p:cNvSpPr>
            <p:nvPr/>
          </p:nvSpPr>
          <p:spPr bwMode="auto">
            <a:xfrm flipH="1" flipV="1">
              <a:off x="1954" y="3810"/>
              <a:ext cx="188" cy="60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32286" name="Line 277"/>
            <p:cNvSpPr>
              <a:spLocks noChangeShapeType="1"/>
            </p:cNvSpPr>
            <p:nvPr/>
          </p:nvSpPr>
          <p:spPr bwMode="auto">
            <a:xfrm>
              <a:off x="1846" y="3618"/>
              <a:ext cx="108" cy="4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32287" name="Line 278"/>
            <p:cNvSpPr>
              <a:spLocks noChangeShapeType="1"/>
            </p:cNvSpPr>
            <p:nvPr/>
          </p:nvSpPr>
          <p:spPr bwMode="auto">
            <a:xfrm flipV="1">
              <a:off x="1954" y="3618"/>
              <a:ext cx="114" cy="4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32288" name="Line 279"/>
            <p:cNvSpPr>
              <a:spLocks noChangeShapeType="1"/>
            </p:cNvSpPr>
            <p:nvPr/>
          </p:nvSpPr>
          <p:spPr bwMode="auto">
            <a:xfrm>
              <a:off x="1810" y="3704"/>
              <a:ext cx="139" cy="65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32289" name="Line 280"/>
            <p:cNvSpPr>
              <a:spLocks noChangeShapeType="1"/>
            </p:cNvSpPr>
            <p:nvPr/>
          </p:nvSpPr>
          <p:spPr bwMode="auto">
            <a:xfrm flipV="1">
              <a:off x="1954" y="3717"/>
              <a:ext cx="140" cy="57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32290" name="Line 281"/>
            <p:cNvSpPr>
              <a:spLocks noChangeShapeType="1"/>
            </p:cNvSpPr>
            <p:nvPr/>
          </p:nvSpPr>
          <p:spPr bwMode="auto">
            <a:xfrm flipV="1">
              <a:off x="1954" y="3530"/>
              <a:ext cx="72" cy="2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32291" name="Line 282"/>
            <p:cNvSpPr>
              <a:spLocks noChangeShapeType="1"/>
            </p:cNvSpPr>
            <p:nvPr/>
          </p:nvSpPr>
          <p:spPr bwMode="auto">
            <a:xfrm flipV="1">
              <a:off x="1954" y="3409"/>
              <a:ext cx="45" cy="1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32292" name="Line 283"/>
            <p:cNvSpPr>
              <a:spLocks noChangeShapeType="1"/>
            </p:cNvSpPr>
            <p:nvPr/>
          </p:nvSpPr>
          <p:spPr bwMode="auto">
            <a:xfrm>
              <a:off x="1873" y="3522"/>
              <a:ext cx="87" cy="32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32293" name="Line 284"/>
            <p:cNvSpPr>
              <a:spLocks noChangeShapeType="1"/>
            </p:cNvSpPr>
            <p:nvPr/>
          </p:nvSpPr>
          <p:spPr bwMode="auto">
            <a:xfrm>
              <a:off x="1912" y="3404"/>
              <a:ext cx="50" cy="31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32294" name="Oval 694"/>
            <p:cNvSpPr>
              <a:spLocks noChangeArrowheads="1"/>
            </p:cNvSpPr>
            <p:nvPr/>
          </p:nvSpPr>
          <p:spPr bwMode="auto">
            <a:xfrm>
              <a:off x="1921" y="3233"/>
              <a:ext cx="63" cy="68"/>
            </a:xfrm>
            <a:prstGeom prst="ellipse">
              <a:avLst/>
            </a:prstGeom>
            <a:solidFill>
              <a:srgbClr val="808080"/>
            </a:soli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pic>
          <p:nvPicPr>
            <p:cNvPr id="32295" name="Picture 695" descr="cell_tower_radiation_gray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653" y="3023"/>
              <a:ext cx="622" cy="5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1783" name="Group 696"/>
          <p:cNvGrpSpPr>
            <a:grpSpLocks/>
          </p:cNvGrpSpPr>
          <p:nvPr/>
        </p:nvGrpSpPr>
        <p:grpSpPr bwMode="auto">
          <a:xfrm>
            <a:off x="6289675" y="2406650"/>
            <a:ext cx="454025" cy="254000"/>
            <a:chOff x="3843" y="1516"/>
            <a:chExt cx="286" cy="160"/>
          </a:xfrm>
        </p:grpSpPr>
        <p:sp>
          <p:nvSpPr>
            <p:cNvPr id="32270" name="Line 697"/>
            <p:cNvSpPr>
              <a:spLocks noChangeShapeType="1"/>
            </p:cNvSpPr>
            <p:nvPr/>
          </p:nvSpPr>
          <p:spPr bwMode="auto">
            <a:xfrm>
              <a:off x="3843" y="1516"/>
              <a:ext cx="96" cy="6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271" name="Oval 407"/>
            <p:cNvSpPr>
              <a:spLocks noChangeArrowheads="1"/>
            </p:cNvSpPr>
            <p:nvPr/>
          </p:nvSpPr>
          <p:spPr bwMode="auto">
            <a:xfrm>
              <a:off x="3884" y="1616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32272" name="Rectangle 410"/>
            <p:cNvSpPr>
              <a:spLocks noChangeArrowheads="1"/>
            </p:cNvSpPr>
            <p:nvPr/>
          </p:nvSpPr>
          <p:spPr bwMode="auto">
            <a:xfrm>
              <a:off x="3884" y="1610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32273" name="Oval 411"/>
            <p:cNvSpPr>
              <a:spLocks noChangeArrowheads="1"/>
            </p:cNvSpPr>
            <p:nvPr/>
          </p:nvSpPr>
          <p:spPr bwMode="auto">
            <a:xfrm>
              <a:off x="3883" y="1569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grpSp>
          <p:nvGrpSpPr>
            <p:cNvPr id="32274" name="Group 701"/>
            <p:cNvGrpSpPr>
              <a:grpSpLocks/>
            </p:cNvGrpSpPr>
            <p:nvPr/>
          </p:nvGrpSpPr>
          <p:grpSpPr bwMode="auto">
            <a:xfrm>
              <a:off x="3932" y="1587"/>
              <a:ext cx="138" cy="33"/>
              <a:chOff x="2468" y="1332"/>
              <a:chExt cx="310" cy="60"/>
            </a:xfrm>
          </p:grpSpPr>
          <p:sp>
            <p:nvSpPr>
              <p:cNvPr id="32277" name="Freeform 70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78" name="Freeform 70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32275" name="Line 704"/>
            <p:cNvSpPr>
              <a:spLocks noChangeShapeType="1"/>
            </p:cNvSpPr>
            <p:nvPr/>
          </p:nvSpPr>
          <p:spPr bwMode="auto">
            <a:xfrm>
              <a:off x="3884" y="1602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276" name="Line 705"/>
            <p:cNvSpPr>
              <a:spLocks noChangeShapeType="1"/>
            </p:cNvSpPr>
            <p:nvPr/>
          </p:nvSpPr>
          <p:spPr bwMode="auto">
            <a:xfrm>
              <a:off x="4127" y="1604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1784" name="Group 706"/>
          <p:cNvGrpSpPr>
            <a:grpSpLocks/>
          </p:cNvGrpSpPr>
          <p:nvPr/>
        </p:nvGrpSpPr>
        <p:grpSpPr bwMode="auto">
          <a:xfrm>
            <a:off x="7202488" y="2493963"/>
            <a:ext cx="390525" cy="174625"/>
            <a:chOff x="4334" y="1470"/>
            <a:chExt cx="246" cy="107"/>
          </a:xfrm>
        </p:grpSpPr>
        <p:sp>
          <p:nvSpPr>
            <p:cNvPr id="32262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32263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32264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grpSp>
          <p:nvGrpSpPr>
            <p:cNvPr id="32265" name="Group 710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32268" name="Freeform 711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69" name="Freeform 712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32266" name="Line 713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267" name="Line 714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1785" name="Group 715"/>
          <p:cNvGrpSpPr>
            <a:grpSpLocks/>
          </p:cNvGrpSpPr>
          <p:nvPr/>
        </p:nvGrpSpPr>
        <p:grpSpPr bwMode="auto">
          <a:xfrm>
            <a:off x="7213600" y="2757488"/>
            <a:ext cx="390525" cy="174625"/>
            <a:chOff x="4334" y="1470"/>
            <a:chExt cx="246" cy="107"/>
          </a:xfrm>
        </p:grpSpPr>
        <p:sp>
          <p:nvSpPr>
            <p:cNvPr id="32254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32255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32256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grpSp>
          <p:nvGrpSpPr>
            <p:cNvPr id="32257" name="Group 719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32260" name="Freeform 72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61" name="Freeform 72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32258" name="Line 722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259" name="Line 723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1786" name="Group 724"/>
          <p:cNvGrpSpPr>
            <a:grpSpLocks/>
          </p:cNvGrpSpPr>
          <p:nvPr/>
        </p:nvGrpSpPr>
        <p:grpSpPr bwMode="auto">
          <a:xfrm>
            <a:off x="7762875" y="2759075"/>
            <a:ext cx="390525" cy="174625"/>
            <a:chOff x="4334" y="1470"/>
            <a:chExt cx="246" cy="107"/>
          </a:xfrm>
        </p:grpSpPr>
        <p:sp>
          <p:nvSpPr>
            <p:cNvPr id="32246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32247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32248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grpSp>
          <p:nvGrpSpPr>
            <p:cNvPr id="32249" name="Group 728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32252" name="Freeform 729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53" name="Freeform 730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32250" name="Line 731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251" name="Line 732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1787" name="Group 733"/>
          <p:cNvGrpSpPr>
            <a:grpSpLocks/>
          </p:cNvGrpSpPr>
          <p:nvPr/>
        </p:nvGrpSpPr>
        <p:grpSpPr bwMode="auto">
          <a:xfrm>
            <a:off x="7689850" y="2393950"/>
            <a:ext cx="390525" cy="174625"/>
            <a:chOff x="4334" y="1470"/>
            <a:chExt cx="246" cy="107"/>
          </a:xfrm>
        </p:grpSpPr>
        <p:sp>
          <p:nvSpPr>
            <p:cNvPr id="32238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32239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32240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grpSp>
          <p:nvGrpSpPr>
            <p:cNvPr id="32241" name="Group 737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32244" name="Freeform 7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45" name="Freeform 7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32242" name="Line 740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243" name="Line 741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1788" name="Line 751"/>
          <p:cNvSpPr>
            <a:spLocks noChangeShapeType="1"/>
          </p:cNvSpPr>
          <p:nvPr/>
        </p:nvSpPr>
        <p:spPr bwMode="auto">
          <a:xfrm>
            <a:off x="6427788" y="3743325"/>
            <a:ext cx="67945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1789" name="Group 761"/>
          <p:cNvGrpSpPr>
            <a:grpSpLocks/>
          </p:cNvGrpSpPr>
          <p:nvPr/>
        </p:nvGrpSpPr>
        <p:grpSpPr bwMode="auto">
          <a:xfrm>
            <a:off x="7591425" y="4806950"/>
            <a:ext cx="622300" cy="244475"/>
            <a:chOff x="4334" y="1470"/>
            <a:chExt cx="246" cy="107"/>
          </a:xfrm>
        </p:grpSpPr>
        <p:sp>
          <p:nvSpPr>
            <p:cNvPr id="32230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32231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32232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grpSp>
          <p:nvGrpSpPr>
            <p:cNvPr id="32233" name="Group 765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32236" name="Freeform 76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37" name="Freeform 76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32234" name="Line 768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235" name="Line 769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1790" name="Group 770"/>
          <p:cNvGrpSpPr>
            <a:grpSpLocks/>
          </p:cNvGrpSpPr>
          <p:nvPr/>
        </p:nvGrpSpPr>
        <p:grpSpPr bwMode="auto">
          <a:xfrm>
            <a:off x="6965950" y="4508500"/>
            <a:ext cx="622300" cy="244475"/>
            <a:chOff x="4334" y="1470"/>
            <a:chExt cx="246" cy="107"/>
          </a:xfrm>
        </p:grpSpPr>
        <p:sp>
          <p:nvSpPr>
            <p:cNvPr id="32222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32223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32224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grpSp>
          <p:nvGrpSpPr>
            <p:cNvPr id="32225" name="Group 774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32228" name="Freeform 77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29" name="Freeform 77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32226" name="Line 777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227" name="Line 778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1791" name="Group 779"/>
          <p:cNvGrpSpPr>
            <a:grpSpLocks/>
          </p:cNvGrpSpPr>
          <p:nvPr/>
        </p:nvGrpSpPr>
        <p:grpSpPr bwMode="auto">
          <a:xfrm>
            <a:off x="6242050" y="4851400"/>
            <a:ext cx="622300" cy="244475"/>
            <a:chOff x="4334" y="1470"/>
            <a:chExt cx="246" cy="107"/>
          </a:xfrm>
        </p:grpSpPr>
        <p:sp>
          <p:nvSpPr>
            <p:cNvPr id="32214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32215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32216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grpSp>
          <p:nvGrpSpPr>
            <p:cNvPr id="32217" name="Group 783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32220" name="Freeform 78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21" name="Freeform 78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32218" name="Line 786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219" name="Line 787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1792" name="Group 788"/>
          <p:cNvGrpSpPr>
            <a:grpSpLocks/>
          </p:cNvGrpSpPr>
          <p:nvPr/>
        </p:nvGrpSpPr>
        <p:grpSpPr bwMode="auto">
          <a:xfrm>
            <a:off x="6051550" y="3644900"/>
            <a:ext cx="390525" cy="171450"/>
            <a:chOff x="4334" y="1470"/>
            <a:chExt cx="246" cy="107"/>
          </a:xfrm>
        </p:grpSpPr>
        <p:sp>
          <p:nvSpPr>
            <p:cNvPr id="32206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32207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32208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grpSp>
          <p:nvGrpSpPr>
            <p:cNvPr id="32209" name="Group 792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32212" name="Freeform 79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13" name="Freeform 79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32210" name="Line 795"/>
            <p:cNvSpPr>
              <a:spLocks noChangeShapeType="1"/>
            </p:cNvSpPr>
            <p:nvPr/>
          </p:nvSpPr>
          <p:spPr bwMode="auto">
            <a:xfrm>
              <a:off x="4335" y="1503"/>
              <a:ext cx="0" cy="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211" name="Line 796"/>
            <p:cNvSpPr>
              <a:spLocks noChangeShapeType="1"/>
            </p:cNvSpPr>
            <p:nvPr/>
          </p:nvSpPr>
          <p:spPr bwMode="auto">
            <a:xfrm>
              <a:off x="4578" y="1505"/>
              <a:ext cx="0" cy="4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1793" name="Group 797"/>
          <p:cNvGrpSpPr>
            <a:grpSpLocks/>
          </p:cNvGrpSpPr>
          <p:nvPr/>
        </p:nvGrpSpPr>
        <p:grpSpPr bwMode="auto">
          <a:xfrm>
            <a:off x="7161213" y="5005388"/>
            <a:ext cx="446087" cy="422275"/>
            <a:chOff x="5072" y="3611"/>
            <a:chExt cx="459" cy="380"/>
          </a:xfrm>
        </p:grpSpPr>
        <p:grpSp>
          <p:nvGrpSpPr>
            <p:cNvPr id="32192" name="Group 798"/>
            <p:cNvGrpSpPr>
              <a:grpSpLocks/>
            </p:cNvGrpSpPr>
            <p:nvPr/>
          </p:nvGrpSpPr>
          <p:grpSpPr bwMode="auto">
            <a:xfrm>
              <a:off x="5144" y="3611"/>
              <a:ext cx="387" cy="99"/>
              <a:chOff x="5030" y="2639"/>
              <a:chExt cx="387" cy="99"/>
            </a:xfrm>
          </p:grpSpPr>
          <p:sp>
            <p:nvSpPr>
              <p:cNvPr id="32194" name="Freeform 799"/>
              <p:cNvSpPr>
                <a:spLocks/>
              </p:cNvSpPr>
              <p:nvPr/>
            </p:nvSpPr>
            <p:spPr bwMode="auto">
              <a:xfrm>
                <a:off x="5134" y="2657"/>
                <a:ext cx="69" cy="55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95" name="Freeform 800"/>
              <p:cNvSpPr>
                <a:spLocks/>
              </p:cNvSpPr>
              <p:nvPr/>
            </p:nvSpPr>
            <p:spPr bwMode="auto">
              <a:xfrm>
                <a:off x="5252" y="2656"/>
                <a:ext cx="47" cy="42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96" name="Freeform 801"/>
              <p:cNvSpPr>
                <a:spLocks/>
              </p:cNvSpPr>
              <p:nvPr/>
            </p:nvSpPr>
            <p:spPr bwMode="auto">
              <a:xfrm>
                <a:off x="5089" y="2646"/>
                <a:ext cx="114" cy="88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97" name="Freeform 802"/>
              <p:cNvSpPr>
                <a:spLocks/>
              </p:cNvSpPr>
              <p:nvPr/>
            </p:nvSpPr>
            <p:spPr bwMode="auto">
              <a:xfrm>
                <a:off x="5250" y="2643"/>
                <a:ext cx="99" cy="59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98" name="Freeform 803"/>
              <p:cNvSpPr>
                <a:spLocks/>
              </p:cNvSpPr>
              <p:nvPr/>
            </p:nvSpPr>
            <p:spPr bwMode="auto">
              <a:xfrm>
                <a:off x="5047" y="2671"/>
                <a:ext cx="40" cy="55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99" name="Freeform 804"/>
              <p:cNvSpPr>
                <a:spLocks/>
              </p:cNvSpPr>
              <p:nvPr/>
            </p:nvSpPr>
            <p:spPr bwMode="auto">
              <a:xfrm>
                <a:off x="5330" y="2639"/>
                <a:ext cx="87" cy="73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00" name="Freeform 805"/>
              <p:cNvSpPr>
                <a:spLocks/>
              </p:cNvSpPr>
              <p:nvPr/>
            </p:nvSpPr>
            <p:spPr bwMode="auto">
              <a:xfrm>
                <a:off x="5115" y="2660"/>
                <a:ext cx="69" cy="55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01" name="Freeform 806"/>
              <p:cNvSpPr>
                <a:spLocks/>
              </p:cNvSpPr>
              <p:nvPr/>
            </p:nvSpPr>
            <p:spPr bwMode="auto">
              <a:xfrm>
                <a:off x="5233" y="2660"/>
                <a:ext cx="47" cy="42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02" name="Freeform 807"/>
              <p:cNvSpPr>
                <a:spLocks/>
              </p:cNvSpPr>
              <p:nvPr/>
            </p:nvSpPr>
            <p:spPr bwMode="auto">
              <a:xfrm>
                <a:off x="5070" y="2650"/>
                <a:ext cx="112" cy="88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03" name="Freeform 808"/>
              <p:cNvSpPr>
                <a:spLocks/>
              </p:cNvSpPr>
              <p:nvPr/>
            </p:nvSpPr>
            <p:spPr bwMode="auto">
              <a:xfrm>
                <a:off x="5229" y="2647"/>
                <a:ext cx="99" cy="59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04" name="Freeform 809"/>
              <p:cNvSpPr>
                <a:spLocks/>
              </p:cNvSpPr>
              <p:nvPr/>
            </p:nvSpPr>
            <p:spPr bwMode="auto">
              <a:xfrm>
                <a:off x="5030" y="2680"/>
                <a:ext cx="40" cy="54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05" name="Freeform 810"/>
              <p:cNvSpPr>
                <a:spLocks/>
              </p:cNvSpPr>
              <p:nvPr/>
            </p:nvSpPr>
            <p:spPr bwMode="auto">
              <a:xfrm>
                <a:off x="5311" y="2643"/>
                <a:ext cx="87" cy="73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pic>
          <p:nvPicPr>
            <p:cNvPr id="32193" name="Picture 811" descr="access_point_stylized_gray_small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072" y="3642"/>
              <a:ext cx="430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1794" name="Group 812"/>
          <p:cNvGrpSpPr>
            <a:grpSpLocks/>
          </p:cNvGrpSpPr>
          <p:nvPr/>
        </p:nvGrpSpPr>
        <p:grpSpPr bwMode="auto">
          <a:xfrm>
            <a:off x="5638800" y="3509963"/>
            <a:ext cx="398463" cy="358775"/>
            <a:chOff x="5072" y="3611"/>
            <a:chExt cx="459" cy="380"/>
          </a:xfrm>
        </p:grpSpPr>
        <p:grpSp>
          <p:nvGrpSpPr>
            <p:cNvPr id="32178" name="Group 813"/>
            <p:cNvGrpSpPr>
              <a:grpSpLocks/>
            </p:cNvGrpSpPr>
            <p:nvPr/>
          </p:nvGrpSpPr>
          <p:grpSpPr bwMode="auto">
            <a:xfrm>
              <a:off x="5144" y="3611"/>
              <a:ext cx="387" cy="99"/>
              <a:chOff x="5030" y="2639"/>
              <a:chExt cx="387" cy="99"/>
            </a:xfrm>
          </p:grpSpPr>
          <p:sp>
            <p:nvSpPr>
              <p:cNvPr id="32180" name="Freeform 814"/>
              <p:cNvSpPr>
                <a:spLocks/>
              </p:cNvSpPr>
              <p:nvPr/>
            </p:nvSpPr>
            <p:spPr bwMode="auto">
              <a:xfrm>
                <a:off x="5134" y="2657"/>
                <a:ext cx="69" cy="55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81" name="Freeform 815"/>
              <p:cNvSpPr>
                <a:spLocks/>
              </p:cNvSpPr>
              <p:nvPr/>
            </p:nvSpPr>
            <p:spPr bwMode="auto">
              <a:xfrm>
                <a:off x="5252" y="2656"/>
                <a:ext cx="47" cy="42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82" name="Freeform 816"/>
              <p:cNvSpPr>
                <a:spLocks/>
              </p:cNvSpPr>
              <p:nvPr/>
            </p:nvSpPr>
            <p:spPr bwMode="auto">
              <a:xfrm>
                <a:off x="5089" y="2646"/>
                <a:ext cx="114" cy="88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83" name="Freeform 817"/>
              <p:cNvSpPr>
                <a:spLocks/>
              </p:cNvSpPr>
              <p:nvPr/>
            </p:nvSpPr>
            <p:spPr bwMode="auto">
              <a:xfrm>
                <a:off x="5250" y="2643"/>
                <a:ext cx="99" cy="59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84" name="Freeform 818"/>
              <p:cNvSpPr>
                <a:spLocks/>
              </p:cNvSpPr>
              <p:nvPr/>
            </p:nvSpPr>
            <p:spPr bwMode="auto">
              <a:xfrm>
                <a:off x="5047" y="2671"/>
                <a:ext cx="40" cy="55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85" name="Freeform 819"/>
              <p:cNvSpPr>
                <a:spLocks/>
              </p:cNvSpPr>
              <p:nvPr/>
            </p:nvSpPr>
            <p:spPr bwMode="auto">
              <a:xfrm>
                <a:off x="5330" y="2639"/>
                <a:ext cx="87" cy="73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86" name="Freeform 820"/>
              <p:cNvSpPr>
                <a:spLocks/>
              </p:cNvSpPr>
              <p:nvPr/>
            </p:nvSpPr>
            <p:spPr bwMode="auto">
              <a:xfrm>
                <a:off x="5115" y="2660"/>
                <a:ext cx="69" cy="55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87" name="Freeform 821"/>
              <p:cNvSpPr>
                <a:spLocks/>
              </p:cNvSpPr>
              <p:nvPr/>
            </p:nvSpPr>
            <p:spPr bwMode="auto">
              <a:xfrm>
                <a:off x="5233" y="2660"/>
                <a:ext cx="47" cy="42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88" name="Freeform 822"/>
              <p:cNvSpPr>
                <a:spLocks/>
              </p:cNvSpPr>
              <p:nvPr/>
            </p:nvSpPr>
            <p:spPr bwMode="auto">
              <a:xfrm>
                <a:off x="5070" y="2650"/>
                <a:ext cx="112" cy="88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89" name="Freeform 823"/>
              <p:cNvSpPr>
                <a:spLocks/>
              </p:cNvSpPr>
              <p:nvPr/>
            </p:nvSpPr>
            <p:spPr bwMode="auto">
              <a:xfrm>
                <a:off x="5229" y="2647"/>
                <a:ext cx="99" cy="59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90" name="Freeform 824"/>
              <p:cNvSpPr>
                <a:spLocks/>
              </p:cNvSpPr>
              <p:nvPr/>
            </p:nvSpPr>
            <p:spPr bwMode="auto">
              <a:xfrm>
                <a:off x="5030" y="2680"/>
                <a:ext cx="40" cy="54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91" name="Freeform 825"/>
              <p:cNvSpPr>
                <a:spLocks/>
              </p:cNvSpPr>
              <p:nvPr/>
            </p:nvSpPr>
            <p:spPr bwMode="auto">
              <a:xfrm>
                <a:off x="5311" y="2643"/>
                <a:ext cx="87" cy="73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pic>
          <p:nvPicPr>
            <p:cNvPr id="32179" name="Picture 826" descr="access_point_stylized_gray_small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072" y="3642"/>
              <a:ext cx="430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1795" name="Line 827"/>
          <p:cNvSpPr>
            <a:spLocks noChangeShapeType="1"/>
          </p:cNvSpPr>
          <p:nvPr/>
        </p:nvSpPr>
        <p:spPr bwMode="auto">
          <a:xfrm rot="5400000" flipV="1">
            <a:off x="7991475" y="5440363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31796" name="Group 828"/>
          <p:cNvGrpSpPr>
            <a:grpSpLocks/>
          </p:cNvGrpSpPr>
          <p:nvPr/>
        </p:nvGrpSpPr>
        <p:grpSpPr bwMode="auto">
          <a:xfrm>
            <a:off x="5254625" y="2038350"/>
            <a:ext cx="504825" cy="401638"/>
            <a:chOff x="2896" y="396"/>
            <a:chExt cx="1848" cy="1887"/>
          </a:xfrm>
        </p:grpSpPr>
        <p:pic>
          <p:nvPicPr>
            <p:cNvPr id="32155" name="Picture 829" descr="laptop_keyboard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156" name="Freeform 830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32157" name="Picture 831" descr="screen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158" name="Freeform 832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159" name="Freeform 833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160" name="Freeform 834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161" name="Freeform 835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162" name="Freeform 836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163" name="Freeform 837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164" name="Freeform 838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165" name="Freeform 839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166" name="Freeform 840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167" name="Freeform 841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168" name="Freeform 842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169" name="Freeform 843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170" name="Freeform 844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171" name="Freeform 845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172" name="Freeform 846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173" name="Freeform 847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174" name="Freeform 848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175" name="Freeform 849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176" name="Freeform 850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32177" name="Picture 851" descr="grayed_radiation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1797" name="Group 852"/>
          <p:cNvGrpSpPr>
            <a:grpSpLocks/>
          </p:cNvGrpSpPr>
          <p:nvPr/>
        </p:nvGrpSpPr>
        <p:grpSpPr bwMode="auto">
          <a:xfrm>
            <a:off x="5537200" y="3054350"/>
            <a:ext cx="504825" cy="401638"/>
            <a:chOff x="2896" y="396"/>
            <a:chExt cx="1848" cy="1887"/>
          </a:xfrm>
        </p:grpSpPr>
        <p:pic>
          <p:nvPicPr>
            <p:cNvPr id="32132" name="Picture 853" descr="laptop_keyboard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133" name="Freeform 854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32134" name="Picture 855" descr="screen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135" name="Freeform 856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136" name="Freeform 857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137" name="Freeform 858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138" name="Freeform 859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139" name="Freeform 860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140" name="Freeform 861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141" name="Freeform 862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142" name="Freeform 863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143" name="Freeform 864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144" name="Freeform 865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145" name="Freeform 866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146" name="Freeform 867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147" name="Freeform 868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148" name="Freeform 869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149" name="Freeform 870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150" name="Freeform 871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151" name="Freeform 872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152" name="Freeform 873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153" name="Freeform 874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32154" name="Picture 875" descr="grayed_radiation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1798" name="Group 876"/>
          <p:cNvGrpSpPr>
            <a:grpSpLocks/>
          </p:cNvGrpSpPr>
          <p:nvPr/>
        </p:nvGrpSpPr>
        <p:grpSpPr bwMode="auto">
          <a:xfrm>
            <a:off x="6959600" y="5495925"/>
            <a:ext cx="504825" cy="401638"/>
            <a:chOff x="2896" y="396"/>
            <a:chExt cx="1848" cy="1887"/>
          </a:xfrm>
        </p:grpSpPr>
        <p:pic>
          <p:nvPicPr>
            <p:cNvPr id="32109" name="Picture 877" descr="laptop_keyboard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110" name="Freeform 878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32111" name="Picture 879" descr="screen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112" name="Freeform 880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113" name="Freeform 881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114" name="Freeform 882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115" name="Freeform 883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116" name="Freeform 884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117" name="Freeform 885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118" name="Freeform 886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119" name="Freeform 887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120" name="Freeform 888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121" name="Freeform 889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122" name="Freeform 890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123" name="Freeform 891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124" name="Freeform 892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125" name="Freeform 893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126" name="Freeform 894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127" name="Freeform 895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128" name="Freeform 896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129" name="Freeform 897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130" name="Freeform 898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32131" name="Picture 899" descr="grayed_radiation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1799" name="Group 900"/>
          <p:cNvGrpSpPr>
            <a:grpSpLocks/>
          </p:cNvGrpSpPr>
          <p:nvPr/>
        </p:nvGrpSpPr>
        <p:grpSpPr bwMode="auto">
          <a:xfrm>
            <a:off x="7378700" y="5524500"/>
            <a:ext cx="504825" cy="401638"/>
            <a:chOff x="2896" y="396"/>
            <a:chExt cx="1848" cy="1887"/>
          </a:xfrm>
        </p:grpSpPr>
        <p:pic>
          <p:nvPicPr>
            <p:cNvPr id="32086" name="Picture 901" descr="laptop_keyboard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087" name="Freeform 902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32088" name="Picture 903" descr="screen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089" name="Freeform 904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090" name="Freeform 905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091" name="Freeform 906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092" name="Freeform 907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093" name="Freeform 908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094" name="Freeform 909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095" name="Freeform 910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096" name="Freeform 911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097" name="Freeform 912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098" name="Freeform 913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099" name="Freeform 914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100" name="Freeform 915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101" name="Freeform 916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102" name="Freeform 917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103" name="Freeform 918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104" name="Freeform 919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105" name="Freeform 920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106" name="Freeform 921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107" name="Freeform 922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32108" name="Picture 923" descr="grayed_radiation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1800" name="Group 924"/>
          <p:cNvGrpSpPr>
            <a:grpSpLocks/>
          </p:cNvGrpSpPr>
          <p:nvPr/>
        </p:nvGrpSpPr>
        <p:grpSpPr bwMode="auto">
          <a:xfrm>
            <a:off x="5349875" y="1590675"/>
            <a:ext cx="617538" cy="387350"/>
            <a:chOff x="2920" y="972"/>
            <a:chExt cx="389" cy="244"/>
          </a:xfrm>
        </p:grpSpPr>
        <p:grpSp>
          <p:nvGrpSpPr>
            <p:cNvPr id="32074" name="Group 925"/>
            <p:cNvGrpSpPr>
              <a:grpSpLocks/>
            </p:cNvGrpSpPr>
            <p:nvPr/>
          </p:nvGrpSpPr>
          <p:grpSpPr bwMode="auto">
            <a:xfrm>
              <a:off x="3085" y="1027"/>
              <a:ext cx="102" cy="189"/>
              <a:chOff x="3436" y="1504"/>
              <a:chExt cx="393" cy="942"/>
            </a:xfrm>
          </p:grpSpPr>
          <p:pic>
            <p:nvPicPr>
              <p:cNvPr id="32076" name="Picture 926" descr="iphone_stylized_small"/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3436" y="1504"/>
                <a:ext cx="393" cy="9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2077" name="Freeform 927"/>
              <p:cNvSpPr>
                <a:spLocks/>
              </p:cNvSpPr>
              <p:nvPr/>
            </p:nvSpPr>
            <p:spPr bwMode="auto">
              <a:xfrm>
                <a:off x="3484" y="1523"/>
                <a:ext cx="339" cy="906"/>
              </a:xfrm>
              <a:custGeom>
                <a:avLst/>
                <a:gdLst>
                  <a:gd name="T0" fmla="*/ 6 w 339"/>
                  <a:gd name="T1" fmla="*/ 31 h 906"/>
                  <a:gd name="T2" fmla="*/ 38 w 339"/>
                  <a:gd name="T3" fmla="*/ 0 h 906"/>
                  <a:gd name="T4" fmla="*/ 323 w 339"/>
                  <a:gd name="T5" fmla="*/ 45 h 906"/>
                  <a:gd name="T6" fmla="*/ 338 w 339"/>
                  <a:gd name="T7" fmla="*/ 85 h 906"/>
                  <a:gd name="T8" fmla="*/ 339 w 339"/>
                  <a:gd name="T9" fmla="*/ 813 h 906"/>
                  <a:gd name="T10" fmla="*/ 312 w 339"/>
                  <a:gd name="T11" fmla="*/ 865 h 906"/>
                  <a:gd name="T12" fmla="*/ 29 w 339"/>
                  <a:gd name="T13" fmla="*/ 906 h 906"/>
                  <a:gd name="T14" fmla="*/ 0 w 339"/>
                  <a:gd name="T15" fmla="*/ 876 h 906"/>
                  <a:gd name="T16" fmla="*/ 6 w 339"/>
                  <a:gd name="T17" fmla="*/ 31 h 9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39"/>
                  <a:gd name="T28" fmla="*/ 0 h 906"/>
                  <a:gd name="T29" fmla="*/ 339 w 339"/>
                  <a:gd name="T30" fmla="*/ 906 h 90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39" h="906">
                    <a:moveTo>
                      <a:pt x="6" y="31"/>
                    </a:moveTo>
                    <a:lnTo>
                      <a:pt x="38" y="0"/>
                    </a:lnTo>
                    <a:lnTo>
                      <a:pt x="323" y="45"/>
                    </a:lnTo>
                    <a:lnTo>
                      <a:pt x="338" y="85"/>
                    </a:lnTo>
                    <a:lnTo>
                      <a:pt x="339" y="813"/>
                    </a:lnTo>
                    <a:lnTo>
                      <a:pt x="312" y="865"/>
                    </a:lnTo>
                    <a:lnTo>
                      <a:pt x="29" y="906"/>
                    </a:lnTo>
                    <a:lnTo>
                      <a:pt x="0" y="876"/>
                    </a:lnTo>
                    <a:lnTo>
                      <a:pt x="6" y="3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>
                      <a:alpha val="82001"/>
                    </a:srgbClr>
                  </a:gs>
                  <a:gs pos="100000">
                    <a:srgbClr val="666666">
                      <a:alpha val="82001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32078" name="Group 928"/>
              <p:cNvGrpSpPr>
                <a:grpSpLocks/>
              </p:cNvGrpSpPr>
              <p:nvPr/>
            </p:nvGrpSpPr>
            <p:grpSpPr bwMode="auto">
              <a:xfrm>
                <a:off x="3511" y="1689"/>
                <a:ext cx="289" cy="576"/>
                <a:chOff x="3511" y="1689"/>
                <a:chExt cx="289" cy="576"/>
              </a:xfrm>
            </p:grpSpPr>
            <p:sp>
              <p:nvSpPr>
                <p:cNvPr id="32079" name="Freeform 929"/>
                <p:cNvSpPr>
                  <a:spLocks/>
                </p:cNvSpPr>
                <p:nvPr/>
              </p:nvSpPr>
              <p:spPr bwMode="auto">
                <a:xfrm>
                  <a:off x="3519" y="2175"/>
                  <a:ext cx="66" cy="90"/>
                </a:xfrm>
                <a:custGeom>
                  <a:avLst/>
                  <a:gdLst>
                    <a:gd name="T0" fmla="*/ 0 w 66"/>
                    <a:gd name="T1" fmla="*/ 5 h 90"/>
                    <a:gd name="T2" fmla="*/ 66 w 66"/>
                    <a:gd name="T3" fmla="*/ 0 h 90"/>
                    <a:gd name="T4" fmla="*/ 65 w 66"/>
                    <a:gd name="T5" fmla="*/ 80 h 90"/>
                    <a:gd name="T6" fmla="*/ 2 w 66"/>
                    <a:gd name="T7" fmla="*/ 90 h 90"/>
                    <a:gd name="T8" fmla="*/ 0 w 66"/>
                    <a:gd name="T9" fmla="*/ 5 h 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6"/>
                    <a:gd name="T16" fmla="*/ 0 h 90"/>
                    <a:gd name="T17" fmla="*/ 66 w 66"/>
                    <a:gd name="T18" fmla="*/ 90 h 9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6" h="90">
                      <a:moveTo>
                        <a:pt x="0" y="5"/>
                      </a:moveTo>
                      <a:lnTo>
                        <a:pt x="66" y="0"/>
                      </a:lnTo>
                      <a:lnTo>
                        <a:pt x="65" y="80"/>
                      </a:lnTo>
                      <a:lnTo>
                        <a:pt x="2" y="9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2080" name="Freeform 930"/>
                <p:cNvSpPr>
                  <a:spLocks/>
                </p:cNvSpPr>
                <p:nvPr/>
              </p:nvSpPr>
              <p:spPr bwMode="auto">
                <a:xfrm>
                  <a:off x="3593" y="2166"/>
                  <a:ext cx="69" cy="89"/>
                </a:xfrm>
                <a:custGeom>
                  <a:avLst/>
                  <a:gdLst>
                    <a:gd name="T0" fmla="*/ 3 w 69"/>
                    <a:gd name="T1" fmla="*/ 8 h 89"/>
                    <a:gd name="T2" fmla="*/ 66 w 69"/>
                    <a:gd name="T3" fmla="*/ 0 h 89"/>
                    <a:gd name="T4" fmla="*/ 69 w 69"/>
                    <a:gd name="T5" fmla="*/ 80 h 89"/>
                    <a:gd name="T6" fmla="*/ 0 w 69"/>
                    <a:gd name="T7" fmla="*/ 89 h 89"/>
                    <a:gd name="T8" fmla="*/ 3 w 69"/>
                    <a:gd name="T9" fmla="*/ 8 h 8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9"/>
                    <a:gd name="T16" fmla="*/ 0 h 89"/>
                    <a:gd name="T17" fmla="*/ 69 w 69"/>
                    <a:gd name="T18" fmla="*/ 89 h 8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9" h="89">
                      <a:moveTo>
                        <a:pt x="3" y="8"/>
                      </a:moveTo>
                      <a:lnTo>
                        <a:pt x="66" y="0"/>
                      </a:lnTo>
                      <a:lnTo>
                        <a:pt x="69" y="80"/>
                      </a:lnTo>
                      <a:lnTo>
                        <a:pt x="0" y="89"/>
                      </a:lnTo>
                      <a:lnTo>
                        <a:pt x="3" y="8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2081" name="Freeform 931"/>
                <p:cNvSpPr>
                  <a:spLocks/>
                </p:cNvSpPr>
                <p:nvPr/>
              </p:nvSpPr>
              <p:spPr bwMode="auto">
                <a:xfrm>
                  <a:off x="3665" y="2162"/>
                  <a:ext cx="62" cy="82"/>
                </a:xfrm>
                <a:custGeom>
                  <a:avLst/>
                  <a:gdLst>
                    <a:gd name="T0" fmla="*/ 0 w 62"/>
                    <a:gd name="T1" fmla="*/ 6 h 82"/>
                    <a:gd name="T2" fmla="*/ 61 w 62"/>
                    <a:gd name="T3" fmla="*/ 0 h 82"/>
                    <a:gd name="T4" fmla="*/ 62 w 62"/>
                    <a:gd name="T5" fmla="*/ 75 h 82"/>
                    <a:gd name="T6" fmla="*/ 3 w 62"/>
                    <a:gd name="T7" fmla="*/ 82 h 82"/>
                    <a:gd name="T8" fmla="*/ 0 w 62"/>
                    <a:gd name="T9" fmla="*/ 6 h 8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2"/>
                    <a:gd name="T16" fmla="*/ 0 h 82"/>
                    <a:gd name="T17" fmla="*/ 62 w 62"/>
                    <a:gd name="T18" fmla="*/ 82 h 8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2" h="82">
                      <a:moveTo>
                        <a:pt x="0" y="6"/>
                      </a:moveTo>
                      <a:lnTo>
                        <a:pt x="61" y="0"/>
                      </a:lnTo>
                      <a:lnTo>
                        <a:pt x="62" y="75"/>
                      </a:lnTo>
                      <a:lnTo>
                        <a:pt x="3" y="8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2082" name="Freeform 932"/>
                <p:cNvSpPr>
                  <a:spLocks/>
                </p:cNvSpPr>
                <p:nvPr/>
              </p:nvSpPr>
              <p:spPr bwMode="auto">
                <a:xfrm>
                  <a:off x="3734" y="2154"/>
                  <a:ext cx="66" cy="84"/>
                </a:xfrm>
                <a:custGeom>
                  <a:avLst/>
                  <a:gdLst>
                    <a:gd name="T0" fmla="*/ 1 w 66"/>
                    <a:gd name="T1" fmla="*/ 6 h 84"/>
                    <a:gd name="T2" fmla="*/ 66 w 66"/>
                    <a:gd name="T3" fmla="*/ 0 h 84"/>
                    <a:gd name="T4" fmla="*/ 63 w 66"/>
                    <a:gd name="T5" fmla="*/ 77 h 84"/>
                    <a:gd name="T6" fmla="*/ 0 w 66"/>
                    <a:gd name="T7" fmla="*/ 84 h 84"/>
                    <a:gd name="T8" fmla="*/ 1 w 66"/>
                    <a:gd name="T9" fmla="*/ 6 h 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6"/>
                    <a:gd name="T16" fmla="*/ 0 h 84"/>
                    <a:gd name="T17" fmla="*/ 66 w 66"/>
                    <a:gd name="T18" fmla="*/ 84 h 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6" h="84">
                      <a:moveTo>
                        <a:pt x="1" y="6"/>
                      </a:moveTo>
                      <a:lnTo>
                        <a:pt x="66" y="0"/>
                      </a:lnTo>
                      <a:lnTo>
                        <a:pt x="63" y="77"/>
                      </a:lnTo>
                      <a:lnTo>
                        <a:pt x="0" y="84"/>
                      </a:lnTo>
                      <a:lnTo>
                        <a:pt x="1" y="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2083" name="Rectangle 933"/>
                <p:cNvSpPr>
                  <a:spLocks noChangeArrowheads="1"/>
                </p:cNvSpPr>
                <p:nvPr/>
              </p:nvSpPr>
              <p:spPr bwMode="auto">
                <a:xfrm>
                  <a:off x="3513" y="1688"/>
                  <a:ext cx="54" cy="40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32084" name="Rectangle 934"/>
                <p:cNvSpPr>
                  <a:spLocks noChangeArrowheads="1"/>
                </p:cNvSpPr>
                <p:nvPr/>
              </p:nvSpPr>
              <p:spPr bwMode="auto">
                <a:xfrm>
                  <a:off x="3501" y="1738"/>
                  <a:ext cx="92" cy="50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32085" name="Freeform 935"/>
                <p:cNvSpPr>
                  <a:spLocks/>
                </p:cNvSpPr>
                <p:nvPr/>
              </p:nvSpPr>
              <p:spPr bwMode="auto">
                <a:xfrm>
                  <a:off x="3515" y="1794"/>
                  <a:ext cx="261" cy="204"/>
                </a:xfrm>
                <a:custGeom>
                  <a:avLst/>
                  <a:gdLst>
                    <a:gd name="T0" fmla="*/ 0 w 261"/>
                    <a:gd name="T1" fmla="*/ 0 h 204"/>
                    <a:gd name="T2" fmla="*/ 0 w 261"/>
                    <a:gd name="T3" fmla="*/ 204 h 204"/>
                    <a:gd name="T4" fmla="*/ 259 w 261"/>
                    <a:gd name="T5" fmla="*/ 201 h 204"/>
                    <a:gd name="T6" fmla="*/ 261 w 261"/>
                    <a:gd name="T7" fmla="*/ 12 h 204"/>
                    <a:gd name="T8" fmla="*/ 0 w 261"/>
                    <a:gd name="T9" fmla="*/ 0 h 20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1"/>
                    <a:gd name="T16" fmla="*/ 0 h 204"/>
                    <a:gd name="T17" fmla="*/ 261 w 261"/>
                    <a:gd name="T18" fmla="*/ 204 h 20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1" h="204">
                      <a:moveTo>
                        <a:pt x="0" y="0"/>
                      </a:moveTo>
                      <a:lnTo>
                        <a:pt x="0" y="204"/>
                      </a:lnTo>
                      <a:lnTo>
                        <a:pt x="259" y="201"/>
                      </a:lnTo>
                      <a:lnTo>
                        <a:pt x="261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</p:grpSp>
        <p:pic>
          <p:nvPicPr>
            <p:cNvPr id="32075" name="Picture 936" descr="grayed_radiation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2920" y="972"/>
              <a:ext cx="389" cy="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1801" name="Picture 937" descr="car_grayed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6446838" y="1670050"/>
            <a:ext cx="754062" cy="19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1802" name="Group 938"/>
          <p:cNvGrpSpPr>
            <a:grpSpLocks/>
          </p:cNvGrpSpPr>
          <p:nvPr/>
        </p:nvGrpSpPr>
        <p:grpSpPr bwMode="auto">
          <a:xfrm>
            <a:off x="5662613" y="4538663"/>
            <a:ext cx="463550" cy="398462"/>
            <a:chOff x="3987" y="-51"/>
            <a:chExt cx="1252" cy="983"/>
          </a:xfrm>
        </p:grpSpPr>
        <p:pic>
          <p:nvPicPr>
            <p:cNvPr id="32072" name="Picture 939" descr="desktop_computer_stylized_small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073" name="Freeform 940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20 w 714"/>
                <a:gd name="T1" fmla="*/ 1 h 714"/>
                <a:gd name="T2" fmla="*/ 111 w 714"/>
                <a:gd name="T3" fmla="*/ 0 h 714"/>
                <a:gd name="T4" fmla="*/ 88 w 714"/>
                <a:gd name="T5" fmla="*/ 1 h 714"/>
                <a:gd name="T6" fmla="*/ 0 w 714"/>
                <a:gd name="T7" fmla="*/ 1 h 714"/>
                <a:gd name="T8" fmla="*/ 20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1803" name="Group 941"/>
          <p:cNvGrpSpPr>
            <a:grpSpLocks/>
          </p:cNvGrpSpPr>
          <p:nvPr/>
        </p:nvGrpSpPr>
        <p:grpSpPr bwMode="auto">
          <a:xfrm>
            <a:off x="5500688" y="4938713"/>
            <a:ext cx="463550" cy="398462"/>
            <a:chOff x="3987" y="-51"/>
            <a:chExt cx="1252" cy="983"/>
          </a:xfrm>
        </p:grpSpPr>
        <p:pic>
          <p:nvPicPr>
            <p:cNvPr id="32070" name="Picture 942" descr="desktop_computer_stylized_small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071" name="Freeform 943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20 w 714"/>
                <a:gd name="T1" fmla="*/ 1 h 714"/>
                <a:gd name="T2" fmla="*/ 111 w 714"/>
                <a:gd name="T3" fmla="*/ 0 h 714"/>
                <a:gd name="T4" fmla="*/ 88 w 714"/>
                <a:gd name="T5" fmla="*/ 1 h 714"/>
                <a:gd name="T6" fmla="*/ 0 w 714"/>
                <a:gd name="T7" fmla="*/ 1 h 714"/>
                <a:gd name="T8" fmla="*/ 20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1804" name="Group 944"/>
          <p:cNvGrpSpPr>
            <a:grpSpLocks/>
          </p:cNvGrpSpPr>
          <p:nvPr/>
        </p:nvGrpSpPr>
        <p:grpSpPr bwMode="auto">
          <a:xfrm>
            <a:off x="5957888" y="5186363"/>
            <a:ext cx="463550" cy="398462"/>
            <a:chOff x="3987" y="-51"/>
            <a:chExt cx="1252" cy="983"/>
          </a:xfrm>
        </p:grpSpPr>
        <p:pic>
          <p:nvPicPr>
            <p:cNvPr id="32068" name="Picture 945" descr="desktop_computer_stylized_small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069" name="Freeform 946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20 w 714"/>
                <a:gd name="T1" fmla="*/ 1 h 714"/>
                <a:gd name="T2" fmla="*/ 111 w 714"/>
                <a:gd name="T3" fmla="*/ 0 h 714"/>
                <a:gd name="T4" fmla="*/ 88 w 714"/>
                <a:gd name="T5" fmla="*/ 1 h 714"/>
                <a:gd name="T6" fmla="*/ 0 w 714"/>
                <a:gd name="T7" fmla="*/ 1 h 714"/>
                <a:gd name="T8" fmla="*/ 20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1805" name="Group 947"/>
          <p:cNvGrpSpPr>
            <a:grpSpLocks/>
          </p:cNvGrpSpPr>
          <p:nvPr/>
        </p:nvGrpSpPr>
        <p:grpSpPr bwMode="auto">
          <a:xfrm>
            <a:off x="6396038" y="5224463"/>
            <a:ext cx="463550" cy="398462"/>
            <a:chOff x="3987" y="-51"/>
            <a:chExt cx="1252" cy="983"/>
          </a:xfrm>
        </p:grpSpPr>
        <p:pic>
          <p:nvPicPr>
            <p:cNvPr id="32066" name="Picture 948" descr="desktop_computer_stylized_small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067" name="Freeform 949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20 w 714"/>
                <a:gd name="T1" fmla="*/ 1 h 714"/>
                <a:gd name="T2" fmla="*/ 111 w 714"/>
                <a:gd name="T3" fmla="*/ 0 h 714"/>
                <a:gd name="T4" fmla="*/ 88 w 714"/>
                <a:gd name="T5" fmla="*/ 1 h 714"/>
                <a:gd name="T6" fmla="*/ 0 w 714"/>
                <a:gd name="T7" fmla="*/ 1 h 714"/>
                <a:gd name="T8" fmla="*/ 20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1806" name="Group 950"/>
          <p:cNvGrpSpPr>
            <a:grpSpLocks/>
          </p:cNvGrpSpPr>
          <p:nvPr/>
        </p:nvGrpSpPr>
        <p:grpSpPr bwMode="auto">
          <a:xfrm>
            <a:off x="8186738" y="5014913"/>
            <a:ext cx="249237" cy="555625"/>
            <a:chOff x="1115" y="2770"/>
            <a:chExt cx="589" cy="1034"/>
          </a:xfrm>
        </p:grpSpPr>
        <p:sp>
          <p:nvSpPr>
            <p:cNvPr id="32034" name="Freeform 951"/>
            <p:cNvSpPr>
              <a:spLocks/>
            </p:cNvSpPr>
            <p:nvPr/>
          </p:nvSpPr>
          <p:spPr bwMode="auto">
            <a:xfrm>
              <a:off x="1581" y="2772"/>
              <a:ext cx="117" cy="986"/>
            </a:xfrm>
            <a:custGeom>
              <a:avLst/>
              <a:gdLst>
                <a:gd name="T0" fmla="*/ 0 w 354"/>
                <a:gd name="T1" fmla="*/ 0 h 2742"/>
                <a:gd name="T2" fmla="*/ 0 w 354"/>
                <a:gd name="T3" fmla="*/ 0 h 2742"/>
                <a:gd name="T4" fmla="*/ 0 w 354"/>
                <a:gd name="T5" fmla="*/ 0 h 2742"/>
                <a:gd name="T6" fmla="*/ 0 w 354"/>
                <a:gd name="T7" fmla="*/ 0 h 2742"/>
                <a:gd name="T8" fmla="*/ 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035" name="Rectangle 952"/>
            <p:cNvSpPr>
              <a:spLocks noChangeArrowheads="1"/>
            </p:cNvSpPr>
            <p:nvPr/>
          </p:nvSpPr>
          <p:spPr bwMode="auto">
            <a:xfrm>
              <a:off x="1141" y="2770"/>
              <a:ext cx="435" cy="98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32036" name="Freeform 953"/>
            <p:cNvSpPr>
              <a:spLocks/>
            </p:cNvSpPr>
            <p:nvPr/>
          </p:nvSpPr>
          <p:spPr bwMode="auto">
            <a:xfrm>
              <a:off x="1603" y="2831"/>
              <a:ext cx="70" cy="913"/>
            </a:xfrm>
            <a:custGeom>
              <a:avLst/>
              <a:gdLst>
                <a:gd name="T0" fmla="*/ 0 w 211"/>
                <a:gd name="T1" fmla="*/ 0 h 2537"/>
                <a:gd name="T2" fmla="*/ 0 w 211"/>
                <a:gd name="T3" fmla="*/ 0 h 2537"/>
                <a:gd name="T4" fmla="*/ 0 w 211"/>
                <a:gd name="T5" fmla="*/ 0 h 2537"/>
                <a:gd name="T6" fmla="*/ 0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037" name="Freeform 954"/>
            <p:cNvSpPr>
              <a:spLocks/>
            </p:cNvSpPr>
            <p:nvPr/>
          </p:nvSpPr>
          <p:spPr bwMode="auto">
            <a:xfrm>
              <a:off x="1588" y="3293"/>
              <a:ext cx="109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038" name="Rectangle 955"/>
            <p:cNvSpPr>
              <a:spLocks noChangeArrowheads="1"/>
            </p:cNvSpPr>
            <p:nvPr/>
          </p:nvSpPr>
          <p:spPr bwMode="auto">
            <a:xfrm>
              <a:off x="1145" y="2885"/>
              <a:ext cx="248" cy="1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grpSp>
          <p:nvGrpSpPr>
            <p:cNvPr id="32039" name="Group 956"/>
            <p:cNvGrpSpPr>
              <a:grpSpLocks/>
            </p:cNvGrpSpPr>
            <p:nvPr/>
          </p:nvGrpSpPr>
          <p:grpSpPr bwMode="auto">
            <a:xfrm>
              <a:off x="1367" y="2873"/>
              <a:ext cx="240" cy="63"/>
              <a:chOff x="614" y="2568"/>
              <a:chExt cx="725" cy="139"/>
            </a:xfrm>
          </p:grpSpPr>
          <p:sp>
            <p:nvSpPr>
              <p:cNvPr id="32064" name="AutoShape 957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32065" name="AutoShape 958"/>
              <p:cNvSpPr>
                <a:spLocks noChangeArrowheads="1"/>
              </p:cNvSpPr>
              <p:nvPr/>
            </p:nvSpPr>
            <p:spPr bwMode="auto">
              <a:xfrm>
                <a:off x="623" y="2582"/>
                <a:ext cx="691" cy="10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sp>
          <p:nvSpPr>
            <p:cNvPr id="32040" name="Rectangle 959"/>
            <p:cNvSpPr>
              <a:spLocks noChangeArrowheads="1"/>
            </p:cNvSpPr>
            <p:nvPr/>
          </p:nvSpPr>
          <p:spPr bwMode="auto">
            <a:xfrm>
              <a:off x="1149" y="3024"/>
              <a:ext cx="248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grpSp>
          <p:nvGrpSpPr>
            <p:cNvPr id="32041" name="Group 960"/>
            <p:cNvGrpSpPr>
              <a:grpSpLocks/>
            </p:cNvGrpSpPr>
            <p:nvPr/>
          </p:nvGrpSpPr>
          <p:grpSpPr bwMode="auto">
            <a:xfrm>
              <a:off x="1366" y="3014"/>
              <a:ext cx="240" cy="58"/>
              <a:chOff x="614" y="2568"/>
              <a:chExt cx="725" cy="139"/>
            </a:xfrm>
          </p:grpSpPr>
          <p:sp>
            <p:nvSpPr>
              <p:cNvPr id="32062" name="AutoShape 961"/>
              <p:cNvSpPr>
                <a:spLocks noChangeArrowheads="1"/>
              </p:cNvSpPr>
              <p:nvPr/>
            </p:nvSpPr>
            <p:spPr bwMode="auto">
              <a:xfrm>
                <a:off x="615" y="2571"/>
                <a:ext cx="725" cy="135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32063" name="AutoShape 962"/>
              <p:cNvSpPr>
                <a:spLocks noChangeArrowheads="1"/>
              </p:cNvSpPr>
              <p:nvPr/>
            </p:nvSpPr>
            <p:spPr bwMode="auto">
              <a:xfrm>
                <a:off x="626" y="2585"/>
                <a:ext cx="691" cy="10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sp>
          <p:nvSpPr>
            <p:cNvPr id="32042" name="Rectangle 963"/>
            <p:cNvSpPr>
              <a:spLocks noChangeArrowheads="1"/>
            </p:cNvSpPr>
            <p:nvPr/>
          </p:nvSpPr>
          <p:spPr bwMode="auto">
            <a:xfrm>
              <a:off x="1149" y="3172"/>
              <a:ext cx="244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32043" name="Rectangle 964"/>
            <p:cNvSpPr>
              <a:spLocks noChangeArrowheads="1"/>
            </p:cNvSpPr>
            <p:nvPr/>
          </p:nvSpPr>
          <p:spPr bwMode="auto">
            <a:xfrm>
              <a:off x="1153" y="3299"/>
              <a:ext cx="244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grpSp>
          <p:nvGrpSpPr>
            <p:cNvPr id="32044" name="Group 965"/>
            <p:cNvGrpSpPr>
              <a:grpSpLocks/>
            </p:cNvGrpSpPr>
            <p:nvPr/>
          </p:nvGrpSpPr>
          <p:grpSpPr bwMode="auto">
            <a:xfrm>
              <a:off x="1361" y="3287"/>
              <a:ext cx="240" cy="65"/>
              <a:chOff x="614" y="2568"/>
              <a:chExt cx="725" cy="139"/>
            </a:xfrm>
          </p:grpSpPr>
          <p:sp>
            <p:nvSpPr>
              <p:cNvPr id="32060" name="AutoShape 966"/>
              <p:cNvSpPr>
                <a:spLocks noChangeArrowheads="1"/>
              </p:cNvSpPr>
              <p:nvPr/>
            </p:nvSpPr>
            <p:spPr bwMode="auto">
              <a:xfrm>
                <a:off x="619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32061" name="AutoShape 967"/>
              <p:cNvSpPr>
                <a:spLocks noChangeArrowheads="1"/>
              </p:cNvSpPr>
              <p:nvPr/>
            </p:nvSpPr>
            <p:spPr bwMode="auto">
              <a:xfrm>
                <a:off x="630" y="2587"/>
                <a:ext cx="691" cy="101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sp>
          <p:nvSpPr>
            <p:cNvPr id="32045" name="Freeform 968"/>
            <p:cNvSpPr>
              <a:spLocks/>
            </p:cNvSpPr>
            <p:nvPr/>
          </p:nvSpPr>
          <p:spPr bwMode="auto">
            <a:xfrm>
              <a:off x="1590" y="3169"/>
              <a:ext cx="108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32046" name="Group 969"/>
            <p:cNvGrpSpPr>
              <a:grpSpLocks/>
            </p:cNvGrpSpPr>
            <p:nvPr/>
          </p:nvGrpSpPr>
          <p:grpSpPr bwMode="auto">
            <a:xfrm>
              <a:off x="1363" y="3158"/>
              <a:ext cx="240" cy="60"/>
              <a:chOff x="614" y="2568"/>
              <a:chExt cx="725" cy="139"/>
            </a:xfrm>
          </p:grpSpPr>
          <p:sp>
            <p:nvSpPr>
              <p:cNvPr id="32058" name="AutoShape 970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5" cy="14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32059" name="AutoShape 971"/>
              <p:cNvSpPr>
                <a:spLocks noChangeArrowheads="1"/>
              </p:cNvSpPr>
              <p:nvPr/>
            </p:nvSpPr>
            <p:spPr bwMode="auto">
              <a:xfrm>
                <a:off x="624" y="2579"/>
                <a:ext cx="691" cy="11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sp>
          <p:nvSpPr>
            <p:cNvPr id="32047" name="Rectangle 972"/>
            <p:cNvSpPr>
              <a:spLocks noChangeArrowheads="1"/>
            </p:cNvSpPr>
            <p:nvPr/>
          </p:nvSpPr>
          <p:spPr bwMode="auto">
            <a:xfrm>
              <a:off x="1573" y="2770"/>
              <a:ext cx="30" cy="9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32048" name="Freeform 973"/>
            <p:cNvSpPr>
              <a:spLocks/>
            </p:cNvSpPr>
            <p:nvPr/>
          </p:nvSpPr>
          <p:spPr bwMode="auto">
            <a:xfrm>
              <a:off x="1599" y="3019"/>
              <a:ext cx="98" cy="92"/>
            </a:xfrm>
            <a:custGeom>
              <a:avLst/>
              <a:gdLst>
                <a:gd name="T0" fmla="*/ 0 w 296"/>
                <a:gd name="T1" fmla="*/ 0 h 256"/>
                <a:gd name="T2" fmla="*/ 0 w 296"/>
                <a:gd name="T3" fmla="*/ 0 h 256"/>
                <a:gd name="T4" fmla="*/ 0 w 296"/>
                <a:gd name="T5" fmla="*/ 0 h 256"/>
                <a:gd name="T6" fmla="*/ 0 w 296"/>
                <a:gd name="T7" fmla="*/ 0 h 256"/>
                <a:gd name="T8" fmla="*/ 0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049" name="Freeform 974"/>
            <p:cNvSpPr>
              <a:spLocks/>
            </p:cNvSpPr>
            <p:nvPr/>
          </p:nvSpPr>
          <p:spPr bwMode="auto">
            <a:xfrm>
              <a:off x="1601" y="2878"/>
              <a:ext cx="101" cy="104"/>
            </a:xfrm>
            <a:custGeom>
              <a:avLst/>
              <a:gdLst>
                <a:gd name="T0" fmla="*/ 0 w 304"/>
                <a:gd name="T1" fmla="*/ 0 h 288"/>
                <a:gd name="T2" fmla="*/ 0 w 304"/>
                <a:gd name="T3" fmla="*/ 0 h 288"/>
                <a:gd name="T4" fmla="*/ 0 w 304"/>
                <a:gd name="T5" fmla="*/ 0 h 288"/>
                <a:gd name="T6" fmla="*/ 0 w 304"/>
                <a:gd name="T7" fmla="*/ 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050" name="Oval 975"/>
            <p:cNvSpPr>
              <a:spLocks noChangeArrowheads="1"/>
            </p:cNvSpPr>
            <p:nvPr/>
          </p:nvSpPr>
          <p:spPr bwMode="auto">
            <a:xfrm>
              <a:off x="1685" y="3712"/>
              <a:ext cx="19" cy="41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32051" name="Freeform 976"/>
            <p:cNvSpPr>
              <a:spLocks/>
            </p:cNvSpPr>
            <p:nvPr/>
          </p:nvSpPr>
          <p:spPr bwMode="auto">
            <a:xfrm>
              <a:off x="1595" y="3713"/>
              <a:ext cx="102" cy="86"/>
            </a:xfrm>
            <a:custGeom>
              <a:avLst/>
              <a:gdLst>
                <a:gd name="T0" fmla="*/ 0 w 306"/>
                <a:gd name="T1" fmla="*/ 0 h 240"/>
                <a:gd name="T2" fmla="*/ 0 w 306"/>
                <a:gd name="T3" fmla="*/ 0 h 240"/>
                <a:gd name="T4" fmla="*/ 0 w 306"/>
                <a:gd name="T5" fmla="*/ 0 h 240"/>
                <a:gd name="T6" fmla="*/ 0 w 306"/>
                <a:gd name="T7" fmla="*/ 0 h 240"/>
                <a:gd name="T8" fmla="*/ 0 w 306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052" name="AutoShape 977"/>
            <p:cNvSpPr>
              <a:spLocks noChangeArrowheads="1"/>
            </p:cNvSpPr>
            <p:nvPr/>
          </p:nvSpPr>
          <p:spPr bwMode="auto">
            <a:xfrm>
              <a:off x="1115" y="3742"/>
              <a:ext cx="495" cy="62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32053" name="AutoShape 978"/>
            <p:cNvSpPr>
              <a:spLocks noChangeArrowheads="1"/>
            </p:cNvSpPr>
            <p:nvPr/>
          </p:nvSpPr>
          <p:spPr bwMode="auto">
            <a:xfrm>
              <a:off x="1141" y="3754"/>
              <a:ext cx="443" cy="3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32054" name="Oval 979"/>
            <p:cNvSpPr>
              <a:spLocks noChangeArrowheads="1"/>
            </p:cNvSpPr>
            <p:nvPr/>
          </p:nvSpPr>
          <p:spPr bwMode="auto">
            <a:xfrm>
              <a:off x="1183" y="3612"/>
              <a:ext cx="68" cy="62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32055" name="Oval 980"/>
            <p:cNvSpPr>
              <a:spLocks noChangeArrowheads="1"/>
            </p:cNvSpPr>
            <p:nvPr/>
          </p:nvSpPr>
          <p:spPr bwMode="auto">
            <a:xfrm>
              <a:off x="1258" y="3615"/>
              <a:ext cx="68" cy="5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ko-KR" altLang="ko-KR" sz="1800">
                <a:solidFill>
                  <a:srgbClr val="FF0000"/>
                </a:solidFill>
              </a:endParaRPr>
            </a:p>
          </p:txBody>
        </p:sp>
        <p:sp>
          <p:nvSpPr>
            <p:cNvPr id="32056" name="Oval 981"/>
            <p:cNvSpPr>
              <a:spLocks noChangeArrowheads="1"/>
            </p:cNvSpPr>
            <p:nvPr/>
          </p:nvSpPr>
          <p:spPr bwMode="auto">
            <a:xfrm>
              <a:off x="1333" y="3612"/>
              <a:ext cx="64" cy="62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32057" name="Rectangle 982"/>
            <p:cNvSpPr>
              <a:spLocks noChangeArrowheads="1"/>
            </p:cNvSpPr>
            <p:nvPr/>
          </p:nvSpPr>
          <p:spPr bwMode="auto">
            <a:xfrm>
              <a:off x="1498" y="3376"/>
              <a:ext cx="34" cy="32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</p:grpSp>
      <p:grpSp>
        <p:nvGrpSpPr>
          <p:cNvPr id="31807" name="Group 983"/>
          <p:cNvGrpSpPr>
            <a:grpSpLocks/>
          </p:cNvGrpSpPr>
          <p:nvPr/>
        </p:nvGrpSpPr>
        <p:grpSpPr bwMode="auto">
          <a:xfrm>
            <a:off x="7900988" y="5224463"/>
            <a:ext cx="230187" cy="498475"/>
            <a:chOff x="1115" y="2770"/>
            <a:chExt cx="589" cy="1034"/>
          </a:xfrm>
        </p:grpSpPr>
        <p:sp>
          <p:nvSpPr>
            <p:cNvPr id="32002" name="Freeform 984"/>
            <p:cNvSpPr>
              <a:spLocks/>
            </p:cNvSpPr>
            <p:nvPr/>
          </p:nvSpPr>
          <p:spPr bwMode="auto">
            <a:xfrm>
              <a:off x="1581" y="2772"/>
              <a:ext cx="117" cy="986"/>
            </a:xfrm>
            <a:custGeom>
              <a:avLst/>
              <a:gdLst>
                <a:gd name="T0" fmla="*/ 0 w 354"/>
                <a:gd name="T1" fmla="*/ 0 h 2742"/>
                <a:gd name="T2" fmla="*/ 0 w 354"/>
                <a:gd name="T3" fmla="*/ 0 h 2742"/>
                <a:gd name="T4" fmla="*/ 0 w 354"/>
                <a:gd name="T5" fmla="*/ 0 h 2742"/>
                <a:gd name="T6" fmla="*/ 0 w 354"/>
                <a:gd name="T7" fmla="*/ 0 h 2742"/>
                <a:gd name="T8" fmla="*/ 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003" name="Rectangle 985"/>
            <p:cNvSpPr>
              <a:spLocks noChangeArrowheads="1"/>
            </p:cNvSpPr>
            <p:nvPr/>
          </p:nvSpPr>
          <p:spPr bwMode="auto">
            <a:xfrm>
              <a:off x="1143" y="2770"/>
              <a:ext cx="431" cy="985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32004" name="Freeform 986"/>
            <p:cNvSpPr>
              <a:spLocks/>
            </p:cNvSpPr>
            <p:nvPr/>
          </p:nvSpPr>
          <p:spPr bwMode="auto">
            <a:xfrm>
              <a:off x="1603" y="2831"/>
              <a:ext cx="70" cy="913"/>
            </a:xfrm>
            <a:custGeom>
              <a:avLst/>
              <a:gdLst>
                <a:gd name="T0" fmla="*/ 0 w 211"/>
                <a:gd name="T1" fmla="*/ 0 h 2537"/>
                <a:gd name="T2" fmla="*/ 0 w 211"/>
                <a:gd name="T3" fmla="*/ 0 h 2537"/>
                <a:gd name="T4" fmla="*/ 0 w 211"/>
                <a:gd name="T5" fmla="*/ 0 h 2537"/>
                <a:gd name="T6" fmla="*/ 0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005" name="Freeform 987"/>
            <p:cNvSpPr>
              <a:spLocks/>
            </p:cNvSpPr>
            <p:nvPr/>
          </p:nvSpPr>
          <p:spPr bwMode="auto">
            <a:xfrm>
              <a:off x="1588" y="3293"/>
              <a:ext cx="109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006" name="Rectangle 988"/>
            <p:cNvSpPr>
              <a:spLocks noChangeArrowheads="1"/>
            </p:cNvSpPr>
            <p:nvPr/>
          </p:nvSpPr>
          <p:spPr bwMode="auto">
            <a:xfrm>
              <a:off x="1143" y="2885"/>
              <a:ext cx="248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grpSp>
          <p:nvGrpSpPr>
            <p:cNvPr id="32007" name="Group 989"/>
            <p:cNvGrpSpPr>
              <a:grpSpLocks/>
            </p:cNvGrpSpPr>
            <p:nvPr/>
          </p:nvGrpSpPr>
          <p:grpSpPr bwMode="auto">
            <a:xfrm>
              <a:off x="1367" y="2873"/>
              <a:ext cx="240" cy="63"/>
              <a:chOff x="614" y="2568"/>
              <a:chExt cx="725" cy="139"/>
            </a:xfrm>
          </p:grpSpPr>
          <p:sp>
            <p:nvSpPr>
              <p:cNvPr id="32032" name="AutoShape 990"/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4" cy="13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32033" name="AutoShape 991"/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699" cy="10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sp>
          <p:nvSpPr>
            <p:cNvPr id="32008" name="Rectangle 992"/>
            <p:cNvSpPr>
              <a:spLocks noChangeArrowheads="1"/>
            </p:cNvSpPr>
            <p:nvPr/>
          </p:nvSpPr>
          <p:spPr bwMode="auto">
            <a:xfrm>
              <a:off x="1152" y="3024"/>
              <a:ext cx="244" cy="2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grpSp>
          <p:nvGrpSpPr>
            <p:cNvPr id="32009" name="Group 993"/>
            <p:cNvGrpSpPr>
              <a:grpSpLocks/>
            </p:cNvGrpSpPr>
            <p:nvPr/>
          </p:nvGrpSpPr>
          <p:grpSpPr bwMode="auto">
            <a:xfrm>
              <a:off x="1366" y="3014"/>
              <a:ext cx="240" cy="58"/>
              <a:chOff x="614" y="2568"/>
              <a:chExt cx="725" cy="139"/>
            </a:xfrm>
          </p:grpSpPr>
          <p:sp>
            <p:nvSpPr>
              <p:cNvPr id="32030" name="AutoShape 994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2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32031" name="AutoShape 995"/>
              <p:cNvSpPr>
                <a:spLocks noChangeArrowheads="1"/>
              </p:cNvSpPr>
              <p:nvPr/>
            </p:nvSpPr>
            <p:spPr bwMode="auto">
              <a:xfrm>
                <a:off x="629" y="2583"/>
                <a:ext cx="699" cy="11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sp>
          <p:nvSpPr>
            <p:cNvPr id="32010" name="Rectangle 996"/>
            <p:cNvSpPr>
              <a:spLocks noChangeArrowheads="1"/>
            </p:cNvSpPr>
            <p:nvPr/>
          </p:nvSpPr>
          <p:spPr bwMode="auto">
            <a:xfrm>
              <a:off x="1147" y="3172"/>
              <a:ext cx="244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32011" name="Rectangle 997"/>
            <p:cNvSpPr>
              <a:spLocks noChangeArrowheads="1"/>
            </p:cNvSpPr>
            <p:nvPr/>
          </p:nvSpPr>
          <p:spPr bwMode="auto">
            <a:xfrm>
              <a:off x="1152" y="3300"/>
              <a:ext cx="248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grpSp>
          <p:nvGrpSpPr>
            <p:cNvPr id="32012" name="Group 998"/>
            <p:cNvGrpSpPr>
              <a:grpSpLocks/>
            </p:cNvGrpSpPr>
            <p:nvPr/>
          </p:nvGrpSpPr>
          <p:grpSpPr bwMode="auto">
            <a:xfrm>
              <a:off x="1361" y="3287"/>
              <a:ext cx="240" cy="65"/>
              <a:chOff x="614" y="2568"/>
              <a:chExt cx="725" cy="139"/>
            </a:xfrm>
          </p:grpSpPr>
          <p:sp>
            <p:nvSpPr>
              <p:cNvPr id="32028" name="AutoShape 999"/>
              <p:cNvSpPr>
                <a:spLocks noChangeArrowheads="1"/>
              </p:cNvSpPr>
              <p:nvPr/>
            </p:nvSpPr>
            <p:spPr bwMode="auto">
              <a:xfrm>
                <a:off x="619" y="2568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32029" name="AutoShape 1000"/>
              <p:cNvSpPr>
                <a:spLocks noChangeArrowheads="1"/>
              </p:cNvSpPr>
              <p:nvPr/>
            </p:nvSpPr>
            <p:spPr bwMode="auto">
              <a:xfrm>
                <a:off x="632" y="2582"/>
                <a:ext cx="699" cy="113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sp>
          <p:nvSpPr>
            <p:cNvPr id="32013" name="Freeform 1001"/>
            <p:cNvSpPr>
              <a:spLocks/>
            </p:cNvSpPr>
            <p:nvPr/>
          </p:nvSpPr>
          <p:spPr bwMode="auto">
            <a:xfrm>
              <a:off x="1590" y="3169"/>
              <a:ext cx="108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32014" name="Group 1002"/>
            <p:cNvGrpSpPr>
              <a:grpSpLocks/>
            </p:cNvGrpSpPr>
            <p:nvPr/>
          </p:nvGrpSpPr>
          <p:grpSpPr bwMode="auto">
            <a:xfrm>
              <a:off x="1363" y="3158"/>
              <a:ext cx="240" cy="60"/>
              <a:chOff x="614" y="2568"/>
              <a:chExt cx="725" cy="139"/>
            </a:xfrm>
          </p:grpSpPr>
          <p:sp>
            <p:nvSpPr>
              <p:cNvPr id="32026" name="AutoShape 1003"/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24" cy="13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32027" name="AutoShape 1004"/>
              <p:cNvSpPr>
                <a:spLocks noChangeArrowheads="1"/>
              </p:cNvSpPr>
              <p:nvPr/>
            </p:nvSpPr>
            <p:spPr bwMode="auto">
              <a:xfrm>
                <a:off x="626" y="2585"/>
                <a:ext cx="699" cy="10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sp>
          <p:nvSpPr>
            <p:cNvPr id="32015" name="Rectangle 1005"/>
            <p:cNvSpPr>
              <a:spLocks noChangeArrowheads="1"/>
            </p:cNvSpPr>
            <p:nvPr/>
          </p:nvSpPr>
          <p:spPr bwMode="auto">
            <a:xfrm>
              <a:off x="1574" y="2770"/>
              <a:ext cx="28" cy="9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32016" name="Freeform 1006"/>
            <p:cNvSpPr>
              <a:spLocks/>
            </p:cNvSpPr>
            <p:nvPr/>
          </p:nvSpPr>
          <p:spPr bwMode="auto">
            <a:xfrm>
              <a:off x="1599" y="3019"/>
              <a:ext cx="98" cy="92"/>
            </a:xfrm>
            <a:custGeom>
              <a:avLst/>
              <a:gdLst>
                <a:gd name="T0" fmla="*/ 0 w 296"/>
                <a:gd name="T1" fmla="*/ 0 h 256"/>
                <a:gd name="T2" fmla="*/ 0 w 296"/>
                <a:gd name="T3" fmla="*/ 0 h 256"/>
                <a:gd name="T4" fmla="*/ 0 w 296"/>
                <a:gd name="T5" fmla="*/ 0 h 256"/>
                <a:gd name="T6" fmla="*/ 0 w 296"/>
                <a:gd name="T7" fmla="*/ 0 h 256"/>
                <a:gd name="T8" fmla="*/ 0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017" name="Freeform 1007"/>
            <p:cNvSpPr>
              <a:spLocks/>
            </p:cNvSpPr>
            <p:nvPr/>
          </p:nvSpPr>
          <p:spPr bwMode="auto">
            <a:xfrm>
              <a:off x="1601" y="2878"/>
              <a:ext cx="101" cy="104"/>
            </a:xfrm>
            <a:custGeom>
              <a:avLst/>
              <a:gdLst>
                <a:gd name="T0" fmla="*/ 0 w 304"/>
                <a:gd name="T1" fmla="*/ 0 h 288"/>
                <a:gd name="T2" fmla="*/ 0 w 304"/>
                <a:gd name="T3" fmla="*/ 0 h 288"/>
                <a:gd name="T4" fmla="*/ 0 w 304"/>
                <a:gd name="T5" fmla="*/ 0 h 288"/>
                <a:gd name="T6" fmla="*/ 0 w 304"/>
                <a:gd name="T7" fmla="*/ 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018" name="Oval 1008"/>
            <p:cNvSpPr>
              <a:spLocks noChangeArrowheads="1"/>
            </p:cNvSpPr>
            <p:nvPr/>
          </p:nvSpPr>
          <p:spPr bwMode="auto">
            <a:xfrm>
              <a:off x="1684" y="3712"/>
              <a:ext cx="20" cy="4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32019" name="Freeform 1009"/>
            <p:cNvSpPr>
              <a:spLocks/>
            </p:cNvSpPr>
            <p:nvPr/>
          </p:nvSpPr>
          <p:spPr bwMode="auto">
            <a:xfrm>
              <a:off x="1595" y="3713"/>
              <a:ext cx="102" cy="86"/>
            </a:xfrm>
            <a:custGeom>
              <a:avLst/>
              <a:gdLst>
                <a:gd name="T0" fmla="*/ 0 w 306"/>
                <a:gd name="T1" fmla="*/ 0 h 240"/>
                <a:gd name="T2" fmla="*/ 0 w 306"/>
                <a:gd name="T3" fmla="*/ 0 h 240"/>
                <a:gd name="T4" fmla="*/ 0 w 306"/>
                <a:gd name="T5" fmla="*/ 0 h 240"/>
                <a:gd name="T6" fmla="*/ 0 w 306"/>
                <a:gd name="T7" fmla="*/ 0 h 240"/>
                <a:gd name="T8" fmla="*/ 0 w 306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020" name="AutoShape 1010"/>
            <p:cNvSpPr>
              <a:spLocks noChangeArrowheads="1"/>
            </p:cNvSpPr>
            <p:nvPr/>
          </p:nvSpPr>
          <p:spPr bwMode="auto">
            <a:xfrm>
              <a:off x="1115" y="3741"/>
              <a:ext cx="496" cy="63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32021" name="AutoShape 1011"/>
            <p:cNvSpPr>
              <a:spLocks noChangeArrowheads="1"/>
            </p:cNvSpPr>
            <p:nvPr/>
          </p:nvSpPr>
          <p:spPr bwMode="auto">
            <a:xfrm>
              <a:off x="1143" y="3755"/>
              <a:ext cx="443" cy="3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32022" name="Oval 1012"/>
            <p:cNvSpPr>
              <a:spLocks noChangeArrowheads="1"/>
            </p:cNvSpPr>
            <p:nvPr/>
          </p:nvSpPr>
          <p:spPr bwMode="auto">
            <a:xfrm>
              <a:off x="1184" y="3613"/>
              <a:ext cx="65" cy="6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32023" name="Oval 1013"/>
            <p:cNvSpPr>
              <a:spLocks noChangeArrowheads="1"/>
            </p:cNvSpPr>
            <p:nvPr/>
          </p:nvSpPr>
          <p:spPr bwMode="auto">
            <a:xfrm>
              <a:off x="1257" y="3613"/>
              <a:ext cx="65" cy="6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ko-KR" altLang="ko-KR" sz="1800">
                <a:solidFill>
                  <a:srgbClr val="FF0000"/>
                </a:solidFill>
              </a:endParaRPr>
            </a:p>
          </p:txBody>
        </p:sp>
        <p:sp>
          <p:nvSpPr>
            <p:cNvPr id="32024" name="Oval 1014"/>
            <p:cNvSpPr>
              <a:spLocks noChangeArrowheads="1"/>
            </p:cNvSpPr>
            <p:nvPr/>
          </p:nvSpPr>
          <p:spPr bwMode="auto">
            <a:xfrm>
              <a:off x="1330" y="3613"/>
              <a:ext cx="65" cy="5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32025" name="Rectangle 1015"/>
            <p:cNvSpPr>
              <a:spLocks noChangeArrowheads="1"/>
            </p:cNvSpPr>
            <p:nvPr/>
          </p:nvSpPr>
          <p:spPr bwMode="auto">
            <a:xfrm>
              <a:off x="1497" y="3376"/>
              <a:ext cx="32" cy="3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</p:grpSp>
      <p:grpSp>
        <p:nvGrpSpPr>
          <p:cNvPr id="31808" name="Group 1070"/>
          <p:cNvGrpSpPr>
            <a:grpSpLocks/>
          </p:cNvGrpSpPr>
          <p:nvPr/>
        </p:nvGrpSpPr>
        <p:grpSpPr bwMode="auto">
          <a:xfrm>
            <a:off x="7202488" y="2486025"/>
            <a:ext cx="392112" cy="180975"/>
            <a:chOff x="4655" y="2464"/>
            <a:chExt cx="319" cy="132"/>
          </a:xfrm>
        </p:grpSpPr>
        <p:grpSp>
          <p:nvGrpSpPr>
            <p:cNvPr id="31985" name="Group 1071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3199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3199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3199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31997" name="Group 107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2000" name="Freeform 107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2001" name="Freeform 107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31998" name="Line 107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99" name="Line 107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31986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31987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31988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grpSp>
          <p:nvGrpSpPr>
            <p:cNvPr id="31989" name="Group 1083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31992" name="Freeform 108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93" name="Freeform 108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31990" name="Line 1086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991" name="Line 1087"/>
            <p:cNvSpPr>
              <a:spLocks noChangeShapeType="1"/>
            </p:cNvSpPr>
            <p:nvPr/>
          </p:nvSpPr>
          <p:spPr bwMode="auto">
            <a:xfrm>
              <a:off x="4971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1809" name="Group 1088"/>
          <p:cNvGrpSpPr>
            <a:grpSpLocks/>
          </p:cNvGrpSpPr>
          <p:nvPr/>
        </p:nvGrpSpPr>
        <p:grpSpPr bwMode="auto">
          <a:xfrm>
            <a:off x="7205663" y="2752725"/>
            <a:ext cx="407987" cy="180975"/>
            <a:chOff x="4655" y="2464"/>
            <a:chExt cx="319" cy="132"/>
          </a:xfrm>
        </p:grpSpPr>
        <p:grpSp>
          <p:nvGrpSpPr>
            <p:cNvPr id="31968" name="Group 1089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3197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3197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3197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31980" name="Group 109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1983" name="Freeform 109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1984" name="Freeform 109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31981" name="Line 109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82" name="Line 109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31969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31970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31971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grpSp>
          <p:nvGrpSpPr>
            <p:cNvPr id="31972" name="Group 1101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31975" name="Freeform 110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76" name="Freeform 110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31973" name="Line 1104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974" name="Line 1105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1810" name="Group 1106"/>
          <p:cNvGrpSpPr>
            <a:grpSpLocks/>
          </p:cNvGrpSpPr>
          <p:nvPr/>
        </p:nvGrpSpPr>
        <p:grpSpPr bwMode="auto">
          <a:xfrm>
            <a:off x="7758113" y="2749550"/>
            <a:ext cx="407987" cy="180975"/>
            <a:chOff x="4655" y="2464"/>
            <a:chExt cx="319" cy="132"/>
          </a:xfrm>
        </p:grpSpPr>
        <p:grpSp>
          <p:nvGrpSpPr>
            <p:cNvPr id="31951" name="Group 1107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3196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3196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3196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31963" name="Group 111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1966" name="Freeform 111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1967" name="Freeform 111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31964" name="Line 111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65" name="Line 111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31952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31953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31954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grpSp>
          <p:nvGrpSpPr>
            <p:cNvPr id="31955" name="Group 1119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31958" name="Freeform 112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59" name="Freeform 112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31956" name="Line 1122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957" name="Line 1123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1811" name="Group 1124"/>
          <p:cNvGrpSpPr>
            <a:grpSpLocks/>
          </p:cNvGrpSpPr>
          <p:nvPr/>
        </p:nvGrpSpPr>
        <p:grpSpPr bwMode="auto">
          <a:xfrm>
            <a:off x="7688263" y="2390775"/>
            <a:ext cx="392112" cy="180975"/>
            <a:chOff x="4655" y="2464"/>
            <a:chExt cx="319" cy="132"/>
          </a:xfrm>
        </p:grpSpPr>
        <p:grpSp>
          <p:nvGrpSpPr>
            <p:cNvPr id="31934" name="Group 1125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3194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3194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3194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31946" name="Group 112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1949" name="Freeform 113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1950" name="Freeform 113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31947" name="Line 113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48" name="Line 113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31935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31936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31937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grpSp>
          <p:nvGrpSpPr>
            <p:cNvPr id="31938" name="Group 1137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31941" name="Freeform 1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42" name="Freeform 1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31939" name="Line 1140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940" name="Line 1141"/>
            <p:cNvSpPr>
              <a:spLocks noChangeShapeType="1"/>
            </p:cNvSpPr>
            <p:nvPr/>
          </p:nvSpPr>
          <p:spPr bwMode="auto">
            <a:xfrm>
              <a:off x="4971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31812" name="Picture 1142" descr="underline_base"/>
          <p:cNvPicPr>
            <a:picLocks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692150" y="1039813"/>
            <a:ext cx="426402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81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25D43402-B200-4204-9D1B-DBCD75C20AFF}" type="slidenum">
              <a:rPr lang="en-US" altLang="ko-KR"/>
              <a:pPr/>
              <a:t>35</a:t>
            </a:fld>
            <a:endParaRPr lang="en-US" altLang="ko-KR"/>
          </a:p>
        </p:txBody>
      </p:sp>
      <p:grpSp>
        <p:nvGrpSpPr>
          <p:cNvPr id="31814" name="Group 7"/>
          <p:cNvGrpSpPr>
            <a:grpSpLocks/>
          </p:cNvGrpSpPr>
          <p:nvPr/>
        </p:nvGrpSpPr>
        <p:grpSpPr bwMode="auto">
          <a:xfrm>
            <a:off x="6219825" y="4837113"/>
            <a:ext cx="628650" cy="276225"/>
            <a:chOff x="4786435" y="6027638"/>
            <a:chExt cx="748703" cy="417782"/>
          </a:xfrm>
        </p:grpSpPr>
        <p:sp>
          <p:nvSpPr>
            <p:cNvPr id="519" name="Oval 518"/>
            <p:cNvSpPr>
              <a:spLocks noChangeArrowheads="1"/>
            </p:cNvSpPr>
            <p:nvPr/>
          </p:nvSpPr>
          <p:spPr bwMode="auto">
            <a:xfrm flipV="1">
              <a:off x="4792108" y="6145288"/>
              <a:ext cx="743030" cy="300132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20" name="Rectangle 519"/>
            <p:cNvSpPr/>
            <p:nvPr/>
          </p:nvSpPr>
          <p:spPr bwMode="auto">
            <a:xfrm>
              <a:off x="4790216" y="6188507"/>
              <a:ext cx="744922" cy="108048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521" name="Oval 520"/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32" cy="30013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22" name="Freeform 521"/>
            <p:cNvSpPr/>
            <p:nvPr/>
          </p:nvSpPr>
          <p:spPr bwMode="auto">
            <a:xfrm>
              <a:off x="4981174" y="6126080"/>
              <a:ext cx="361116" cy="15126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23" name="Freeform 522"/>
            <p:cNvSpPr>
              <a:spLocks/>
            </p:cNvSpPr>
            <p:nvPr/>
          </p:nvSpPr>
          <p:spPr bwMode="auto">
            <a:xfrm>
              <a:off x="4943361" y="6087663"/>
              <a:ext cx="436743" cy="105646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24" name="Freeform 523"/>
            <p:cNvSpPr>
              <a:spLocks/>
            </p:cNvSpPr>
            <p:nvPr/>
          </p:nvSpPr>
          <p:spPr bwMode="auto">
            <a:xfrm>
              <a:off x="5228850" y="6176503"/>
              <a:ext cx="162597" cy="91240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25" name="Freeform 524"/>
            <p:cNvSpPr>
              <a:spLocks/>
            </p:cNvSpPr>
            <p:nvPr/>
          </p:nvSpPr>
          <p:spPr bwMode="auto">
            <a:xfrm>
              <a:off x="4933907" y="6178903"/>
              <a:ext cx="158816" cy="91240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26" name="Straight Connector 525"/>
            <p:cNvCxnSpPr>
              <a:cxnSpLocks noChangeShapeType="1"/>
              <a:endCxn id="521" idx="2"/>
            </p:cNvCxnSpPr>
            <p:nvPr/>
          </p:nvCxnSpPr>
          <p:spPr bwMode="auto">
            <a:xfrm flipH="1" flipV="1">
              <a:off x="4786435" y="6178903"/>
              <a:ext cx="1891" cy="115250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527" name="Straight Connector 526"/>
            <p:cNvCxnSpPr>
              <a:cxnSpLocks noChangeShapeType="1"/>
            </p:cNvCxnSpPr>
            <p:nvPr/>
          </p:nvCxnSpPr>
          <p:spPr bwMode="auto">
            <a:xfrm flipH="1" flipV="1">
              <a:off x="5533248" y="6183705"/>
              <a:ext cx="1890" cy="115250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31815" name="Group 5"/>
          <p:cNvGrpSpPr>
            <a:grpSpLocks/>
          </p:cNvGrpSpPr>
          <p:nvPr/>
        </p:nvGrpSpPr>
        <p:grpSpPr bwMode="auto">
          <a:xfrm>
            <a:off x="7683500" y="2387600"/>
            <a:ext cx="409575" cy="222250"/>
            <a:chOff x="2213011" y="6015083"/>
            <a:chExt cx="745177" cy="407107"/>
          </a:xfrm>
        </p:grpSpPr>
        <p:sp>
          <p:nvSpPr>
            <p:cNvPr id="529" name="Oval 528"/>
            <p:cNvSpPr>
              <a:spLocks noChangeArrowheads="1"/>
            </p:cNvSpPr>
            <p:nvPr/>
          </p:nvSpPr>
          <p:spPr bwMode="auto">
            <a:xfrm flipV="1">
              <a:off x="2215900" y="6122676"/>
              <a:ext cx="742288" cy="299514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30" name="Rectangle 529"/>
            <p:cNvSpPr/>
            <p:nvPr/>
          </p:nvSpPr>
          <p:spPr bwMode="auto">
            <a:xfrm>
              <a:off x="2213011" y="6163387"/>
              <a:ext cx="745177" cy="110500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531" name="Oval 530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2290" cy="299515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32" name="Freeform 531"/>
            <p:cNvSpPr/>
            <p:nvPr/>
          </p:nvSpPr>
          <p:spPr bwMode="auto">
            <a:xfrm>
              <a:off x="2403638" y="6102320"/>
              <a:ext cx="361036" cy="15121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3" name="Freeform 532"/>
            <p:cNvSpPr>
              <a:spLocks/>
            </p:cNvSpPr>
            <p:nvPr/>
          </p:nvSpPr>
          <p:spPr bwMode="auto">
            <a:xfrm>
              <a:off x="2366091" y="6064518"/>
              <a:ext cx="436130" cy="104685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34" name="Freeform 533"/>
            <p:cNvSpPr>
              <a:spLocks/>
            </p:cNvSpPr>
            <p:nvPr/>
          </p:nvSpPr>
          <p:spPr bwMode="auto">
            <a:xfrm>
              <a:off x="2652030" y="6154663"/>
              <a:ext cx="161744" cy="9014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35" name="Freeform 534"/>
            <p:cNvSpPr>
              <a:spLocks/>
            </p:cNvSpPr>
            <p:nvPr/>
          </p:nvSpPr>
          <p:spPr bwMode="auto">
            <a:xfrm>
              <a:off x="2357425" y="6154663"/>
              <a:ext cx="158856" cy="93053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36" name="Straight Connector 535"/>
            <p:cNvCxnSpPr>
              <a:cxnSpLocks noChangeShapeType="1"/>
              <a:endCxn id="531" idx="2"/>
            </p:cNvCxnSpPr>
            <p:nvPr/>
          </p:nvCxnSpPr>
          <p:spPr bwMode="auto">
            <a:xfrm flipH="1" flipV="1">
              <a:off x="2213011" y="6166294"/>
              <a:ext cx="2889" cy="116316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537" name="Straight Connector 536"/>
            <p:cNvCxnSpPr>
              <a:cxnSpLocks noChangeShapeType="1"/>
            </p:cNvCxnSpPr>
            <p:nvPr/>
          </p:nvCxnSpPr>
          <p:spPr bwMode="auto">
            <a:xfrm flipH="1" flipV="1">
              <a:off x="2955301" y="6160478"/>
              <a:ext cx="2887" cy="116316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31816" name="Group 542"/>
          <p:cNvGrpSpPr>
            <a:grpSpLocks/>
          </p:cNvGrpSpPr>
          <p:nvPr/>
        </p:nvGrpSpPr>
        <p:grpSpPr bwMode="auto">
          <a:xfrm>
            <a:off x="7751763" y="2738438"/>
            <a:ext cx="411162" cy="220662"/>
            <a:chOff x="2213011" y="6015083"/>
            <a:chExt cx="745177" cy="407107"/>
          </a:xfrm>
        </p:grpSpPr>
        <p:sp>
          <p:nvSpPr>
            <p:cNvPr id="544" name="Oval 543"/>
            <p:cNvSpPr>
              <a:spLocks noChangeArrowheads="1"/>
            </p:cNvSpPr>
            <p:nvPr/>
          </p:nvSpPr>
          <p:spPr bwMode="auto">
            <a:xfrm flipV="1">
              <a:off x="2215887" y="6123449"/>
              <a:ext cx="742301" cy="298741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45" name="Rectangle 544"/>
            <p:cNvSpPr/>
            <p:nvPr/>
          </p:nvSpPr>
          <p:spPr bwMode="auto">
            <a:xfrm>
              <a:off x="2213011" y="6164453"/>
              <a:ext cx="745177" cy="108368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546" name="Oval 54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2301" cy="298741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47" name="Freeform 546"/>
            <p:cNvSpPr/>
            <p:nvPr/>
          </p:nvSpPr>
          <p:spPr bwMode="auto">
            <a:xfrm>
              <a:off x="2402902" y="6102948"/>
              <a:ext cx="362519" cy="1493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8" name="Freeform 547"/>
            <p:cNvSpPr>
              <a:spLocks/>
            </p:cNvSpPr>
            <p:nvPr/>
          </p:nvSpPr>
          <p:spPr bwMode="auto">
            <a:xfrm>
              <a:off x="2365498" y="6064872"/>
              <a:ext cx="437324" cy="105438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49" name="Freeform 548"/>
            <p:cNvSpPr>
              <a:spLocks/>
            </p:cNvSpPr>
            <p:nvPr/>
          </p:nvSpPr>
          <p:spPr bwMode="auto">
            <a:xfrm>
              <a:off x="2653212" y="6152737"/>
              <a:ext cx="161120" cy="90795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50" name="Freeform 549"/>
            <p:cNvSpPr>
              <a:spLocks/>
            </p:cNvSpPr>
            <p:nvPr/>
          </p:nvSpPr>
          <p:spPr bwMode="auto">
            <a:xfrm>
              <a:off x="2356868" y="6155667"/>
              <a:ext cx="158242" cy="90793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51" name="Straight Connector 550"/>
            <p:cNvCxnSpPr>
              <a:cxnSpLocks noChangeShapeType="1"/>
              <a:endCxn id="546" idx="2"/>
            </p:cNvCxnSpPr>
            <p:nvPr/>
          </p:nvCxnSpPr>
          <p:spPr bwMode="auto">
            <a:xfrm flipH="1" flipV="1">
              <a:off x="2213011" y="6167382"/>
              <a:ext cx="2876" cy="114224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552" name="Straight Connector 551"/>
            <p:cNvCxnSpPr>
              <a:cxnSpLocks noChangeShapeType="1"/>
            </p:cNvCxnSpPr>
            <p:nvPr/>
          </p:nvCxnSpPr>
          <p:spPr bwMode="auto">
            <a:xfrm flipH="1" flipV="1">
              <a:off x="2955312" y="6161525"/>
              <a:ext cx="2876" cy="114224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31817" name="Group 552"/>
          <p:cNvGrpSpPr>
            <a:grpSpLocks/>
          </p:cNvGrpSpPr>
          <p:nvPr/>
        </p:nvGrpSpPr>
        <p:grpSpPr bwMode="auto">
          <a:xfrm>
            <a:off x="7200900" y="2743200"/>
            <a:ext cx="411163" cy="220663"/>
            <a:chOff x="2213011" y="6015083"/>
            <a:chExt cx="745177" cy="407107"/>
          </a:xfrm>
        </p:grpSpPr>
        <p:sp>
          <p:nvSpPr>
            <p:cNvPr id="554" name="Oval 553"/>
            <p:cNvSpPr>
              <a:spLocks noChangeArrowheads="1"/>
            </p:cNvSpPr>
            <p:nvPr/>
          </p:nvSpPr>
          <p:spPr bwMode="auto">
            <a:xfrm flipV="1">
              <a:off x="2215889" y="6123450"/>
              <a:ext cx="742299" cy="298740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55" name="Rectangle 554"/>
            <p:cNvSpPr/>
            <p:nvPr/>
          </p:nvSpPr>
          <p:spPr bwMode="auto">
            <a:xfrm>
              <a:off x="2213011" y="6164454"/>
              <a:ext cx="745177" cy="108365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556" name="Oval 55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2299" cy="29874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57" name="Freeform 556"/>
            <p:cNvSpPr/>
            <p:nvPr/>
          </p:nvSpPr>
          <p:spPr bwMode="auto">
            <a:xfrm>
              <a:off x="2402901" y="6102948"/>
              <a:ext cx="362518" cy="1493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8" name="Freeform 557"/>
            <p:cNvSpPr>
              <a:spLocks/>
            </p:cNvSpPr>
            <p:nvPr/>
          </p:nvSpPr>
          <p:spPr bwMode="auto">
            <a:xfrm>
              <a:off x="2365500" y="6064874"/>
              <a:ext cx="437323" cy="105438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59" name="Freeform 558"/>
            <p:cNvSpPr>
              <a:spLocks/>
            </p:cNvSpPr>
            <p:nvPr/>
          </p:nvSpPr>
          <p:spPr bwMode="auto">
            <a:xfrm>
              <a:off x="2653212" y="6152738"/>
              <a:ext cx="161119" cy="90793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60" name="Freeform 559"/>
            <p:cNvSpPr>
              <a:spLocks/>
            </p:cNvSpPr>
            <p:nvPr/>
          </p:nvSpPr>
          <p:spPr bwMode="auto">
            <a:xfrm>
              <a:off x="2356867" y="6155666"/>
              <a:ext cx="158243" cy="90794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61" name="Straight Connector 560"/>
            <p:cNvCxnSpPr>
              <a:cxnSpLocks noChangeShapeType="1"/>
              <a:endCxn id="556" idx="2"/>
            </p:cNvCxnSpPr>
            <p:nvPr/>
          </p:nvCxnSpPr>
          <p:spPr bwMode="auto">
            <a:xfrm flipH="1" flipV="1">
              <a:off x="2213011" y="6167382"/>
              <a:ext cx="2878" cy="114225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562" name="Straight Connector 561"/>
            <p:cNvCxnSpPr>
              <a:cxnSpLocks noChangeShapeType="1"/>
            </p:cNvCxnSpPr>
            <p:nvPr/>
          </p:nvCxnSpPr>
          <p:spPr bwMode="auto">
            <a:xfrm flipH="1" flipV="1">
              <a:off x="2955310" y="6161524"/>
              <a:ext cx="2878" cy="114225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31818" name="Group 562"/>
          <p:cNvGrpSpPr>
            <a:grpSpLocks/>
          </p:cNvGrpSpPr>
          <p:nvPr/>
        </p:nvGrpSpPr>
        <p:grpSpPr bwMode="auto">
          <a:xfrm>
            <a:off x="7188200" y="2473325"/>
            <a:ext cx="409575" cy="220663"/>
            <a:chOff x="2213011" y="6015083"/>
            <a:chExt cx="745177" cy="407107"/>
          </a:xfrm>
        </p:grpSpPr>
        <p:sp>
          <p:nvSpPr>
            <p:cNvPr id="564" name="Oval 563"/>
            <p:cNvSpPr>
              <a:spLocks noChangeArrowheads="1"/>
            </p:cNvSpPr>
            <p:nvPr/>
          </p:nvSpPr>
          <p:spPr bwMode="auto">
            <a:xfrm flipV="1">
              <a:off x="2215900" y="6123450"/>
              <a:ext cx="742288" cy="298740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65" name="Rectangle 564"/>
            <p:cNvSpPr/>
            <p:nvPr/>
          </p:nvSpPr>
          <p:spPr bwMode="auto">
            <a:xfrm>
              <a:off x="2213011" y="6164454"/>
              <a:ext cx="745177" cy="108365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566" name="Oval 56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2290" cy="29874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67" name="Freeform 566"/>
            <p:cNvSpPr/>
            <p:nvPr/>
          </p:nvSpPr>
          <p:spPr bwMode="auto">
            <a:xfrm>
              <a:off x="2403638" y="6102948"/>
              <a:ext cx="361036" cy="1493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8" name="Freeform 567"/>
            <p:cNvSpPr>
              <a:spLocks/>
            </p:cNvSpPr>
            <p:nvPr/>
          </p:nvSpPr>
          <p:spPr bwMode="auto">
            <a:xfrm>
              <a:off x="2366091" y="6064874"/>
              <a:ext cx="436130" cy="105438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69" name="Freeform 568"/>
            <p:cNvSpPr>
              <a:spLocks/>
            </p:cNvSpPr>
            <p:nvPr/>
          </p:nvSpPr>
          <p:spPr bwMode="auto">
            <a:xfrm>
              <a:off x="2652030" y="6152738"/>
              <a:ext cx="161744" cy="90793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70" name="Freeform 569"/>
            <p:cNvSpPr>
              <a:spLocks/>
            </p:cNvSpPr>
            <p:nvPr/>
          </p:nvSpPr>
          <p:spPr bwMode="auto">
            <a:xfrm>
              <a:off x="2357425" y="6155666"/>
              <a:ext cx="158856" cy="90794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71" name="Straight Connector 570"/>
            <p:cNvCxnSpPr>
              <a:cxnSpLocks noChangeShapeType="1"/>
              <a:endCxn id="566" idx="2"/>
            </p:cNvCxnSpPr>
            <p:nvPr/>
          </p:nvCxnSpPr>
          <p:spPr bwMode="auto">
            <a:xfrm flipH="1" flipV="1">
              <a:off x="2213011" y="6167382"/>
              <a:ext cx="2889" cy="114225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572" name="Straight Connector 571"/>
            <p:cNvCxnSpPr>
              <a:cxnSpLocks noChangeShapeType="1"/>
            </p:cNvCxnSpPr>
            <p:nvPr/>
          </p:nvCxnSpPr>
          <p:spPr bwMode="auto">
            <a:xfrm flipH="1" flipV="1">
              <a:off x="2955301" y="6161524"/>
              <a:ext cx="2887" cy="114225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31819" name="Group 572"/>
          <p:cNvGrpSpPr>
            <a:grpSpLocks/>
          </p:cNvGrpSpPr>
          <p:nvPr/>
        </p:nvGrpSpPr>
        <p:grpSpPr bwMode="auto">
          <a:xfrm>
            <a:off x="7085013" y="3622675"/>
            <a:ext cx="411162" cy="220663"/>
            <a:chOff x="2213011" y="6015083"/>
            <a:chExt cx="745177" cy="407107"/>
          </a:xfrm>
        </p:grpSpPr>
        <p:sp>
          <p:nvSpPr>
            <p:cNvPr id="574" name="Oval 573"/>
            <p:cNvSpPr>
              <a:spLocks noChangeArrowheads="1"/>
            </p:cNvSpPr>
            <p:nvPr/>
          </p:nvSpPr>
          <p:spPr bwMode="auto">
            <a:xfrm flipV="1">
              <a:off x="2215887" y="6123450"/>
              <a:ext cx="742301" cy="298740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75" name="Rectangle 574"/>
            <p:cNvSpPr/>
            <p:nvPr/>
          </p:nvSpPr>
          <p:spPr bwMode="auto">
            <a:xfrm>
              <a:off x="2213011" y="6164454"/>
              <a:ext cx="745177" cy="108365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576" name="Oval 57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2301" cy="29874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77" name="Freeform 576"/>
            <p:cNvSpPr/>
            <p:nvPr/>
          </p:nvSpPr>
          <p:spPr bwMode="auto">
            <a:xfrm>
              <a:off x="2402902" y="6102948"/>
              <a:ext cx="362519" cy="1493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8" name="Freeform 577"/>
            <p:cNvSpPr>
              <a:spLocks/>
            </p:cNvSpPr>
            <p:nvPr/>
          </p:nvSpPr>
          <p:spPr bwMode="auto">
            <a:xfrm>
              <a:off x="2365498" y="6064874"/>
              <a:ext cx="437324" cy="105438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79" name="Freeform 578"/>
            <p:cNvSpPr>
              <a:spLocks/>
            </p:cNvSpPr>
            <p:nvPr/>
          </p:nvSpPr>
          <p:spPr bwMode="auto">
            <a:xfrm>
              <a:off x="2653212" y="6152738"/>
              <a:ext cx="161120" cy="90793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80" name="Freeform 579"/>
            <p:cNvSpPr>
              <a:spLocks/>
            </p:cNvSpPr>
            <p:nvPr/>
          </p:nvSpPr>
          <p:spPr bwMode="auto">
            <a:xfrm>
              <a:off x="2356868" y="6155666"/>
              <a:ext cx="158242" cy="90794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81" name="Straight Connector 580"/>
            <p:cNvCxnSpPr>
              <a:cxnSpLocks noChangeShapeType="1"/>
              <a:endCxn id="576" idx="2"/>
            </p:cNvCxnSpPr>
            <p:nvPr/>
          </p:nvCxnSpPr>
          <p:spPr bwMode="auto">
            <a:xfrm flipH="1" flipV="1">
              <a:off x="2213011" y="6167382"/>
              <a:ext cx="2876" cy="114225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582" name="Straight Connector 581"/>
            <p:cNvCxnSpPr>
              <a:cxnSpLocks noChangeShapeType="1"/>
            </p:cNvCxnSpPr>
            <p:nvPr/>
          </p:nvCxnSpPr>
          <p:spPr bwMode="auto">
            <a:xfrm flipH="1" flipV="1">
              <a:off x="2955312" y="6161524"/>
              <a:ext cx="2876" cy="114225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31820" name="Group 582"/>
          <p:cNvGrpSpPr>
            <a:grpSpLocks/>
          </p:cNvGrpSpPr>
          <p:nvPr/>
        </p:nvGrpSpPr>
        <p:grpSpPr bwMode="auto">
          <a:xfrm>
            <a:off x="7753350" y="3636963"/>
            <a:ext cx="411163" cy="220662"/>
            <a:chOff x="2213011" y="6015083"/>
            <a:chExt cx="745177" cy="407107"/>
          </a:xfrm>
        </p:grpSpPr>
        <p:sp>
          <p:nvSpPr>
            <p:cNvPr id="584" name="Oval 583"/>
            <p:cNvSpPr>
              <a:spLocks noChangeArrowheads="1"/>
            </p:cNvSpPr>
            <p:nvPr/>
          </p:nvSpPr>
          <p:spPr bwMode="auto">
            <a:xfrm flipV="1">
              <a:off x="2215889" y="6123449"/>
              <a:ext cx="742299" cy="298741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85" name="Rectangle 584"/>
            <p:cNvSpPr/>
            <p:nvPr/>
          </p:nvSpPr>
          <p:spPr bwMode="auto">
            <a:xfrm>
              <a:off x="2213011" y="6164453"/>
              <a:ext cx="745177" cy="108368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586" name="Oval 58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2299" cy="298741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87" name="Freeform 586"/>
            <p:cNvSpPr/>
            <p:nvPr/>
          </p:nvSpPr>
          <p:spPr bwMode="auto">
            <a:xfrm>
              <a:off x="2402901" y="6102948"/>
              <a:ext cx="362518" cy="1493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8" name="Freeform 587"/>
            <p:cNvSpPr>
              <a:spLocks/>
            </p:cNvSpPr>
            <p:nvPr/>
          </p:nvSpPr>
          <p:spPr bwMode="auto">
            <a:xfrm>
              <a:off x="2365500" y="6064872"/>
              <a:ext cx="437323" cy="105438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89" name="Freeform 588"/>
            <p:cNvSpPr>
              <a:spLocks/>
            </p:cNvSpPr>
            <p:nvPr/>
          </p:nvSpPr>
          <p:spPr bwMode="auto">
            <a:xfrm>
              <a:off x="2653212" y="6152737"/>
              <a:ext cx="161119" cy="90795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90" name="Freeform 589"/>
            <p:cNvSpPr>
              <a:spLocks/>
            </p:cNvSpPr>
            <p:nvPr/>
          </p:nvSpPr>
          <p:spPr bwMode="auto">
            <a:xfrm>
              <a:off x="2356867" y="6155667"/>
              <a:ext cx="158243" cy="90793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91" name="Straight Connector 590"/>
            <p:cNvCxnSpPr>
              <a:cxnSpLocks noChangeShapeType="1"/>
              <a:endCxn id="586" idx="2"/>
            </p:cNvCxnSpPr>
            <p:nvPr/>
          </p:nvCxnSpPr>
          <p:spPr bwMode="auto">
            <a:xfrm flipH="1" flipV="1">
              <a:off x="2213011" y="6167382"/>
              <a:ext cx="2878" cy="114224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592" name="Straight Connector 591"/>
            <p:cNvCxnSpPr>
              <a:cxnSpLocks noChangeShapeType="1"/>
            </p:cNvCxnSpPr>
            <p:nvPr/>
          </p:nvCxnSpPr>
          <p:spPr bwMode="auto">
            <a:xfrm flipH="1" flipV="1">
              <a:off x="2955310" y="6161525"/>
              <a:ext cx="2878" cy="114224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31821" name="Group 592"/>
          <p:cNvGrpSpPr>
            <a:grpSpLocks/>
          </p:cNvGrpSpPr>
          <p:nvPr/>
        </p:nvGrpSpPr>
        <p:grpSpPr bwMode="auto">
          <a:xfrm>
            <a:off x="7454900" y="3903663"/>
            <a:ext cx="411163" cy="222250"/>
            <a:chOff x="2213011" y="6015083"/>
            <a:chExt cx="745177" cy="407107"/>
          </a:xfrm>
        </p:grpSpPr>
        <p:sp>
          <p:nvSpPr>
            <p:cNvPr id="594" name="Oval 593"/>
            <p:cNvSpPr>
              <a:spLocks noChangeArrowheads="1"/>
            </p:cNvSpPr>
            <p:nvPr/>
          </p:nvSpPr>
          <p:spPr bwMode="auto">
            <a:xfrm flipV="1">
              <a:off x="2215889" y="6122675"/>
              <a:ext cx="742299" cy="299515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95" name="Rectangle 594"/>
            <p:cNvSpPr/>
            <p:nvPr/>
          </p:nvSpPr>
          <p:spPr bwMode="auto">
            <a:xfrm>
              <a:off x="2213011" y="6163385"/>
              <a:ext cx="745177" cy="110500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596" name="Oval 59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2299" cy="299514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97" name="Freeform 596"/>
            <p:cNvSpPr/>
            <p:nvPr/>
          </p:nvSpPr>
          <p:spPr bwMode="auto">
            <a:xfrm>
              <a:off x="2402901" y="6102320"/>
              <a:ext cx="362518" cy="15121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8" name="Freeform 597"/>
            <p:cNvSpPr>
              <a:spLocks/>
            </p:cNvSpPr>
            <p:nvPr/>
          </p:nvSpPr>
          <p:spPr bwMode="auto">
            <a:xfrm>
              <a:off x="2365500" y="6064517"/>
              <a:ext cx="437323" cy="104685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99" name="Freeform 598"/>
            <p:cNvSpPr>
              <a:spLocks/>
            </p:cNvSpPr>
            <p:nvPr/>
          </p:nvSpPr>
          <p:spPr bwMode="auto">
            <a:xfrm>
              <a:off x="2653212" y="6154663"/>
              <a:ext cx="161119" cy="90144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00" name="Freeform 599"/>
            <p:cNvSpPr>
              <a:spLocks/>
            </p:cNvSpPr>
            <p:nvPr/>
          </p:nvSpPr>
          <p:spPr bwMode="auto">
            <a:xfrm>
              <a:off x="2356867" y="6154663"/>
              <a:ext cx="158243" cy="93053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601" name="Straight Connector 600"/>
            <p:cNvCxnSpPr>
              <a:cxnSpLocks noChangeShapeType="1"/>
              <a:endCxn id="596" idx="2"/>
            </p:cNvCxnSpPr>
            <p:nvPr/>
          </p:nvCxnSpPr>
          <p:spPr bwMode="auto">
            <a:xfrm flipH="1" flipV="1">
              <a:off x="2213011" y="6166294"/>
              <a:ext cx="2878" cy="116316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602" name="Straight Connector 601"/>
            <p:cNvCxnSpPr>
              <a:cxnSpLocks noChangeShapeType="1"/>
            </p:cNvCxnSpPr>
            <p:nvPr/>
          </p:nvCxnSpPr>
          <p:spPr bwMode="auto">
            <a:xfrm flipH="1" flipV="1">
              <a:off x="2955310" y="6160478"/>
              <a:ext cx="2878" cy="116316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31822" name="Group 604"/>
          <p:cNvGrpSpPr>
            <a:grpSpLocks/>
          </p:cNvGrpSpPr>
          <p:nvPr/>
        </p:nvGrpSpPr>
        <p:grpSpPr bwMode="auto">
          <a:xfrm>
            <a:off x="6962775" y="4495800"/>
            <a:ext cx="627063" cy="276225"/>
            <a:chOff x="4786435" y="6027638"/>
            <a:chExt cx="748703" cy="417782"/>
          </a:xfrm>
        </p:grpSpPr>
        <p:sp>
          <p:nvSpPr>
            <p:cNvPr id="606" name="Oval 605"/>
            <p:cNvSpPr>
              <a:spLocks noChangeArrowheads="1"/>
            </p:cNvSpPr>
            <p:nvPr/>
          </p:nvSpPr>
          <p:spPr bwMode="auto">
            <a:xfrm flipV="1">
              <a:off x="4792122" y="6145290"/>
              <a:ext cx="743016" cy="300130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607" name="Rectangle 606"/>
            <p:cNvSpPr/>
            <p:nvPr/>
          </p:nvSpPr>
          <p:spPr bwMode="auto">
            <a:xfrm>
              <a:off x="4790226" y="6188509"/>
              <a:ext cx="744912" cy="108046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608" name="Oval 607"/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16" cy="300132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609" name="Freeform 608"/>
            <p:cNvSpPr/>
            <p:nvPr/>
          </p:nvSpPr>
          <p:spPr bwMode="auto">
            <a:xfrm>
              <a:off x="4979771" y="6126082"/>
              <a:ext cx="362031" cy="15126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10" name="Freeform 609"/>
            <p:cNvSpPr>
              <a:spLocks/>
            </p:cNvSpPr>
            <p:nvPr/>
          </p:nvSpPr>
          <p:spPr bwMode="auto">
            <a:xfrm>
              <a:off x="4941862" y="6087665"/>
              <a:ext cx="437849" cy="105646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11" name="Freeform 610"/>
            <p:cNvSpPr>
              <a:spLocks/>
            </p:cNvSpPr>
            <p:nvPr/>
          </p:nvSpPr>
          <p:spPr bwMode="auto">
            <a:xfrm>
              <a:off x="5229970" y="6176503"/>
              <a:ext cx="161114" cy="91240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12" name="Freeform 611"/>
            <p:cNvSpPr>
              <a:spLocks/>
            </p:cNvSpPr>
            <p:nvPr/>
          </p:nvSpPr>
          <p:spPr bwMode="auto">
            <a:xfrm>
              <a:off x="4934280" y="6178905"/>
              <a:ext cx="159218" cy="91240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613" name="Straight Connector 612"/>
            <p:cNvCxnSpPr>
              <a:cxnSpLocks noChangeShapeType="1"/>
              <a:endCxn id="608" idx="2"/>
            </p:cNvCxnSpPr>
            <p:nvPr/>
          </p:nvCxnSpPr>
          <p:spPr bwMode="auto">
            <a:xfrm flipH="1" flipV="1">
              <a:off x="4786435" y="6178905"/>
              <a:ext cx="1896" cy="115250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614" name="Straight Connector 613"/>
            <p:cNvCxnSpPr>
              <a:cxnSpLocks noChangeShapeType="1"/>
            </p:cNvCxnSpPr>
            <p:nvPr/>
          </p:nvCxnSpPr>
          <p:spPr bwMode="auto">
            <a:xfrm flipH="1" flipV="1">
              <a:off x="5533242" y="6183707"/>
              <a:ext cx="1896" cy="115250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31823" name="Group 614"/>
          <p:cNvGrpSpPr>
            <a:grpSpLocks/>
          </p:cNvGrpSpPr>
          <p:nvPr/>
        </p:nvGrpSpPr>
        <p:grpSpPr bwMode="auto">
          <a:xfrm>
            <a:off x="7581900" y="4792663"/>
            <a:ext cx="627063" cy="276225"/>
            <a:chOff x="4786435" y="6027638"/>
            <a:chExt cx="748703" cy="417782"/>
          </a:xfrm>
        </p:grpSpPr>
        <p:sp>
          <p:nvSpPr>
            <p:cNvPr id="616" name="Oval 615"/>
            <p:cNvSpPr>
              <a:spLocks noChangeArrowheads="1"/>
            </p:cNvSpPr>
            <p:nvPr/>
          </p:nvSpPr>
          <p:spPr bwMode="auto">
            <a:xfrm flipV="1">
              <a:off x="4792122" y="6145288"/>
              <a:ext cx="743016" cy="300132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617" name="Rectangle 616"/>
            <p:cNvSpPr/>
            <p:nvPr/>
          </p:nvSpPr>
          <p:spPr bwMode="auto">
            <a:xfrm>
              <a:off x="4790226" y="6188507"/>
              <a:ext cx="744912" cy="108048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618" name="Oval 617"/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16" cy="30013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619" name="Freeform 618"/>
            <p:cNvSpPr/>
            <p:nvPr/>
          </p:nvSpPr>
          <p:spPr bwMode="auto">
            <a:xfrm>
              <a:off x="4979771" y="6126080"/>
              <a:ext cx="362031" cy="15126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20" name="Freeform 619"/>
            <p:cNvSpPr>
              <a:spLocks/>
            </p:cNvSpPr>
            <p:nvPr/>
          </p:nvSpPr>
          <p:spPr bwMode="auto">
            <a:xfrm>
              <a:off x="4941862" y="6087663"/>
              <a:ext cx="437849" cy="105646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21" name="Freeform 620"/>
            <p:cNvSpPr>
              <a:spLocks/>
            </p:cNvSpPr>
            <p:nvPr/>
          </p:nvSpPr>
          <p:spPr bwMode="auto">
            <a:xfrm>
              <a:off x="5229970" y="6176503"/>
              <a:ext cx="161114" cy="91240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22" name="Freeform 621"/>
            <p:cNvSpPr>
              <a:spLocks/>
            </p:cNvSpPr>
            <p:nvPr/>
          </p:nvSpPr>
          <p:spPr bwMode="auto">
            <a:xfrm>
              <a:off x="4934280" y="6178903"/>
              <a:ext cx="159218" cy="91240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623" name="Straight Connector 622"/>
            <p:cNvCxnSpPr>
              <a:cxnSpLocks noChangeShapeType="1"/>
              <a:endCxn id="618" idx="2"/>
            </p:cNvCxnSpPr>
            <p:nvPr/>
          </p:nvCxnSpPr>
          <p:spPr bwMode="auto">
            <a:xfrm flipH="1" flipV="1">
              <a:off x="4786435" y="6178903"/>
              <a:ext cx="1896" cy="115250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624" name="Straight Connector 623"/>
            <p:cNvCxnSpPr>
              <a:cxnSpLocks noChangeShapeType="1"/>
            </p:cNvCxnSpPr>
            <p:nvPr/>
          </p:nvCxnSpPr>
          <p:spPr bwMode="auto">
            <a:xfrm flipH="1" flipV="1">
              <a:off x="5533242" y="6183705"/>
              <a:ext cx="1896" cy="115250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31824" name="Group 624"/>
          <p:cNvGrpSpPr>
            <a:grpSpLocks/>
          </p:cNvGrpSpPr>
          <p:nvPr/>
        </p:nvGrpSpPr>
        <p:grpSpPr bwMode="auto">
          <a:xfrm>
            <a:off x="6048375" y="3622675"/>
            <a:ext cx="442913" cy="219075"/>
            <a:chOff x="4786435" y="6027638"/>
            <a:chExt cx="748703" cy="417782"/>
          </a:xfrm>
        </p:grpSpPr>
        <p:sp>
          <p:nvSpPr>
            <p:cNvPr id="626" name="Oval 625"/>
            <p:cNvSpPr>
              <a:spLocks noChangeArrowheads="1"/>
            </p:cNvSpPr>
            <p:nvPr/>
          </p:nvSpPr>
          <p:spPr bwMode="auto">
            <a:xfrm flipV="1">
              <a:off x="4791802" y="6145708"/>
              <a:ext cx="743336" cy="299712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627" name="Rectangle 626"/>
            <p:cNvSpPr/>
            <p:nvPr/>
          </p:nvSpPr>
          <p:spPr bwMode="auto">
            <a:xfrm>
              <a:off x="4789119" y="6188091"/>
              <a:ext cx="746019" cy="108987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628" name="Oval 627"/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336" cy="299714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629" name="Freeform 628"/>
            <p:cNvSpPr/>
            <p:nvPr/>
          </p:nvSpPr>
          <p:spPr bwMode="auto">
            <a:xfrm>
              <a:off x="4979648" y="6124515"/>
              <a:ext cx="362276" cy="1513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30" name="Freeform 629"/>
            <p:cNvSpPr>
              <a:spLocks/>
            </p:cNvSpPr>
            <p:nvPr/>
          </p:nvSpPr>
          <p:spPr bwMode="auto">
            <a:xfrm>
              <a:off x="4942079" y="6088186"/>
              <a:ext cx="437415" cy="102932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31" name="Freeform 630"/>
            <p:cNvSpPr>
              <a:spLocks/>
            </p:cNvSpPr>
            <p:nvPr/>
          </p:nvSpPr>
          <p:spPr bwMode="auto">
            <a:xfrm>
              <a:off x="5229217" y="6175982"/>
              <a:ext cx="161011" cy="90822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32" name="Freeform 631"/>
            <p:cNvSpPr>
              <a:spLocks/>
            </p:cNvSpPr>
            <p:nvPr/>
          </p:nvSpPr>
          <p:spPr bwMode="auto">
            <a:xfrm>
              <a:off x="4934029" y="6179008"/>
              <a:ext cx="158327" cy="90822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633" name="Straight Connector 632"/>
            <p:cNvCxnSpPr>
              <a:cxnSpLocks noChangeShapeType="1"/>
              <a:endCxn id="628" idx="2"/>
            </p:cNvCxnSpPr>
            <p:nvPr/>
          </p:nvCxnSpPr>
          <p:spPr bwMode="auto">
            <a:xfrm flipH="1" flipV="1">
              <a:off x="4786435" y="6179008"/>
              <a:ext cx="2684" cy="115041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634" name="Straight Connector 633"/>
            <p:cNvCxnSpPr>
              <a:cxnSpLocks noChangeShapeType="1"/>
            </p:cNvCxnSpPr>
            <p:nvPr/>
          </p:nvCxnSpPr>
          <p:spPr bwMode="auto">
            <a:xfrm flipH="1" flipV="1">
              <a:off x="5532454" y="6182037"/>
              <a:ext cx="2684" cy="118068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31825" name="Group 634"/>
          <p:cNvGrpSpPr>
            <a:grpSpLocks/>
          </p:cNvGrpSpPr>
          <p:nvPr/>
        </p:nvGrpSpPr>
        <p:grpSpPr bwMode="auto">
          <a:xfrm>
            <a:off x="6350000" y="2482850"/>
            <a:ext cx="442913" cy="219075"/>
            <a:chOff x="4786435" y="6027638"/>
            <a:chExt cx="748703" cy="417782"/>
          </a:xfrm>
        </p:grpSpPr>
        <p:sp>
          <p:nvSpPr>
            <p:cNvPr id="636" name="Oval 635"/>
            <p:cNvSpPr>
              <a:spLocks noChangeArrowheads="1"/>
            </p:cNvSpPr>
            <p:nvPr/>
          </p:nvSpPr>
          <p:spPr bwMode="auto">
            <a:xfrm flipV="1">
              <a:off x="4791802" y="6145708"/>
              <a:ext cx="743336" cy="299712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637" name="Rectangle 636"/>
            <p:cNvSpPr/>
            <p:nvPr/>
          </p:nvSpPr>
          <p:spPr bwMode="auto">
            <a:xfrm>
              <a:off x="4789119" y="6188091"/>
              <a:ext cx="746019" cy="108987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638" name="Oval 637"/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336" cy="299714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639" name="Freeform 638"/>
            <p:cNvSpPr/>
            <p:nvPr/>
          </p:nvSpPr>
          <p:spPr bwMode="auto">
            <a:xfrm>
              <a:off x="4979648" y="6124515"/>
              <a:ext cx="362276" cy="1513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40" name="Freeform 639"/>
            <p:cNvSpPr>
              <a:spLocks/>
            </p:cNvSpPr>
            <p:nvPr/>
          </p:nvSpPr>
          <p:spPr bwMode="auto">
            <a:xfrm>
              <a:off x="4942079" y="6088186"/>
              <a:ext cx="437415" cy="102932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41" name="Freeform 640"/>
            <p:cNvSpPr>
              <a:spLocks/>
            </p:cNvSpPr>
            <p:nvPr/>
          </p:nvSpPr>
          <p:spPr bwMode="auto">
            <a:xfrm>
              <a:off x="5229217" y="6175982"/>
              <a:ext cx="161011" cy="90822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42" name="Freeform 641"/>
            <p:cNvSpPr>
              <a:spLocks/>
            </p:cNvSpPr>
            <p:nvPr/>
          </p:nvSpPr>
          <p:spPr bwMode="auto">
            <a:xfrm>
              <a:off x="4934029" y="6179008"/>
              <a:ext cx="158327" cy="90822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643" name="Straight Connector 642"/>
            <p:cNvCxnSpPr>
              <a:cxnSpLocks noChangeShapeType="1"/>
              <a:endCxn id="638" idx="2"/>
            </p:cNvCxnSpPr>
            <p:nvPr/>
          </p:nvCxnSpPr>
          <p:spPr bwMode="auto">
            <a:xfrm flipH="1" flipV="1">
              <a:off x="4786435" y="6179008"/>
              <a:ext cx="2684" cy="115041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644" name="Straight Connector 643"/>
            <p:cNvCxnSpPr>
              <a:cxnSpLocks noChangeShapeType="1"/>
            </p:cNvCxnSpPr>
            <p:nvPr/>
          </p:nvCxnSpPr>
          <p:spPr bwMode="auto">
            <a:xfrm flipH="1" flipV="1">
              <a:off x="5532454" y="6182037"/>
              <a:ext cx="2684" cy="118068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solidFill>
                  <a:srgbClr val="000000"/>
                </a:solidFill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32771" name="Picture 48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2100" y="912813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41300" y="280988"/>
            <a:ext cx="8193088" cy="833437"/>
          </a:xfrm>
        </p:spPr>
        <p:txBody>
          <a:bodyPr/>
          <a:lstStyle/>
          <a:p>
            <a:pPr eaLnBrk="1" hangingPunct="1"/>
            <a:r>
              <a:rPr lang="ko-KR" altLang="en-US" sz="3200" dirty="0" err="1">
                <a:ea typeface="ＭＳ Ｐゴシック" pitchFamily="34" charset="-128"/>
              </a:rPr>
              <a:t>패킷교환</a:t>
            </a:r>
            <a:r>
              <a:rPr lang="en-US" altLang="ko-KR" sz="3200" dirty="0">
                <a:ea typeface="ＭＳ Ｐゴシック" pitchFamily="34" charset="-128"/>
              </a:rPr>
              <a:t>: </a:t>
            </a:r>
            <a:r>
              <a:rPr lang="ko-KR" altLang="en-US" sz="3200" dirty="0" err="1">
                <a:ea typeface="ＭＳ Ｐゴシック" pitchFamily="34" charset="-128"/>
              </a:rPr>
              <a:t>저장후전달</a:t>
            </a:r>
            <a:r>
              <a:rPr lang="ko-KR" altLang="en-US" sz="3200" dirty="0">
                <a:ea typeface="ＭＳ Ｐゴシック" pitchFamily="34" charset="-128"/>
              </a:rPr>
              <a:t> </a:t>
            </a:r>
            <a:r>
              <a:rPr lang="en-US" altLang="ko-KR" sz="3200" dirty="0">
                <a:ea typeface="ＭＳ Ｐゴシック" pitchFamily="34" charset="-128"/>
              </a:rPr>
              <a:t>(store-and-forward)</a:t>
            </a:r>
          </a:p>
        </p:txBody>
      </p:sp>
      <p:sp>
        <p:nvSpPr>
          <p:cNvPr id="3277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79438" y="3486150"/>
            <a:ext cx="4143375" cy="3262313"/>
          </a:xfrm>
        </p:spPr>
        <p:txBody>
          <a:bodyPr/>
          <a:lstStyle/>
          <a:p>
            <a:pPr marL="287338" indent="-287338" eaLnBrk="1" hangingPunct="1"/>
            <a:r>
              <a:rPr lang="en-US" altLang="ko-KR" sz="2400" i="1" dirty="0">
                <a:ea typeface="ＭＳ Ｐゴシック" pitchFamily="34" charset="-128"/>
              </a:rPr>
              <a:t>L</a:t>
            </a:r>
            <a:r>
              <a:rPr lang="en-US" altLang="ko-KR" sz="2400" dirty="0">
                <a:ea typeface="ＭＳ Ｐゴシック" pitchFamily="34" charset="-128"/>
              </a:rPr>
              <a:t>-bit </a:t>
            </a:r>
            <a:r>
              <a:rPr lang="ko-KR" altLang="en-US" sz="2400" dirty="0" err="1">
                <a:ea typeface="ＭＳ Ｐゴシック" pitchFamily="34" charset="-128"/>
              </a:rPr>
              <a:t>패킷을</a:t>
            </a:r>
            <a:r>
              <a:rPr lang="ko-KR" altLang="en-US" sz="2400" dirty="0">
                <a:ea typeface="ＭＳ Ｐゴシック" pitchFamily="34" charset="-128"/>
              </a:rPr>
              <a:t> </a:t>
            </a:r>
            <a:r>
              <a:rPr lang="en-US" altLang="ko-KR" sz="2400" i="1" dirty="0">
                <a:ea typeface="ＭＳ Ｐゴシック" pitchFamily="34" charset="-128"/>
              </a:rPr>
              <a:t>R</a:t>
            </a:r>
            <a:r>
              <a:rPr lang="en-US" altLang="ko-KR" sz="2400" dirty="0">
                <a:ea typeface="ＭＳ Ｐゴシック" pitchFamily="34" charset="-128"/>
              </a:rPr>
              <a:t> bps </a:t>
            </a:r>
            <a:r>
              <a:rPr lang="ko-KR" altLang="en-US" sz="2400" dirty="0">
                <a:ea typeface="ＭＳ Ｐゴシック" pitchFamily="34" charset="-128"/>
              </a:rPr>
              <a:t>링크에 전송하는 데에</a:t>
            </a:r>
            <a:r>
              <a:rPr lang="en-US" altLang="ko-KR" sz="2400" dirty="0">
                <a:ea typeface="ＭＳ Ｐゴシック" pitchFamily="34" charset="-128"/>
              </a:rPr>
              <a:t>(</a:t>
            </a:r>
            <a:r>
              <a:rPr lang="ko-KR" altLang="en-US" sz="2400" dirty="0">
                <a:ea typeface="ＭＳ Ｐゴシック" pitchFamily="34" charset="-128"/>
              </a:rPr>
              <a:t>내보내는 데에</a:t>
            </a:r>
            <a:r>
              <a:rPr lang="en-US" altLang="ko-KR" sz="2400" dirty="0">
                <a:ea typeface="ＭＳ Ｐゴシック" pitchFamily="34" charset="-128"/>
              </a:rPr>
              <a:t>)</a:t>
            </a:r>
            <a:r>
              <a:rPr lang="ko-KR" altLang="en-US" sz="2400" dirty="0">
                <a:ea typeface="ＭＳ Ｐゴシック" pitchFamily="34" charset="-128"/>
              </a:rPr>
              <a:t> </a:t>
            </a:r>
            <a:r>
              <a:rPr lang="en-US" altLang="ko-KR" sz="2400" i="1" dirty="0">
                <a:ea typeface="ＭＳ Ｐゴシック" pitchFamily="34" charset="-128"/>
              </a:rPr>
              <a:t>L</a:t>
            </a:r>
            <a:r>
              <a:rPr lang="en-US" altLang="ko-KR" sz="2400" dirty="0">
                <a:ea typeface="ＭＳ Ｐゴシック" pitchFamily="34" charset="-128"/>
              </a:rPr>
              <a:t>/</a:t>
            </a:r>
            <a:r>
              <a:rPr lang="en-US" altLang="ko-KR" sz="2400" i="1" dirty="0">
                <a:ea typeface="ＭＳ Ｐゴシック" pitchFamily="34" charset="-128"/>
              </a:rPr>
              <a:t>R</a:t>
            </a:r>
            <a:r>
              <a:rPr lang="en-US" altLang="ko-KR" sz="2400" dirty="0">
                <a:ea typeface="ＭＳ Ｐゴシック" pitchFamily="34" charset="-128"/>
              </a:rPr>
              <a:t> </a:t>
            </a:r>
            <a:r>
              <a:rPr lang="ko-KR" altLang="en-US" sz="2400" dirty="0">
                <a:ea typeface="ＭＳ Ｐゴシック" pitchFamily="34" charset="-128"/>
              </a:rPr>
              <a:t>초 걸림</a:t>
            </a:r>
            <a:endParaRPr lang="en-US" altLang="ko-KR" sz="2400" dirty="0">
              <a:ea typeface="ＭＳ Ｐゴシック" pitchFamily="34" charset="-128"/>
            </a:endParaRPr>
          </a:p>
          <a:p>
            <a:pPr marL="287338" indent="-287338" eaLnBrk="1" hangingPunct="1"/>
            <a:r>
              <a:rPr lang="ko-KR" altLang="en-US" sz="2400" i="1" dirty="0" err="1">
                <a:solidFill>
                  <a:srgbClr val="CC0000"/>
                </a:solidFill>
                <a:ea typeface="ＭＳ Ｐゴシック" pitchFamily="34" charset="-128"/>
              </a:rPr>
              <a:t>저장후전달</a:t>
            </a:r>
            <a:r>
              <a:rPr lang="en-US" altLang="ko-KR" sz="2400" i="1" dirty="0">
                <a:solidFill>
                  <a:srgbClr val="CC0000"/>
                </a:solidFill>
                <a:ea typeface="ＭＳ Ｐゴシック" pitchFamily="34" charset="-128"/>
              </a:rPr>
              <a:t>:</a:t>
            </a:r>
            <a:r>
              <a:rPr lang="en-US" altLang="ko-KR" sz="2400" i="1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ko-KR" altLang="en-US" sz="2400" dirty="0">
                <a:ea typeface="ＭＳ Ｐゴシック" pitchFamily="34" charset="-128"/>
              </a:rPr>
              <a:t>각 </a:t>
            </a:r>
            <a:r>
              <a:rPr lang="ko-KR" altLang="en-US" sz="2400" dirty="0" err="1">
                <a:ea typeface="ＭＳ Ｐゴシック" pitchFamily="34" charset="-128"/>
              </a:rPr>
              <a:t>패킷은</a:t>
            </a:r>
            <a:r>
              <a:rPr lang="ko-KR" altLang="en-US" sz="2400" dirty="0">
                <a:ea typeface="ＭＳ Ｐゴシック" pitchFamily="34" charset="-128"/>
              </a:rPr>
              <a:t> </a:t>
            </a:r>
            <a:r>
              <a:rPr lang="ko-KR" altLang="en-US" sz="2400" dirty="0" err="1">
                <a:ea typeface="ＭＳ Ｐゴシック" pitchFamily="34" charset="-128"/>
              </a:rPr>
              <a:t>라우터에</a:t>
            </a:r>
            <a:r>
              <a:rPr lang="ko-KR" altLang="en-US" sz="2400" dirty="0">
                <a:ea typeface="ＭＳ Ｐゴシック" pitchFamily="34" charset="-128"/>
              </a:rPr>
              <a:t> 완전히 도착해야 다음 </a:t>
            </a:r>
            <a:r>
              <a:rPr lang="ko-KR" altLang="en-US" sz="2400" dirty="0" err="1">
                <a:ea typeface="ＭＳ Ｐゴシック" pitchFamily="34" charset="-128"/>
              </a:rPr>
              <a:t>라우터로</a:t>
            </a:r>
            <a:r>
              <a:rPr lang="ko-KR" altLang="en-US" sz="2400" dirty="0">
                <a:ea typeface="ＭＳ Ｐゴシック" pitchFamily="34" charset="-128"/>
              </a:rPr>
              <a:t> 전달 가능함</a:t>
            </a:r>
            <a:endParaRPr lang="en-US" altLang="ko-KR" sz="2400" dirty="0">
              <a:ea typeface="ＭＳ Ｐゴシック" pitchFamily="34" charset="-128"/>
            </a:endParaRPr>
          </a:p>
        </p:txBody>
      </p:sp>
      <p:sp>
        <p:nvSpPr>
          <p:cNvPr id="7270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456238" y="3602038"/>
            <a:ext cx="3514725" cy="22320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ko-KR" altLang="en-US" sz="2400" i="1" dirty="0">
                <a:solidFill>
                  <a:srgbClr val="000099"/>
                </a:solidFill>
              </a:rPr>
              <a:t>한 홉</a:t>
            </a:r>
            <a:r>
              <a:rPr lang="en-US" sz="2400" i="1" dirty="0">
                <a:solidFill>
                  <a:srgbClr val="000099"/>
                </a:solidFill>
              </a:rPr>
              <a:t>(hop)</a:t>
            </a:r>
            <a:r>
              <a:rPr lang="ko-KR" altLang="en-US" sz="2400" i="1" dirty="0">
                <a:solidFill>
                  <a:srgbClr val="000099"/>
                </a:solidFill>
              </a:rPr>
              <a:t>의 경우의 예</a:t>
            </a:r>
            <a:r>
              <a:rPr lang="en-US" sz="2400" i="1" dirty="0">
                <a:solidFill>
                  <a:srgbClr val="000099"/>
                </a:solidFill>
              </a:rPr>
              <a:t>:</a:t>
            </a:r>
          </a:p>
          <a:p>
            <a:pPr marL="231775" indent="-231775" eaLnBrk="1" hangingPunct="1">
              <a:lnSpc>
                <a:spcPct val="90000"/>
              </a:lnSpc>
              <a:buSzTx/>
              <a:buFont typeface="Wingdings" charset="0"/>
              <a:buChar char="§"/>
              <a:defRPr/>
            </a:pPr>
            <a:r>
              <a:rPr lang="en-US" sz="2400" i="1" dirty="0"/>
              <a:t>L</a:t>
            </a:r>
            <a:r>
              <a:rPr lang="en-US" sz="2400" dirty="0"/>
              <a:t> = 7.5 Mbits</a:t>
            </a:r>
          </a:p>
          <a:p>
            <a:pPr marL="231775" indent="-231775" eaLnBrk="1" hangingPunct="1">
              <a:lnSpc>
                <a:spcPct val="90000"/>
              </a:lnSpc>
              <a:buSzTx/>
              <a:buFont typeface="Wingdings" charset="0"/>
              <a:buChar char="§"/>
              <a:defRPr/>
            </a:pPr>
            <a:r>
              <a:rPr lang="en-US" sz="2400" i="1" dirty="0"/>
              <a:t>R</a:t>
            </a:r>
            <a:r>
              <a:rPr lang="en-US" sz="2400" dirty="0"/>
              <a:t> = 1.5 Mbps</a:t>
            </a:r>
          </a:p>
          <a:p>
            <a:pPr marL="231775" indent="-231775" eaLnBrk="1" hangingPunct="1">
              <a:lnSpc>
                <a:spcPct val="90000"/>
              </a:lnSpc>
              <a:buSzTx/>
              <a:buFont typeface="Wingdings" charset="0"/>
              <a:buChar char="§"/>
              <a:defRPr/>
            </a:pPr>
            <a:r>
              <a:rPr lang="ko-KR" altLang="en-US" sz="2400" dirty="0"/>
              <a:t>한</a:t>
            </a:r>
            <a:r>
              <a:rPr lang="en-US" sz="2400" dirty="0"/>
              <a:t> hop </a:t>
            </a:r>
            <a:r>
              <a:rPr lang="ko-KR" altLang="en-US" sz="2400" dirty="0"/>
              <a:t>전송지연</a:t>
            </a:r>
            <a:r>
              <a:rPr lang="en-US" sz="2400" dirty="0"/>
              <a:t> = 5 </a:t>
            </a:r>
            <a:r>
              <a:rPr lang="ko-KR" altLang="en-US" sz="2400" dirty="0"/>
              <a:t>초</a:t>
            </a:r>
            <a:endParaRPr lang="en-US" sz="2400" dirty="0"/>
          </a:p>
        </p:txBody>
      </p:sp>
      <p:sp>
        <p:nvSpPr>
          <p:cNvPr id="32775" name="AutoShape 42"/>
          <p:cNvSpPr>
            <a:spLocks/>
          </p:cNvSpPr>
          <p:nvPr/>
        </p:nvSpPr>
        <p:spPr bwMode="auto">
          <a:xfrm>
            <a:off x="4794079" y="5540682"/>
            <a:ext cx="152400" cy="728663"/>
          </a:xfrm>
          <a:prstGeom prst="rightBrace">
            <a:avLst>
              <a:gd name="adj1" fmla="val 5011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ko-KR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2776" name="Text Box 43"/>
          <p:cNvSpPr txBox="1">
            <a:spLocks noChangeArrowheads="1"/>
          </p:cNvSpPr>
          <p:nvPr/>
        </p:nvSpPr>
        <p:spPr bwMode="auto">
          <a:xfrm>
            <a:off x="4940129" y="5697253"/>
            <a:ext cx="398698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000000"/>
                </a:solidFill>
                <a:latin typeface="Gill Sans MT" pitchFamily="34" charset="0"/>
              </a:rPr>
              <a:t>지연에 대해서는 뒤에서 자세히</a:t>
            </a:r>
            <a:r>
              <a:rPr lang="en-US" altLang="ko-KR" sz="2000" dirty="0">
                <a:solidFill>
                  <a:srgbClr val="000000"/>
                </a:solidFill>
                <a:latin typeface="Gill Sans MT" pitchFamily="34" charset="0"/>
              </a:rPr>
              <a:t>…</a:t>
            </a:r>
          </a:p>
        </p:txBody>
      </p:sp>
      <p:sp>
        <p:nvSpPr>
          <p:cNvPr id="3277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>
                <a:solidFill>
                  <a:srgbClr val="000000"/>
                </a:solidFill>
              </a:rPr>
              <a:t>1-</a:t>
            </a:r>
            <a:fld id="{CB7C3A5D-3F71-456A-AB68-4BBFF8A33985}" type="slidenum">
              <a:rPr lang="en-US" altLang="ko-KR">
                <a:solidFill>
                  <a:srgbClr val="000000"/>
                </a:solidFill>
              </a:rPr>
              <a:pPr/>
              <a:t>36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82650" y="2679700"/>
            <a:ext cx="658813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source</a:t>
            </a:r>
          </a:p>
        </p:txBody>
      </p:sp>
      <p:grpSp>
        <p:nvGrpSpPr>
          <p:cNvPr id="32779" name="Group 41"/>
          <p:cNvGrpSpPr>
            <a:grpSpLocks/>
          </p:cNvGrpSpPr>
          <p:nvPr/>
        </p:nvGrpSpPr>
        <p:grpSpPr bwMode="auto">
          <a:xfrm>
            <a:off x="1630363" y="2768600"/>
            <a:ext cx="1057275" cy="420688"/>
            <a:chOff x="1816230" y="6118900"/>
            <a:chExt cx="1843339" cy="739100"/>
          </a:xfrm>
        </p:grpSpPr>
        <p:pic>
          <p:nvPicPr>
            <p:cNvPr id="32840" name="Picture 8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816230" y="6144002"/>
              <a:ext cx="1843339" cy="71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1" name="Rectangle 100"/>
            <p:cNvSpPr/>
            <p:nvPr/>
          </p:nvSpPr>
          <p:spPr>
            <a:xfrm rot="1049095">
              <a:off x="1947488" y="6118900"/>
              <a:ext cx="1650399" cy="462656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8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hangingPunct="1"/>
              <a:endParaRPr lang="ko-KR" altLang="ko-KR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cxnSp>
        <p:nvCxnSpPr>
          <p:cNvPr id="32780" name="Straight Connector 42"/>
          <p:cNvCxnSpPr>
            <a:cxnSpLocks noChangeShapeType="1"/>
          </p:cNvCxnSpPr>
          <p:nvPr/>
        </p:nvCxnSpPr>
        <p:spPr bwMode="auto">
          <a:xfrm flipV="1">
            <a:off x="2576513" y="2874963"/>
            <a:ext cx="17383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</p:cxnSp>
      <p:grpSp>
        <p:nvGrpSpPr>
          <p:cNvPr id="32781" name="Group 43"/>
          <p:cNvGrpSpPr>
            <a:grpSpLocks/>
          </p:cNvGrpSpPr>
          <p:nvPr/>
        </p:nvGrpSpPr>
        <p:grpSpPr bwMode="auto">
          <a:xfrm>
            <a:off x="3922713" y="2687638"/>
            <a:ext cx="1058862" cy="384175"/>
            <a:chOff x="5142253" y="5649029"/>
            <a:chExt cx="1304545" cy="695633"/>
          </a:xfrm>
        </p:grpSpPr>
        <p:grpSp>
          <p:nvGrpSpPr>
            <p:cNvPr id="32833" name="Group 92"/>
            <p:cNvGrpSpPr>
              <a:grpSpLocks/>
            </p:cNvGrpSpPr>
            <p:nvPr/>
          </p:nvGrpSpPr>
          <p:grpSpPr bwMode="auto">
            <a:xfrm>
              <a:off x="5147271" y="5649029"/>
              <a:ext cx="1276350" cy="695633"/>
              <a:chOff x="4981575" y="5851547"/>
              <a:chExt cx="1276350" cy="695633"/>
            </a:xfrm>
          </p:grpSpPr>
          <p:pic>
            <p:nvPicPr>
              <p:cNvPr id="32836" name="Picture 95"/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4981575" y="5944151"/>
                <a:ext cx="1276350" cy="6030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2837" name="Rectangle 96"/>
              <p:cNvSpPr>
                <a:spLocks noChangeArrowheads="1"/>
              </p:cNvSpPr>
              <p:nvPr/>
            </p:nvSpPr>
            <p:spPr bwMode="auto">
              <a:xfrm>
                <a:off x="6065959" y="6205112"/>
                <a:ext cx="44985" cy="224212"/>
              </a:xfrm>
              <a:prstGeom prst="rect">
                <a:avLst/>
              </a:prstGeom>
              <a:solidFill>
                <a:srgbClr val="BFBFB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ko-KR" altLang="ko-KR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32838" name="Rectangle 97"/>
              <p:cNvSpPr>
                <a:spLocks noChangeArrowheads="1"/>
              </p:cNvSpPr>
              <p:nvPr/>
            </p:nvSpPr>
            <p:spPr bwMode="auto">
              <a:xfrm>
                <a:off x="5178008" y="6228108"/>
                <a:ext cx="62587" cy="224212"/>
              </a:xfrm>
              <a:prstGeom prst="rect">
                <a:avLst/>
              </a:prstGeom>
              <a:solidFill>
                <a:srgbClr val="BFBFB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ko-KR" altLang="ko-KR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32839" name="Oval 98"/>
              <p:cNvSpPr>
                <a:spLocks noChangeArrowheads="1"/>
              </p:cNvSpPr>
              <p:nvPr/>
            </p:nvSpPr>
            <p:spPr bwMode="auto">
              <a:xfrm>
                <a:off x="5023497" y="5851547"/>
                <a:ext cx="1196974" cy="494417"/>
              </a:xfrm>
              <a:prstGeom prst="ellipse">
                <a:avLst/>
              </a:prstGeom>
              <a:solidFill>
                <a:srgbClr val="EAEAEA"/>
              </a:solidFill>
              <a:ln w="2540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ko-KR" altLang="ko-KR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sp>
          <p:nvSpPr>
            <p:cNvPr id="32834" name="Rectangle 93"/>
            <p:cNvSpPr>
              <a:spLocks noChangeArrowheads="1"/>
            </p:cNvSpPr>
            <p:nvPr/>
          </p:nvSpPr>
          <p:spPr bwMode="auto">
            <a:xfrm>
              <a:off x="6360741" y="5695021"/>
              <a:ext cx="86057" cy="126479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ko-KR" altLang="ko-KR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2835" name="Rectangle 94"/>
            <p:cNvSpPr>
              <a:spLocks noChangeArrowheads="1"/>
            </p:cNvSpPr>
            <p:nvPr/>
          </p:nvSpPr>
          <p:spPr bwMode="auto">
            <a:xfrm>
              <a:off x="5142253" y="5700770"/>
              <a:ext cx="86057" cy="126479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ko-KR" altLang="ko-KR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grpSp>
        <p:nvGrpSpPr>
          <p:cNvPr id="32782" name="Group 44"/>
          <p:cNvGrpSpPr>
            <a:grpSpLocks/>
          </p:cNvGrpSpPr>
          <p:nvPr/>
        </p:nvGrpSpPr>
        <p:grpSpPr bwMode="auto">
          <a:xfrm>
            <a:off x="3876675" y="1608138"/>
            <a:ext cx="1092200" cy="303212"/>
            <a:chOff x="5128542" y="4838701"/>
            <a:chExt cx="1300833" cy="530211"/>
          </a:xfrm>
        </p:grpSpPr>
        <p:pic>
          <p:nvPicPr>
            <p:cNvPr id="32830" name="Picture 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128542" y="4838701"/>
              <a:ext cx="1300833" cy="4913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831" name="Rectangle 90"/>
            <p:cNvSpPr>
              <a:spLocks noChangeArrowheads="1"/>
            </p:cNvSpPr>
            <p:nvPr/>
          </p:nvSpPr>
          <p:spPr bwMode="auto">
            <a:xfrm>
              <a:off x="6327275" y="5219009"/>
              <a:ext cx="86974" cy="127695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ko-KR" altLang="ko-KR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2832" name="Rectangle 91"/>
            <p:cNvSpPr>
              <a:spLocks noChangeArrowheads="1"/>
            </p:cNvSpPr>
            <p:nvPr/>
          </p:nvSpPr>
          <p:spPr bwMode="auto">
            <a:xfrm>
              <a:off x="5158794" y="5241217"/>
              <a:ext cx="86974" cy="127695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ko-KR" altLang="ko-KR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grpSp>
        <p:nvGrpSpPr>
          <p:cNvPr id="32783" name="Group 45"/>
          <p:cNvGrpSpPr>
            <a:grpSpLocks/>
          </p:cNvGrpSpPr>
          <p:nvPr/>
        </p:nvGrpSpPr>
        <p:grpSpPr bwMode="auto">
          <a:xfrm>
            <a:off x="1735138" y="1196975"/>
            <a:ext cx="1150937" cy="730250"/>
            <a:chOff x="2387973" y="4309243"/>
            <a:chExt cx="1771787" cy="1282262"/>
          </a:xfrm>
        </p:grpSpPr>
        <p:pic>
          <p:nvPicPr>
            <p:cNvPr id="32826" name="Picture 9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583481" y="4309243"/>
              <a:ext cx="1285463" cy="12822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9" name="Rectangle 88"/>
            <p:cNvSpPr/>
            <p:nvPr/>
          </p:nvSpPr>
          <p:spPr>
            <a:xfrm rot="11601822">
              <a:off x="2387973" y="5128665"/>
              <a:ext cx="1771787" cy="422704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8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hangingPunct="1"/>
              <a:endParaRPr lang="ko-KR" altLang="ko-KR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935288" y="2908300"/>
            <a:ext cx="566737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1" kern="0" dirty="0">
                <a:solidFill>
                  <a:prstClr val="black"/>
                </a:solidFill>
                <a:latin typeface="Calibri"/>
                <a:ea typeface="+mn-ea"/>
              </a:rPr>
              <a:t>R</a:t>
            </a: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 bps</a:t>
            </a:r>
          </a:p>
        </p:txBody>
      </p:sp>
      <p:cxnSp>
        <p:nvCxnSpPr>
          <p:cNvPr id="32785" name="Straight Connector 47"/>
          <p:cNvCxnSpPr>
            <a:cxnSpLocks noChangeShapeType="1"/>
          </p:cNvCxnSpPr>
          <p:nvPr/>
        </p:nvCxnSpPr>
        <p:spPr bwMode="auto">
          <a:xfrm flipV="1">
            <a:off x="4967288" y="2879725"/>
            <a:ext cx="17383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</p:cxnSp>
      <p:grpSp>
        <p:nvGrpSpPr>
          <p:cNvPr id="32786" name="Group 100"/>
          <p:cNvGrpSpPr>
            <a:grpSpLocks/>
          </p:cNvGrpSpPr>
          <p:nvPr/>
        </p:nvGrpSpPr>
        <p:grpSpPr bwMode="auto">
          <a:xfrm>
            <a:off x="5945188" y="2071688"/>
            <a:ext cx="1477962" cy="1284287"/>
            <a:chOff x="-44" y="1473"/>
            <a:chExt cx="981" cy="1105"/>
          </a:xfrm>
        </p:grpSpPr>
        <p:pic>
          <p:nvPicPr>
            <p:cNvPr id="32824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7" name="Freeform 102"/>
            <p:cNvSpPr>
              <a:spLocks/>
            </p:cNvSpPr>
            <p:nvPr/>
          </p:nvSpPr>
          <p:spPr bwMode="auto">
            <a:xfrm flipH="1">
              <a:off x="374" y="1580"/>
              <a:ext cx="474" cy="505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ysClr val="window" lastClr="FFFFFF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 dirty="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7427913" y="2778125"/>
            <a:ext cx="1012825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destination</a:t>
            </a:r>
          </a:p>
        </p:txBody>
      </p:sp>
      <p:sp>
        <p:nvSpPr>
          <p:cNvPr id="32788" name="TextBox 52"/>
          <p:cNvSpPr txBox="1">
            <a:spLocks noChangeArrowheads="1"/>
          </p:cNvSpPr>
          <p:nvPr/>
        </p:nvSpPr>
        <p:spPr bwMode="auto">
          <a:xfrm>
            <a:off x="2395538" y="2574925"/>
            <a:ext cx="234950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ko-KR" sz="1600">
                <a:solidFill>
                  <a:srgbClr val="000000"/>
                </a:solidFill>
                <a:latin typeface="Calibri" pitchFamily="34" charset="0"/>
              </a:rPr>
              <a:t>1</a:t>
            </a:r>
          </a:p>
        </p:txBody>
      </p:sp>
      <p:sp>
        <p:nvSpPr>
          <p:cNvPr id="32789" name="TextBox 53"/>
          <p:cNvSpPr txBox="1">
            <a:spLocks noChangeArrowheads="1"/>
          </p:cNvSpPr>
          <p:nvPr/>
        </p:nvSpPr>
        <p:spPr bwMode="auto">
          <a:xfrm>
            <a:off x="2198688" y="2581275"/>
            <a:ext cx="234950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ko-KR" sz="1600">
                <a:solidFill>
                  <a:srgbClr val="000000"/>
                </a:solidFill>
                <a:latin typeface="Calibri" pitchFamily="34" charset="0"/>
              </a:rPr>
              <a:t>2</a:t>
            </a:r>
          </a:p>
        </p:txBody>
      </p:sp>
      <p:sp>
        <p:nvSpPr>
          <p:cNvPr id="32790" name="TextBox 54"/>
          <p:cNvSpPr txBox="1">
            <a:spLocks noChangeArrowheads="1"/>
          </p:cNvSpPr>
          <p:nvPr/>
        </p:nvSpPr>
        <p:spPr bwMode="auto">
          <a:xfrm>
            <a:off x="2011363" y="2578100"/>
            <a:ext cx="234950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ko-KR" sz="1600">
                <a:solidFill>
                  <a:srgbClr val="000000"/>
                </a:solidFill>
                <a:latin typeface="Calibri" pitchFamily="34" charset="0"/>
              </a:rPr>
              <a:t>3</a:t>
            </a:r>
          </a:p>
        </p:txBody>
      </p:sp>
      <p:grpSp>
        <p:nvGrpSpPr>
          <p:cNvPr id="32791" name="Group 55"/>
          <p:cNvGrpSpPr>
            <a:grpSpLocks/>
          </p:cNvGrpSpPr>
          <p:nvPr/>
        </p:nvGrpSpPr>
        <p:grpSpPr bwMode="auto">
          <a:xfrm>
            <a:off x="1744663" y="1873250"/>
            <a:ext cx="2935287" cy="841375"/>
            <a:chOff x="593766" y="5264055"/>
            <a:chExt cx="3597129" cy="1011695"/>
          </a:xfrm>
        </p:grpSpPr>
        <p:grpSp>
          <p:nvGrpSpPr>
            <p:cNvPr id="32795" name="Group 56"/>
            <p:cNvGrpSpPr>
              <a:grpSpLocks/>
            </p:cNvGrpSpPr>
            <p:nvPr/>
          </p:nvGrpSpPr>
          <p:grpSpPr bwMode="auto">
            <a:xfrm>
              <a:off x="3527077" y="5264055"/>
              <a:ext cx="617671" cy="927313"/>
              <a:chOff x="2105936" y="5387204"/>
              <a:chExt cx="617671" cy="927313"/>
            </a:xfrm>
          </p:grpSpPr>
          <p:sp>
            <p:nvSpPr>
              <p:cNvPr id="32816" name="Rectangle 77"/>
              <p:cNvSpPr>
                <a:spLocks noChangeArrowheads="1"/>
              </p:cNvSpPr>
              <p:nvPr/>
            </p:nvSpPr>
            <p:spPr bwMode="auto">
              <a:xfrm>
                <a:off x="2577155" y="6049578"/>
                <a:ext cx="140072" cy="265331"/>
              </a:xfrm>
              <a:prstGeom prst="rect">
                <a:avLst/>
              </a:prstGeom>
              <a:solidFill>
                <a:srgbClr val="33CC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ko-KR" altLang="ko-KR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79" name="Freeform 78"/>
              <p:cNvSpPr/>
              <p:nvPr/>
            </p:nvSpPr>
            <p:spPr>
              <a:xfrm>
                <a:off x="2110248" y="5705984"/>
                <a:ext cx="466907" cy="608925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0 w 967997"/>
                  <a:gd name="connsiteY0" fmla="*/ 0 h 2138362"/>
                  <a:gd name="connsiteX1" fmla="*/ 0 w 967997"/>
                  <a:gd name="connsiteY1" fmla="*/ 1190625 h 2138362"/>
                  <a:gd name="connsiteX2" fmla="*/ 966787 w 967997"/>
                  <a:gd name="connsiteY2" fmla="*/ 2138362 h 2138362"/>
                  <a:gd name="connsiteX3" fmla="*/ 967618 w 967997"/>
                  <a:gd name="connsiteY3" fmla="*/ 1495143 h 2138362"/>
                  <a:gd name="connsiteX4" fmla="*/ 0 w 967997"/>
                  <a:gd name="connsiteY4" fmla="*/ 0 h 2138362"/>
                  <a:gd name="connsiteX0" fmla="*/ 0 w 967997"/>
                  <a:gd name="connsiteY0" fmla="*/ 0 h 1424095"/>
                  <a:gd name="connsiteX1" fmla="*/ 0 w 967997"/>
                  <a:gd name="connsiteY1" fmla="*/ 476358 h 1424095"/>
                  <a:gd name="connsiteX2" fmla="*/ 966787 w 967997"/>
                  <a:gd name="connsiteY2" fmla="*/ 1424095 h 1424095"/>
                  <a:gd name="connsiteX3" fmla="*/ 967618 w 967997"/>
                  <a:gd name="connsiteY3" fmla="*/ 780876 h 1424095"/>
                  <a:gd name="connsiteX4" fmla="*/ 0 w 967997"/>
                  <a:gd name="connsiteY4" fmla="*/ 0 h 1424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80" name="Freeform 79"/>
              <p:cNvSpPr/>
              <p:nvPr/>
            </p:nvSpPr>
            <p:spPr>
              <a:xfrm>
                <a:off x="2106358" y="5688804"/>
                <a:ext cx="616705" cy="355048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77416"/>
                  <a:gd name="connsiteY0" fmla="*/ 0 h 813350"/>
                  <a:gd name="connsiteX1" fmla="*/ 0 w 1277416"/>
                  <a:gd name="connsiteY1" fmla="*/ 9439 h 813350"/>
                  <a:gd name="connsiteX2" fmla="*/ 952500 w 1277416"/>
                  <a:gd name="connsiteY2" fmla="*/ 752735 h 813350"/>
                  <a:gd name="connsiteX3" fmla="*/ 1277416 w 1277416"/>
                  <a:gd name="connsiteY3" fmla="*/ 813350 h 813350"/>
                  <a:gd name="connsiteX4" fmla="*/ 233363 w 1277416"/>
                  <a:gd name="connsiteY4" fmla="*/ 0 h 813350"/>
                  <a:gd name="connsiteX0" fmla="*/ 233363 w 1277416"/>
                  <a:gd name="connsiteY0" fmla="*/ 0 h 814795"/>
                  <a:gd name="connsiteX1" fmla="*/ 0 w 1277416"/>
                  <a:gd name="connsiteY1" fmla="*/ 9439 h 814795"/>
                  <a:gd name="connsiteX2" fmla="*/ 980474 w 1277416"/>
                  <a:gd name="connsiteY2" fmla="*/ 814795 h 814795"/>
                  <a:gd name="connsiteX3" fmla="*/ 1277416 w 1277416"/>
                  <a:gd name="connsiteY3" fmla="*/ 813350 h 814795"/>
                  <a:gd name="connsiteX4" fmla="*/ 233363 w 1277416"/>
                  <a:gd name="connsiteY4" fmla="*/ 0 h 81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81" name="Freeform 80"/>
              <p:cNvSpPr/>
              <p:nvPr/>
            </p:nvSpPr>
            <p:spPr>
              <a:xfrm>
                <a:off x="2114139" y="5396749"/>
                <a:ext cx="595306" cy="647102"/>
              </a:xfrm>
              <a:custGeom>
                <a:avLst/>
                <a:gdLst>
                  <a:gd name="connsiteX0" fmla="*/ 5411 w 597877"/>
                  <a:gd name="connsiteY0" fmla="*/ 13527 h 646573"/>
                  <a:gd name="connsiteX1" fmla="*/ 0 w 597877"/>
                  <a:gd name="connsiteY1" fmla="*/ 305702 h 646573"/>
                  <a:gd name="connsiteX2" fmla="*/ 457200 w 597877"/>
                  <a:gd name="connsiteY2" fmla="*/ 646573 h 646573"/>
                  <a:gd name="connsiteX3" fmla="*/ 597877 w 597877"/>
                  <a:gd name="connsiteY3" fmla="*/ 646573 h 646573"/>
                  <a:gd name="connsiteX4" fmla="*/ 595172 w 597877"/>
                  <a:gd name="connsiteY4" fmla="*/ 321934 h 646573"/>
                  <a:gd name="connsiteX5" fmla="*/ 110919 w 597877"/>
                  <a:gd name="connsiteY5" fmla="*/ 0 h 646573"/>
                  <a:gd name="connsiteX6" fmla="*/ 5411 w 597877"/>
                  <a:gd name="connsiteY6" fmla="*/ 13527 h 64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cxnSp>
            <p:nvCxnSpPr>
              <p:cNvPr id="32820" name="Straight Connector 81"/>
              <p:cNvCxnSpPr>
                <a:cxnSpLocks noChangeShapeType="1"/>
                <a:stCxn id="81" idx="0"/>
              </p:cNvCxnSpPr>
              <p:nvPr/>
            </p:nvCxnSpPr>
            <p:spPr bwMode="auto">
              <a:xfrm>
                <a:off x="2118270" y="5410651"/>
                <a:ext cx="446379" cy="3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</p:cxnSp>
          <p:cxnSp>
            <p:nvCxnSpPr>
              <p:cNvPr id="32821" name="Straight Connector 82"/>
              <p:cNvCxnSpPr>
                <a:cxnSpLocks noChangeShapeType="1"/>
                <a:endCxn id="81" idx="4"/>
              </p:cNvCxnSpPr>
              <p:nvPr/>
            </p:nvCxnSpPr>
            <p:spPr bwMode="auto">
              <a:xfrm flipV="1">
                <a:off x="2567354" y="5719058"/>
                <a:ext cx="140677" cy="27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</p:cxnSp>
          <p:cxnSp>
            <p:nvCxnSpPr>
              <p:cNvPr id="32822" name="Straight Connector 83"/>
              <p:cNvCxnSpPr>
                <a:cxnSpLocks noChangeShapeType="1"/>
                <a:endCxn id="81" idx="2"/>
              </p:cNvCxnSpPr>
              <p:nvPr/>
            </p:nvCxnSpPr>
            <p:spPr bwMode="auto">
              <a:xfrm flipH="1">
                <a:off x="2570059" y="5721763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</p:cxnSp>
          <p:cxnSp>
            <p:nvCxnSpPr>
              <p:cNvPr id="32823" name="Straight Connector 84"/>
              <p:cNvCxnSpPr>
                <a:cxnSpLocks noChangeShapeType="1"/>
              </p:cNvCxnSpPr>
              <p:nvPr/>
            </p:nvCxnSpPr>
            <p:spPr bwMode="auto">
              <a:xfrm flipH="1">
                <a:off x="2221974" y="5387204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</p:cxnSp>
        </p:grpSp>
        <p:grpSp>
          <p:nvGrpSpPr>
            <p:cNvPr id="32796" name="Group 57"/>
            <p:cNvGrpSpPr>
              <a:grpSpLocks/>
            </p:cNvGrpSpPr>
            <p:nvPr/>
          </p:nvGrpSpPr>
          <p:grpSpPr bwMode="auto">
            <a:xfrm>
              <a:off x="1326802" y="5273580"/>
              <a:ext cx="617671" cy="927313"/>
              <a:chOff x="2105936" y="5387204"/>
              <a:chExt cx="617671" cy="927313"/>
            </a:xfrm>
          </p:grpSpPr>
          <p:sp>
            <p:nvSpPr>
              <p:cNvPr id="70" name="Freeform 69"/>
              <p:cNvSpPr/>
              <p:nvPr/>
            </p:nvSpPr>
            <p:spPr>
              <a:xfrm>
                <a:off x="2110224" y="5706003"/>
                <a:ext cx="466907" cy="60892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0 w 967997"/>
                  <a:gd name="connsiteY0" fmla="*/ 0 h 2138362"/>
                  <a:gd name="connsiteX1" fmla="*/ 0 w 967997"/>
                  <a:gd name="connsiteY1" fmla="*/ 1190625 h 2138362"/>
                  <a:gd name="connsiteX2" fmla="*/ 966787 w 967997"/>
                  <a:gd name="connsiteY2" fmla="*/ 2138362 h 2138362"/>
                  <a:gd name="connsiteX3" fmla="*/ 967618 w 967997"/>
                  <a:gd name="connsiteY3" fmla="*/ 1495143 h 2138362"/>
                  <a:gd name="connsiteX4" fmla="*/ 0 w 967997"/>
                  <a:gd name="connsiteY4" fmla="*/ 0 h 2138362"/>
                  <a:gd name="connsiteX0" fmla="*/ 0 w 967997"/>
                  <a:gd name="connsiteY0" fmla="*/ 0 h 1424095"/>
                  <a:gd name="connsiteX1" fmla="*/ 0 w 967997"/>
                  <a:gd name="connsiteY1" fmla="*/ 476358 h 1424095"/>
                  <a:gd name="connsiteX2" fmla="*/ 966787 w 967997"/>
                  <a:gd name="connsiteY2" fmla="*/ 1424095 h 1424095"/>
                  <a:gd name="connsiteX3" fmla="*/ 967618 w 967997"/>
                  <a:gd name="connsiteY3" fmla="*/ 780876 h 1424095"/>
                  <a:gd name="connsiteX4" fmla="*/ 0 w 967997"/>
                  <a:gd name="connsiteY4" fmla="*/ 0 h 1424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71" name="Freeform 70"/>
              <p:cNvSpPr/>
              <p:nvPr/>
            </p:nvSpPr>
            <p:spPr>
              <a:xfrm>
                <a:off x="2106333" y="5688824"/>
                <a:ext cx="616707" cy="355048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77416"/>
                  <a:gd name="connsiteY0" fmla="*/ 0 h 813350"/>
                  <a:gd name="connsiteX1" fmla="*/ 0 w 1277416"/>
                  <a:gd name="connsiteY1" fmla="*/ 9439 h 813350"/>
                  <a:gd name="connsiteX2" fmla="*/ 952500 w 1277416"/>
                  <a:gd name="connsiteY2" fmla="*/ 752735 h 813350"/>
                  <a:gd name="connsiteX3" fmla="*/ 1277416 w 1277416"/>
                  <a:gd name="connsiteY3" fmla="*/ 813350 h 813350"/>
                  <a:gd name="connsiteX4" fmla="*/ 233363 w 1277416"/>
                  <a:gd name="connsiteY4" fmla="*/ 0 h 813350"/>
                  <a:gd name="connsiteX0" fmla="*/ 233363 w 1277416"/>
                  <a:gd name="connsiteY0" fmla="*/ 0 h 814795"/>
                  <a:gd name="connsiteX1" fmla="*/ 0 w 1277416"/>
                  <a:gd name="connsiteY1" fmla="*/ 9439 h 814795"/>
                  <a:gd name="connsiteX2" fmla="*/ 980474 w 1277416"/>
                  <a:gd name="connsiteY2" fmla="*/ 814795 h 814795"/>
                  <a:gd name="connsiteX3" fmla="*/ 1277416 w 1277416"/>
                  <a:gd name="connsiteY3" fmla="*/ 813350 h 814795"/>
                  <a:gd name="connsiteX4" fmla="*/ 233363 w 1277416"/>
                  <a:gd name="connsiteY4" fmla="*/ 0 h 81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32810" name="Rectangle 71"/>
              <p:cNvSpPr>
                <a:spLocks noChangeArrowheads="1"/>
              </p:cNvSpPr>
              <p:nvPr/>
            </p:nvSpPr>
            <p:spPr bwMode="auto">
              <a:xfrm>
                <a:off x="2577131" y="6049598"/>
                <a:ext cx="140072" cy="265332"/>
              </a:xfrm>
              <a:prstGeom prst="rect">
                <a:avLst/>
              </a:prstGeom>
              <a:solidFill>
                <a:srgbClr val="33CC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ko-KR" altLang="ko-KR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73" name="Freeform 72"/>
              <p:cNvSpPr/>
              <p:nvPr/>
            </p:nvSpPr>
            <p:spPr>
              <a:xfrm>
                <a:off x="2114115" y="5396768"/>
                <a:ext cx="595306" cy="647103"/>
              </a:xfrm>
              <a:custGeom>
                <a:avLst/>
                <a:gdLst>
                  <a:gd name="connsiteX0" fmla="*/ 5411 w 597877"/>
                  <a:gd name="connsiteY0" fmla="*/ 13527 h 646573"/>
                  <a:gd name="connsiteX1" fmla="*/ 0 w 597877"/>
                  <a:gd name="connsiteY1" fmla="*/ 305702 h 646573"/>
                  <a:gd name="connsiteX2" fmla="*/ 457200 w 597877"/>
                  <a:gd name="connsiteY2" fmla="*/ 646573 h 646573"/>
                  <a:gd name="connsiteX3" fmla="*/ 597877 w 597877"/>
                  <a:gd name="connsiteY3" fmla="*/ 646573 h 646573"/>
                  <a:gd name="connsiteX4" fmla="*/ 595172 w 597877"/>
                  <a:gd name="connsiteY4" fmla="*/ 321934 h 646573"/>
                  <a:gd name="connsiteX5" fmla="*/ 110919 w 597877"/>
                  <a:gd name="connsiteY5" fmla="*/ 0 h 646573"/>
                  <a:gd name="connsiteX6" fmla="*/ 5411 w 597877"/>
                  <a:gd name="connsiteY6" fmla="*/ 13527 h 64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cxnSp>
            <p:nvCxnSpPr>
              <p:cNvPr id="32812" name="Straight Connector 73"/>
              <p:cNvCxnSpPr>
                <a:cxnSpLocks noChangeShapeType="1"/>
                <a:stCxn id="73" idx="0"/>
              </p:cNvCxnSpPr>
              <p:nvPr/>
            </p:nvCxnSpPr>
            <p:spPr bwMode="auto">
              <a:xfrm>
                <a:off x="2118270" y="5410651"/>
                <a:ext cx="446379" cy="3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</p:cxnSp>
          <p:cxnSp>
            <p:nvCxnSpPr>
              <p:cNvPr id="32813" name="Straight Connector 74"/>
              <p:cNvCxnSpPr>
                <a:cxnSpLocks noChangeShapeType="1"/>
                <a:endCxn id="73" idx="4"/>
              </p:cNvCxnSpPr>
              <p:nvPr/>
            </p:nvCxnSpPr>
            <p:spPr bwMode="auto">
              <a:xfrm flipV="1">
                <a:off x="2567354" y="5719058"/>
                <a:ext cx="140677" cy="27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</p:cxnSp>
          <p:cxnSp>
            <p:nvCxnSpPr>
              <p:cNvPr id="32814" name="Straight Connector 75"/>
              <p:cNvCxnSpPr>
                <a:cxnSpLocks noChangeShapeType="1"/>
                <a:endCxn id="73" idx="2"/>
              </p:cNvCxnSpPr>
              <p:nvPr/>
            </p:nvCxnSpPr>
            <p:spPr bwMode="auto">
              <a:xfrm flipH="1">
                <a:off x="2570059" y="5721763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</p:cxnSp>
          <p:cxnSp>
            <p:nvCxnSpPr>
              <p:cNvPr id="32815" name="Straight Connector 76"/>
              <p:cNvCxnSpPr>
                <a:cxnSpLocks noChangeShapeType="1"/>
              </p:cNvCxnSpPr>
              <p:nvPr/>
            </p:nvCxnSpPr>
            <p:spPr bwMode="auto">
              <a:xfrm flipH="1">
                <a:off x="2221974" y="5387204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</p:cxnSp>
        </p:grpSp>
        <p:grpSp>
          <p:nvGrpSpPr>
            <p:cNvPr id="32797" name="Group 58"/>
            <p:cNvGrpSpPr>
              <a:grpSpLocks/>
            </p:cNvGrpSpPr>
            <p:nvPr/>
          </p:nvGrpSpPr>
          <p:grpSpPr bwMode="auto">
            <a:xfrm>
              <a:off x="971797" y="5294415"/>
              <a:ext cx="605641" cy="915203"/>
              <a:chOff x="335231" y="4405745"/>
              <a:chExt cx="1252537" cy="2138362"/>
            </a:xfrm>
          </p:grpSpPr>
          <p:sp>
            <p:nvSpPr>
              <p:cNvPr id="67" name="Freeform 66"/>
              <p:cNvSpPr/>
              <p:nvPr/>
            </p:nvSpPr>
            <p:spPr>
              <a:xfrm>
                <a:off x="333961" y="4406169"/>
                <a:ext cx="969641" cy="2136353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68" name="Freeform 67"/>
              <p:cNvSpPr/>
              <p:nvPr/>
            </p:nvSpPr>
            <p:spPr>
              <a:xfrm>
                <a:off x="350055" y="4410631"/>
                <a:ext cx="1239211" cy="771583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32807" name="Rectangle 68"/>
              <p:cNvSpPr>
                <a:spLocks noChangeArrowheads="1"/>
              </p:cNvSpPr>
              <p:nvPr/>
            </p:nvSpPr>
            <p:spPr bwMode="auto">
              <a:xfrm>
                <a:off x="1299580" y="5177755"/>
                <a:ext cx="289686" cy="1351386"/>
              </a:xfrm>
              <a:prstGeom prst="rect">
                <a:avLst/>
              </a:prstGeom>
              <a:solidFill>
                <a:srgbClr val="33CC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ko-KR" altLang="ko-KR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sp>
          <p:nvSpPr>
            <p:cNvPr id="32798" name="Rectangle 59"/>
            <p:cNvSpPr>
              <a:spLocks noChangeArrowheads="1"/>
            </p:cNvSpPr>
            <p:nvPr/>
          </p:nvSpPr>
          <p:spPr bwMode="auto">
            <a:xfrm>
              <a:off x="1838851" y="6126859"/>
              <a:ext cx="2180844" cy="64901"/>
            </a:xfrm>
            <a:prstGeom prst="rect">
              <a:avLst/>
            </a:prstGeom>
            <a:solidFill>
              <a:srgbClr val="33CCFF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ko-KR" altLang="ko-KR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2799" name="Right Arrow 60"/>
            <p:cNvSpPr>
              <a:spLocks noChangeArrowheads="1"/>
            </p:cNvSpPr>
            <p:nvPr/>
          </p:nvSpPr>
          <p:spPr bwMode="auto">
            <a:xfrm>
              <a:off x="2556720" y="6056232"/>
              <a:ext cx="266527" cy="219518"/>
            </a:xfrm>
            <a:prstGeom prst="rightArrow">
              <a:avLst>
                <a:gd name="adj1" fmla="val 13889"/>
                <a:gd name="adj2" fmla="val 53703"/>
              </a:avLst>
            </a:prstGeom>
            <a:solidFill>
              <a:srgbClr val="33CCFF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ko-KR" altLang="ko-KR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grpSp>
          <p:nvGrpSpPr>
            <p:cNvPr id="32800" name="Group 61"/>
            <p:cNvGrpSpPr>
              <a:grpSpLocks/>
            </p:cNvGrpSpPr>
            <p:nvPr/>
          </p:nvGrpSpPr>
          <p:grpSpPr bwMode="auto">
            <a:xfrm>
              <a:off x="593766" y="5284519"/>
              <a:ext cx="605641" cy="915203"/>
              <a:chOff x="335231" y="4405745"/>
              <a:chExt cx="1252537" cy="2138362"/>
            </a:xfrm>
          </p:grpSpPr>
          <p:sp>
            <p:nvSpPr>
              <p:cNvPr id="64" name="Freeform 63"/>
              <p:cNvSpPr/>
              <p:nvPr/>
            </p:nvSpPr>
            <p:spPr>
              <a:xfrm>
                <a:off x="335231" y="4406992"/>
                <a:ext cx="965619" cy="2136350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65" name="Freeform 64"/>
              <p:cNvSpPr/>
              <p:nvPr/>
            </p:nvSpPr>
            <p:spPr>
              <a:xfrm>
                <a:off x="351325" y="4411451"/>
                <a:ext cx="1235186" cy="77158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32804" name="Rectangle 65"/>
              <p:cNvSpPr>
                <a:spLocks noChangeArrowheads="1"/>
              </p:cNvSpPr>
              <p:nvPr/>
            </p:nvSpPr>
            <p:spPr bwMode="auto">
              <a:xfrm>
                <a:off x="1296825" y="5178575"/>
                <a:ext cx="289686" cy="1351389"/>
              </a:xfrm>
              <a:prstGeom prst="rect">
                <a:avLst/>
              </a:prstGeom>
              <a:solidFill>
                <a:srgbClr val="33CC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ko-KR" altLang="ko-KR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sp>
          <p:nvSpPr>
            <p:cNvPr id="32801" name="Right Arrow 62"/>
            <p:cNvSpPr>
              <a:spLocks noChangeArrowheads="1"/>
            </p:cNvSpPr>
            <p:nvPr/>
          </p:nvSpPr>
          <p:spPr bwMode="auto">
            <a:xfrm rot="-5245926">
              <a:off x="3947358" y="5684800"/>
              <a:ext cx="267240" cy="219835"/>
            </a:xfrm>
            <a:prstGeom prst="rightArrow">
              <a:avLst>
                <a:gd name="adj1" fmla="val 13889"/>
                <a:gd name="adj2" fmla="val 53702"/>
              </a:avLst>
            </a:prstGeom>
            <a:solidFill>
              <a:srgbClr val="33CCFF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ko-KR" altLang="ko-KR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541338" y="1903413"/>
            <a:ext cx="930063" cy="5347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kern="0" dirty="0" err="1">
                <a:solidFill>
                  <a:prstClr val="black"/>
                </a:solidFill>
                <a:latin typeface="Calibri"/>
              </a:rPr>
              <a:t>패킷당</a:t>
            </a:r>
            <a:r>
              <a:rPr lang="ko-KR" altLang="en-US" sz="1800" kern="0" dirty="0">
                <a:solidFill>
                  <a:prstClr val="black"/>
                </a:solidFill>
                <a:latin typeface="Calibri"/>
              </a:rPr>
              <a:t> </a:t>
            </a:r>
            <a:endParaRPr lang="en-US" altLang="ko-KR" sz="1800" kern="0" dirty="0">
              <a:solidFill>
                <a:prstClr val="black"/>
              </a:solidFill>
              <a:latin typeface="Calibri"/>
            </a:endParaRPr>
          </a:p>
          <a:p>
            <a:pPr eaLnBrk="1" fontAlgn="auto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1" kern="0" dirty="0">
                <a:solidFill>
                  <a:prstClr val="black"/>
                </a:solidFill>
                <a:latin typeface="Calibri"/>
                <a:ea typeface="+mn-ea"/>
              </a:rPr>
              <a:t>L</a:t>
            </a: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 bits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5334000" y="2898775"/>
            <a:ext cx="566738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1" kern="0" dirty="0">
                <a:solidFill>
                  <a:prstClr val="black"/>
                </a:solidFill>
                <a:latin typeface="Calibri"/>
                <a:ea typeface="+mn-ea"/>
              </a:rPr>
              <a:t>R</a:t>
            </a: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 bps</a:t>
            </a:r>
          </a:p>
        </p:txBody>
      </p:sp>
      <p:sp>
        <p:nvSpPr>
          <p:cNvPr id="32794" name="Rectangle 3"/>
          <p:cNvSpPr txBox="1">
            <a:spLocks noChangeArrowheads="1"/>
          </p:cNvSpPr>
          <p:nvPr/>
        </p:nvSpPr>
        <p:spPr bwMode="auto">
          <a:xfrm>
            <a:off x="582613" y="5470297"/>
            <a:ext cx="4602162" cy="9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ko-KR" altLang="en-US" dirty="0">
                <a:latin typeface="Gill Sans MT" pitchFamily="34" charset="0"/>
              </a:rPr>
              <a:t>종단간 지연 </a:t>
            </a:r>
            <a:r>
              <a:rPr lang="en-US" altLang="ko-KR" dirty="0">
                <a:latin typeface="Gill Sans MT" pitchFamily="34" charset="0"/>
              </a:rPr>
              <a:t>= 2</a:t>
            </a:r>
            <a:r>
              <a:rPr lang="en-US" altLang="ko-KR" i="1" dirty="0">
                <a:latin typeface="Gill Sans MT" pitchFamily="34" charset="0"/>
              </a:rPr>
              <a:t>L</a:t>
            </a:r>
            <a:r>
              <a:rPr lang="en-US" altLang="ko-KR" dirty="0">
                <a:latin typeface="Gill Sans MT" pitchFamily="34" charset="0"/>
              </a:rPr>
              <a:t>/</a:t>
            </a:r>
            <a:r>
              <a:rPr lang="en-US" altLang="ko-KR" i="1" dirty="0">
                <a:latin typeface="Gill Sans MT" pitchFamily="34" charset="0"/>
              </a:rPr>
              <a:t>R</a:t>
            </a:r>
            <a:r>
              <a:rPr lang="en-US" altLang="ko-KR" dirty="0">
                <a:latin typeface="Gill Sans MT" pitchFamily="34" charset="0"/>
              </a:rPr>
              <a:t> (</a:t>
            </a:r>
            <a:r>
              <a:rPr lang="ko-KR" altLang="en-US" dirty="0">
                <a:latin typeface="Gill Sans MT" pitchFamily="34" charset="0"/>
              </a:rPr>
              <a:t>전파지연은 일단 무시</a:t>
            </a:r>
            <a:r>
              <a:rPr lang="en-US" altLang="ko-KR" dirty="0">
                <a:latin typeface="Gill Sans MT" pitchFamily="34" charset="0"/>
              </a:rPr>
              <a:t>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4" name="Group 347"/>
          <p:cNvGrpSpPr>
            <a:grpSpLocks/>
          </p:cNvGrpSpPr>
          <p:nvPr/>
        </p:nvGrpSpPr>
        <p:grpSpPr bwMode="auto">
          <a:xfrm>
            <a:off x="2266950" y="2079625"/>
            <a:ext cx="1173163" cy="534988"/>
            <a:chOff x="1871277" y="1576300"/>
            <a:chExt cx="1128371" cy="437861"/>
          </a:xfrm>
        </p:grpSpPr>
        <p:sp>
          <p:nvSpPr>
            <p:cNvPr id="105" name="Oval 104"/>
            <p:cNvSpPr>
              <a:spLocks noChangeArrowheads="1"/>
            </p:cNvSpPr>
            <p:nvPr/>
          </p:nvSpPr>
          <p:spPr bwMode="auto">
            <a:xfrm flipV="1">
              <a:off x="1874331" y="1694536"/>
              <a:ext cx="1125317" cy="319625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106" name="Rectangle 105"/>
            <p:cNvSpPr/>
            <p:nvPr/>
          </p:nvSpPr>
          <p:spPr bwMode="auto">
            <a:xfrm>
              <a:off x="1871277" y="1740010"/>
              <a:ext cx="1128371" cy="11563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107" name="Oval 1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317" cy="319625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108" name="Freeform 107"/>
            <p:cNvSpPr/>
            <p:nvPr/>
          </p:nvSpPr>
          <p:spPr bwMode="auto">
            <a:xfrm>
              <a:off x="2159859" y="1673747"/>
              <a:ext cx="548152" cy="16111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09" name="Freeform 108"/>
            <p:cNvSpPr>
              <a:spLocks/>
            </p:cNvSpPr>
            <p:nvPr/>
          </p:nvSpPr>
          <p:spPr bwMode="auto">
            <a:xfrm>
              <a:off x="2103364" y="1633469"/>
              <a:ext cx="661143" cy="110440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0" name="Freeform 109"/>
            <p:cNvSpPr>
              <a:spLocks/>
            </p:cNvSpPr>
            <p:nvPr/>
          </p:nvSpPr>
          <p:spPr bwMode="auto">
            <a:xfrm>
              <a:off x="2537000" y="1728317"/>
              <a:ext cx="244302" cy="96147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1" name="Freeform 110"/>
            <p:cNvSpPr>
              <a:spLocks/>
            </p:cNvSpPr>
            <p:nvPr/>
          </p:nvSpPr>
          <p:spPr bwMode="auto">
            <a:xfrm>
              <a:off x="2089623" y="1729616"/>
              <a:ext cx="241248" cy="97447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112" name="Straight Connector 111"/>
            <p:cNvCxnSpPr>
              <a:cxnSpLocks noChangeShapeType="1"/>
              <a:endCxn id="107" idx="2"/>
            </p:cNvCxnSpPr>
            <p:nvPr/>
          </p:nvCxnSpPr>
          <p:spPr bwMode="auto">
            <a:xfrm flipH="1" flipV="1">
              <a:off x="1871277" y="1737412"/>
              <a:ext cx="3054" cy="12343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113" name="Straight Connector 112"/>
            <p:cNvCxnSpPr>
              <a:cxnSpLocks noChangeShapeType="1"/>
            </p:cNvCxnSpPr>
            <p:nvPr/>
          </p:nvCxnSpPr>
          <p:spPr bwMode="auto">
            <a:xfrm flipH="1" flipV="1">
              <a:off x="2996594" y="1734813"/>
              <a:ext cx="3054" cy="12343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33795" name="Group 105"/>
          <p:cNvGrpSpPr>
            <a:grpSpLocks/>
          </p:cNvGrpSpPr>
          <p:nvPr/>
        </p:nvGrpSpPr>
        <p:grpSpPr bwMode="auto">
          <a:xfrm>
            <a:off x="6764338" y="2314575"/>
            <a:ext cx="779462" cy="679450"/>
            <a:chOff x="-44" y="1473"/>
            <a:chExt cx="981" cy="1105"/>
          </a:xfrm>
        </p:grpSpPr>
        <p:pic>
          <p:nvPicPr>
            <p:cNvPr id="33886" name="Picture 106" descr="desktop_computer_stylized_medium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887" name="Freeform 10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77884 w 356"/>
                <a:gd name="T3" fmla="*/ 5996 h 368"/>
                <a:gd name="T4" fmla="*/ 92393 w 356"/>
                <a:gd name="T5" fmla="*/ 124961 h 368"/>
                <a:gd name="T6" fmla="*/ 20362 w 356"/>
                <a:gd name="T7" fmla="*/ 15627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</p:grpSp>
      <p:sp>
        <p:nvSpPr>
          <p:cNvPr id="3379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sp>
        <p:nvSpPr>
          <p:cNvPr id="3379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2413" y="130175"/>
            <a:ext cx="8447087" cy="1143000"/>
          </a:xfrm>
        </p:spPr>
        <p:txBody>
          <a:bodyPr/>
          <a:lstStyle/>
          <a:p>
            <a:pPr eaLnBrk="1" hangingPunct="1"/>
            <a:r>
              <a:rPr lang="ko-KR" altLang="en-US" sz="3600" dirty="0" err="1">
                <a:ea typeface="ＭＳ Ｐゴシック" pitchFamily="34" charset="-128"/>
              </a:rPr>
              <a:t>패킷교환</a:t>
            </a:r>
            <a:r>
              <a:rPr lang="en-US" altLang="ko-KR" sz="3600" dirty="0">
                <a:ea typeface="ＭＳ Ｐゴシック" pitchFamily="34" charset="-128"/>
              </a:rPr>
              <a:t>: </a:t>
            </a:r>
            <a:r>
              <a:rPr lang="ko-KR" altLang="en-US" sz="3600" dirty="0" err="1">
                <a:ea typeface="ＭＳ Ｐゴシック" pitchFamily="34" charset="-128"/>
              </a:rPr>
              <a:t>큐잉</a:t>
            </a:r>
            <a:r>
              <a:rPr lang="en-US" altLang="ko-KR" sz="3600" dirty="0">
                <a:ea typeface="ＭＳ Ｐゴシック" pitchFamily="34" charset="-128"/>
              </a:rPr>
              <a:t> </a:t>
            </a:r>
            <a:r>
              <a:rPr lang="ko-KR" altLang="en-US" sz="3600" dirty="0">
                <a:ea typeface="ＭＳ Ｐゴシック" pitchFamily="34" charset="-128"/>
              </a:rPr>
              <a:t>지연</a:t>
            </a:r>
            <a:r>
              <a:rPr lang="en-US" altLang="ko-KR" sz="3600" dirty="0">
                <a:ea typeface="ＭＳ Ｐゴシック" pitchFamily="34" charset="-128"/>
              </a:rPr>
              <a:t>, </a:t>
            </a:r>
            <a:r>
              <a:rPr lang="ko-KR" altLang="en-US" sz="3600" dirty="0">
                <a:ea typeface="ＭＳ Ｐゴシック" pitchFamily="34" charset="-128"/>
              </a:rPr>
              <a:t>손실</a:t>
            </a:r>
            <a:endParaRPr lang="en-US" altLang="ko-KR" sz="4000" dirty="0">
              <a:ea typeface="ＭＳ Ｐゴシック" pitchFamily="34" charset="-128"/>
            </a:endParaRPr>
          </a:p>
        </p:txBody>
      </p:sp>
      <p:sp>
        <p:nvSpPr>
          <p:cNvPr id="33798" name="Line 230"/>
          <p:cNvSpPr>
            <a:spLocks noChangeShapeType="1"/>
          </p:cNvSpPr>
          <p:nvPr/>
        </p:nvSpPr>
        <p:spPr bwMode="auto">
          <a:xfrm>
            <a:off x="3467100" y="2303463"/>
            <a:ext cx="0" cy="228600"/>
          </a:xfrm>
          <a:prstGeom prst="line">
            <a:avLst/>
          </a:prstGeom>
          <a:noFill/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799" name="Line 276"/>
          <p:cNvSpPr>
            <a:spLocks noChangeShapeType="1"/>
          </p:cNvSpPr>
          <p:nvPr/>
        </p:nvSpPr>
        <p:spPr bwMode="auto">
          <a:xfrm>
            <a:off x="1590675" y="1971675"/>
            <a:ext cx="744538" cy="385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800" name="Line 277"/>
          <p:cNvSpPr>
            <a:spLocks noChangeShapeType="1"/>
          </p:cNvSpPr>
          <p:nvPr/>
        </p:nvSpPr>
        <p:spPr bwMode="auto">
          <a:xfrm flipV="1">
            <a:off x="1735138" y="2457450"/>
            <a:ext cx="577850" cy="5048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801" name="Line 278"/>
          <p:cNvSpPr>
            <a:spLocks noChangeShapeType="1"/>
          </p:cNvSpPr>
          <p:nvPr/>
        </p:nvSpPr>
        <p:spPr bwMode="auto">
          <a:xfrm>
            <a:off x="3432175" y="2398713"/>
            <a:ext cx="20161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802" name="Line 279"/>
          <p:cNvSpPr>
            <a:spLocks noChangeShapeType="1"/>
          </p:cNvSpPr>
          <p:nvPr/>
        </p:nvSpPr>
        <p:spPr bwMode="auto">
          <a:xfrm flipH="1" flipV="1">
            <a:off x="6035675" y="2581275"/>
            <a:ext cx="9525" cy="3635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803" name="Line 280"/>
          <p:cNvSpPr>
            <a:spLocks noChangeShapeType="1"/>
          </p:cNvSpPr>
          <p:nvPr/>
        </p:nvSpPr>
        <p:spPr bwMode="auto">
          <a:xfrm flipV="1">
            <a:off x="6508750" y="2030413"/>
            <a:ext cx="604838" cy="3079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804" name="Rectangle 287"/>
          <p:cNvSpPr>
            <a:spLocks noChangeArrowheads="1"/>
          </p:cNvSpPr>
          <p:nvPr/>
        </p:nvSpPr>
        <p:spPr bwMode="auto">
          <a:xfrm>
            <a:off x="3630613" y="21859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33805" name="Rectangle 288"/>
          <p:cNvSpPr>
            <a:spLocks noChangeArrowheads="1"/>
          </p:cNvSpPr>
          <p:nvPr/>
        </p:nvSpPr>
        <p:spPr bwMode="auto">
          <a:xfrm>
            <a:off x="3792538" y="21859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33806" name="Rectangle 289"/>
          <p:cNvSpPr>
            <a:spLocks noChangeArrowheads="1"/>
          </p:cNvSpPr>
          <p:nvPr/>
        </p:nvSpPr>
        <p:spPr bwMode="auto">
          <a:xfrm>
            <a:off x="3954463" y="21859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33807" name="Rectangle 290"/>
          <p:cNvSpPr>
            <a:spLocks noChangeArrowheads="1"/>
          </p:cNvSpPr>
          <p:nvPr/>
        </p:nvSpPr>
        <p:spPr bwMode="auto">
          <a:xfrm>
            <a:off x="4116388" y="21859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33808" name="Rectangle 291"/>
          <p:cNvSpPr>
            <a:spLocks noChangeArrowheads="1"/>
          </p:cNvSpPr>
          <p:nvPr/>
        </p:nvSpPr>
        <p:spPr bwMode="auto">
          <a:xfrm>
            <a:off x="4278313" y="21859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33809" name="Rectangle 292"/>
          <p:cNvSpPr>
            <a:spLocks noChangeArrowheads="1"/>
          </p:cNvSpPr>
          <p:nvPr/>
        </p:nvSpPr>
        <p:spPr bwMode="auto">
          <a:xfrm>
            <a:off x="4649788" y="21859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33810" name="Rectangle 293"/>
          <p:cNvSpPr>
            <a:spLocks noChangeArrowheads="1"/>
          </p:cNvSpPr>
          <p:nvPr/>
        </p:nvSpPr>
        <p:spPr bwMode="auto">
          <a:xfrm>
            <a:off x="5087938" y="218122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  <p:grpSp>
        <p:nvGrpSpPr>
          <p:cNvPr id="33811" name="Group 311"/>
          <p:cNvGrpSpPr>
            <a:grpSpLocks/>
          </p:cNvGrpSpPr>
          <p:nvPr/>
        </p:nvGrpSpPr>
        <p:grpSpPr bwMode="auto">
          <a:xfrm>
            <a:off x="2786063" y="2262188"/>
            <a:ext cx="633412" cy="200025"/>
            <a:chOff x="1800" y="1425"/>
            <a:chExt cx="399" cy="126"/>
          </a:xfrm>
        </p:grpSpPr>
        <p:sp>
          <p:nvSpPr>
            <p:cNvPr id="33882" name="Rectangle 294"/>
            <p:cNvSpPr>
              <a:spLocks noChangeArrowheads="1"/>
            </p:cNvSpPr>
            <p:nvPr/>
          </p:nvSpPr>
          <p:spPr bwMode="auto">
            <a:xfrm>
              <a:off x="1800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33883" name="Rectangle 295"/>
            <p:cNvSpPr>
              <a:spLocks noChangeArrowheads="1"/>
            </p:cNvSpPr>
            <p:nvPr/>
          </p:nvSpPr>
          <p:spPr bwMode="auto">
            <a:xfrm>
              <a:off x="1902" y="1425"/>
              <a:ext cx="93" cy="12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33884" name="Rectangle 296"/>
            <p:cNvSpPr>
              <a:spLocks noChangeArrowheads="1"/>
            </p:cNvSpPr>
            <p:nvPr/>
          </p:nvSpPr>
          <p:spPr bwMode="auto">
            <a:xfrm>
              <a:off x="2004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33885" name="Rectangle 297"/>
            <p:cNvSpPr>
              <a:spLocks noChangeArrowheads="1"/>
            </p:cNvSpPr>
            <p:nvPr/>
          </p:nvSpPr>
          <p:spPr bwMode="auto">
            <a:xfrm>
              <a:off x="2106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</p:grpSp>
      <p:sp>
        <p:nvSpPr>
          <p:cNvPr id="33812" name="Rectangle 298"/>
          <p:cNvSpPr>
            <a:spLocks noChangeArrowheads="1"/>
          </p:cNvSpPr>
          <p:nvPr/>
        </p:nvSpPr>
        <p:spPr bwMode="auto">
          <a:xfrm>
            <a:off x="2128838" y="216217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33813" name="Rectangle 299"/>
          <p:cNvSpPr>
            <a:spLocks noChangeArrowheads="1"/>
          </p:cNvSpPr>
          <p:nvPr/>
        </p:nvSpPr>
        <p:spPr bwMode="auto">
          <a:xfrm>
            <a:off x="1909763" y="2733675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33814" name="Line 300"/>
          <p:cNvSpPr>
            <a:spLocks noChangeShapeType="1"/>
          </p:cNvSpPr>
          <p:nvPr/>
        </p:nvSpPr>
        <p:spPr bwMode="auto">
          <a:xfrm>
            <a:off x="2090738" y="2111375"/>
            <a:ext cx="246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815" name="Line 301"/>
          <p:cNvSpPr>
            <a:spLocks noChangeShapeType="1"/>
          </p:cNvSpPr>
          <p:nvPr/>
        </p:nvSpPr>
        <p:spPr bwMode="auto">
          <a:xfrm flipV="1">
            <a:off x="2092325" y="2582863"/>
            <a:ext cx="174625" cy="18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816" name="Line 302"/>
          <p:cNvSpPr>
            <a:spLocks noChangeShapeType="1"/>
          </p:cNvSpPr>
          <p:nvPr/>
        </p:nvSpPr>
        <p:spPr bwMode="auto">
          <a:xfrm>
            <a:off x="4011613" y="2076450"/>
            <a:ext cx="1062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817" name="Text Box 303"/>
          <p:cNvSpPr txBox="1">
            <a:spLocks noChangeArrowheads="1"/>
          </p:cNvSpPr>
          <p:nvPr/>
        </p:nvSpPr>
        <p:spPr bwMode="auto">
          <a:xfrm>
            <a:off x="749300" y="1633538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006600"/>
                </a:solidFill>
              </a:rPr>
              <a:t>A</a:t>
            </a:r>
          </a:p>
        </p:txBody>
      </p:sp>
      <p:sp>
        <p:nvSpPr>
          <p:cNvPr id="33818" name="Text Box 304"/>
          <p:cNvSpPr txBox="1">
            <a:spLocks noChangeArrowheads="1"/>
          </p:cNvSpPr>
          <p:nvPr/>
        </p:nvSpPr>
        <p:spPr bwMode="auto">
          <a:xfrm>
            <a:off x="889000" y="2608263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000099"/>
                </a:solidFill>
              </a:rPr>
              <a:t>B</a:t>
            </a:r>
          </a:p>
        </p:txBody>
      </p:sp>
      <p:sp>
        <p:nvSpPr>
          <p:cNvPr id="33819" name="Text Box 305"/>
          <p:cNvSpPr txBox="1">
            <a:spLocks noChangeArrowheads="1"/>
          </p:cNvSpPr>
          <p:nvPr/>
        </p:nvSpPr>
        <p:spPr bwMode="auto">
          <a:xfrm>
            <a:off x="6604000" y="1465263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/>
              <a:t>C</a:t>
            </a:r>
            <a:endParaRPr lang="en-US" altLang="ko-KR">
              <a:solidFill>
                <a:schemeClr val="accent1"/>
              </a:solidFill>
            </a:endParaRPr>
          </a:p>
        </p:txBody>
      </p:sp>
      <p:sp>
        <p:nvSpPr>
          <p:cNvPr id="33820" name="Text Box 308"/>
          <p:cNvSpPr txBox="1">
            <a:spLocks noChangeArrowheads="1"/>
          </p:cNvSpPr>
          <p:nvPr/>
        </p:nvSpPr>
        <p:spPr bwMode="auto">
          <a:xfrm>
            <a:off x="1636713" y="1585913"/>
            <a:ext cx="1563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800" i="1"/>
              <a:t>R</a:t>
            </a:r>
            <a:r>
              <a:rPr lang="en-US" altLang="ko-KR" sz="1800"/>
              <a:t> = 100 Mb/s</a:t>
            </a:r>
          </a:p>
        </p:txBody>
      </p:sp>
      <p:sp>
        <p:nvSpPr>
          <p:cNvPr id="33821" name="Text Box 309"/>
          <p:cNvSpPr txBox="1">
            <a:spLocks noChangeArrowheads="1"/>
          </p:cNvSpPr>
          <p:nvPr/>
        </p:nvSpPr>
        <p:spPr bwMode="auto">
          <a:xfrm>
            <a:off x="3625850" y="2438400"/>
            <a:ext cx="1641475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 i="1"/>
              <a:t>R</a:t>
            </a:r>
            <a:r>
              <a:rPr lang="en-US" altLang="ko-KR" sz="2000"/>
              <a:t> = 1.5 Mb/s</a:t>
            </a:r>
            <a:endParaRPr lang="en-US" altLang="ko-KR">
              <a:solidFill>
                <a:schemeClr val="accent1"/>
              </a:solidFill>
            </a:endParaRPr>
          </a:p>
        </p:txBody>
      </p:sp>
      <p:sp>
        <p:nvSpPr>
          <p:cNvPr id="33822" name="Text Box 310"/>
          <p:cNvSpPr txBox="1">
            <a:spLocks noChangeArrowheads="1"/>
          </p:cNvSpPr>
          <p:nvPr/>
        </p:nvSpPr>
        <p:spPr bwMode="auto">
          <a:xfrm>
            <a:off x="6022975" y="29940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ko-KR" altLang="ko-KR">
              <a:solidFill>
                <a:schemeClr val="accent1"/>
              </a:solidFill>
            </a:endParaRPr>
          </a:p>
        </p:txBody>
      </p:sp>
      <p:sp>
        <p:nvSpPr>
          <p:cNvPr id="33823" name="Line 281"/>
          <p:cNvSpPr>
            <a:spLocks noChangeShapeType="1"/>
          </p:cNvSpPr>
          <p:nvPr/>
        </p:nvSpPr>
        <p:spPr bwMode="auto">
          <a:xfrm flipV="1">
            <a:off x="6662738" y="3146425"/>
            <a:ext cx="9842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824" name="Line 283"/>
          <p:cNvSpPr>
            <a:spLocks noChangeShapeType="1"/>
          </p:cNvSpPr>
          <p:nvPr/>
        </p:nvSpPr>
        <p:spPr bwMode="auto">
          <a:xfrm flipH="1">
            <a:off x="6638925" y="2849563"/>
            <a:ext cx="379413" cy="2254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825" name="Text Box 306"/>
          <p:cNvSpPr txBox="1">
            <a:spLocks noChangeArrowheads="1"/>
          </p:cNvSpPr>
          <p:nvPr/>
        </p:nvSpPr>
        <p:spPr bwMode="auto">
          <a:xfrm>
            <a:off x="7556500" y="2224088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/>
              <a:t>D</a:t>
            </a:r>
            <a:endParaRPr lang="en-US" altLang="ko-KR">
              <a:solidFill>
                <a:schemeClr val="accent1"/>
              </a:solidFill>
            </a:endParaRPr>
          </a:p>
        </p:txBody>
      </p:sp>
      <p:sp>
        <p:nvSpPr>
          <p:cNvPr id="33826" name="Text Box 307"/>
          <p:cNvSpPr txBox="1">
            <a:spLocks noChangeArrowheads="1"/>
          </p:cNvSpPr>
          <p:nvPr/>
        </p:nvSpPr>
        <p:spPr bwMode="auto">
          <a:xfrm>
            <a:off x="8299450" y="2840038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/>
              <a:t>E</a:t>
            </a:r>
            <a:endParaRPr lang="en-US" altLang="ko-KR">
              <a:solidFill>
                <a:schemeClr val="accent1"/>
              </a:solidFill>
            </a:endParaRPr>
          </a:p>
        </p:txBody>
      </p:sp>
      <p:sp>
        <p:nvSpPr>
          <p:cNvPr id="33827" name="Text Box 330"/>
          <p:cNvSpPr txBox="1">
            <a:spLocks noChangeArrowheads="1"/>
          </p:cNvSpPr>
          <p:nvPr/>
        </p:nvSpPr>
        <p:spPr bwMode="auto">
          <a:xfrm>
            <a:off x="2051050" y="2984500"/>
            <a:ext cx="2354263" cy="798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</a:pPr>
            <a:r>
              <a:rPr lang="ko-KR" altLang="en-US" sz="1800" dirty="0"/>
              <a:t>링크로 내보내어지길 기다리는 </a:t>
            </a:r>
            <a:r>
              <a:rPr lang="ko-KR" altLang="en-US" sz="1800" dirty="0" err="1"/>
              <a:t>패킷들의</a:t>
            </a:r>
            <a:r>
              <a:rPr lang="ko-KR" altLang="en-US" sz="1800" dirty="0"/>
              <a:t> 큐</a:t>
            </a:r>
            <a:r>
              <a:rPr lang="en-US" altLang="ko-KR" sz="1800" dirty="0"/>
              <a:t>(queue)</a:t>
            </a:r>
            <a:endParaRPr lang="en-US" altLang="ko-KR" sz="1800" dirty="0">
              <a:solidFill>
                <a:schemeClr val="accent1"/>
              </a:solidFill>
            </a:endParaRPr>
          </a:p>
        </p:txBody>
      </p:sp>
      <p:sp>
        <p:nvSpPr>
          <p:cNvPr id="33828" name="Line 332"/>
          <p:cNvSpPr>
            <a:spLocks noChangeShapeType="1"/>
          </p:cNvSpPr>
          <p:nvPr/>
        </p:nvSpPr>
        <p:spPr bwMode="auto">
          <a:xfrm flipV="1">
            <a:off x="2890838" y="2514600"/>
            <a:ext cx="166687" cy="523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33829" name="Group 96"/>
          <p:cNvGrpSpPr>
            <a:grpSpLocks/>
          </p:cNvGrpSpPr>
          <p:nvPr/>
        </p:nvGrpSpPr>
        <p:grpSpPr bwMode="auto">
          <a:xfrm>
            <a:off x="898525" y="1651000"/>
            <a:ext cx="779463" cy="679450"/>
            <a:chOff x="-44" y="1473"/>
            <a:chExt cx="981" cy="1105"/>
          </a:xfrm>
        </p:grpSpPr>
        <p:pic>
          <p:nvPicPr>
            <p:cNvPr id="33880" name="Picture 97" descr="desktop_computer_stylized_medium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881" name="Freeform 9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77884 w 356"/>
                <a:gd name="T3" fmla="*/ 5996 h 368"/>
                <a:gd name="T4" fmla="*/ 92393 w 356"/>
                <a:gd name="T5" fmla="*/ 124961 h 368"/>
                <a:gd name="T6" fmla="*/ 20362 w 356"/>
                <a:gd name="T7" fmla="*/ 15627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33830" name="Group 99"/>
          <p:cNvGrpSpPr>
            <a:grpSpLocks/>
          </p:cNvGrpSpPr>
          <p:nvPr/>
        </p:nvGrpSpPr>
        <p:grpSpPr bwMode="auto">
          <a:xfrm>
            <a:off x="1085850" y="2625725"/>
            <a:ext cx="779463" cy="679450"/>
            <a:chOff x="-44" y="1473"/>
            <a:chExt cx="981" cy="1105"/>
          </a:xfrm>
        </p:grpSpPr>
        <p:pic>
          <p:nvPicPr>
            <p:cNvPr id="33878" name="Picture 100" descr="desktop_computer_stylized_medium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879" name="Freeform 10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77884 w 356"/>
                <a:gd name="T3" fmla="*/ 5996 h 368"/>
                <a:gd name="T4" fmla="*/ 92393 w 356"/>
                <a:gd name="T5" fmla="*/ 124961 h 368"/>
                <a:gd name="T6" fmla="*/ 20362 w 356"/>
                <a:gd name="T7" fmla="*/ 15627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33831" name="Group 102"/>
          <p:cNvGrpSpPr>
            <a:grpSpLocks/>
          </p:cNvGrpSpPr>
          <p:nvPr/>
        </p:nvGrpSpPr>
        <p:grpSpPr bwMode="auto">
          <a:xfrm>
            <a:off x="7481888" y="2686050"/>
            <a:ext cx="779462" cy="679450"/>
            <a:chOff x="-44" y="1473"/>
            <a:chExt cx="981" cy="1105"/>
          </a:xfrm>
        </p:grpSpPr>
        <p:pic>
          <p:nvPicPr>
            <p:cNvPr id="33876" name="Picture 103" descr="desktop_computer_stylized_medium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877" name="Freeform 10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77884 w 356"/>
                <a:gd name="T3" fmla="*/ 5996 h 368"/>
                <a:gd name="T4" fmla="*/ 92393 w 356"/>
                <a:gd name="T5" fmla="*/ 124961 h 368"/>
                <a:gd name="T6" fmla="*/ 20362 w 356"/>
                <a:gd name="T7" fmla="*/ 15627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33832" name="Group 108"/>
          <p:cNvGrpSpPr>
            <a:grpSpLocks/>
          </p:cNvGrpSpPr>
          <p:nvPr/>
        </p:nvGrpSpPr>
        <p:grpSpPr bwMode="auto">
          <a:xfrm>
            <a:off x="6846888" y="1493838"/>
            <a:ext cx="779462" cy="679450"/>
            <a:chOff x="-44" y="1473"/>
            <a:chExt cx="981" cy="1105"/>
          </a:xfrm>
        </p:grpSpPr>
        <p:pic>
          <p:nvPicPr>
            <p:cNvPr id="33874" name="Picture 109" descr="desktop_computer_stylized_medium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875" name="Freeform 11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77884 w 356"/>
                <a:gd name="T3" fmla="*/ 5996 h 368"/>
                <a:gd name="T4" fmla="*/ 92393 w 356"/>
                <a:gd name="T5" fmla="*/ 124961 h 368"/>
                <a:gd name="T6" fmla="*/ 20362 w 356"/>
                <a:gd name="T7" fmla="*/ 15627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</p:grpSp>
      <p:sp>
        <p:nvSpPr>
          <p:cNvPr id="3383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A42976E7-E177-418A-8C51-DF338FDC73BD}" type="slidenum">
              <a:rPr lang="en-US" altLang="ko-KR"/>
              <a:pPr/>
              <a:t>37</a:t>
            </a:fld>
            <a:endParaRPr lang="en-US" altLang="ko-KR"/>
          </a:p>
        </p:txBody>
      </p:sp>
      <p:grpSp>
        <p:nvGrpSpPr>
          <p:cNvPr id="33834" name="Group 228"/>
          <p:cNvGrpSpPr>
            <a:grpSpLocks/>
          </p:cNvGrpSpPr>
          <p:nvPr/>
        </p:nvGrpSpPr>
        <p:grpSpPr bwMode="auto">
          <a:xfrm>
            <a:off x="5391150" y="2160588"/>
            <a:ext cx="1128713" cy="439737"/>
            <a:chOff x="4650" y="1129"/>
            <a:chExt cx="246" cy="95"/>
          </a:xfrm>
        </p:grpSpPr>
        <p:sp>
          <p:nvSpPr>
            <p:cNvPr id="33866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33867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33868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grpSp>
          <p:nvGrpSpPr>
            <p:cNvPr id="33869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33872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873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33870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871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4794" name="Rectangle 6"/>
          <p:cNvSpPr>
            <a:spLocks noChangeArrowheads="1"/>
          </p:cNvSpPr>
          <p:nvPr/>
        </p:nvSpPr>
        <p:spPr bwMode="auto">
          <a:xfrm>
            <a:off x="606425" y="3930650"/>
            <a:ext cx="8131175" cy="20304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0"/>
              <a:buNone/>
              <a:defRPr/>
            </a:pPr>
            <a:r>
              <a:rPr lang="ko-KR" altLang="en-US" sz="2800" dirty="0" err="1">
                <a:solidFill>
                  <a:srgbClr val="C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큐잉과</a:t>
            </a:r>
            <a:r>
              <a:rPr lang="ko-KR" altLang="en-US" sz="2800" dirty="0">
                <a:solidFill>
                  <a:srgbClr val="C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손실</a:t>
            </a:r>
            <a:r>
              <a:rPr lang="en-US" sz="2800" dirty="0">
                <a:solidFill>
                  <a:srgbClr val="C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: </a:t>
            </a: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ko-KR" altLang="en-US" dirty="0">
                <a:latin typeface="Gill Sans MT" charset="0"/>
                <a:ea typeface="ＭＳ Ｐゴシック" charset="0"/>
                <a:cs typeface="ＭＳ Ｐゴシック" charset="0"/>
              </a:rPr>
              <a:t>링크로의 </a:t>
            </a:r>
            <a:r>
              <a:rPr lang="ko-KR" altLang="en-US" dirty="0" err="1">
                <a:latin typeface="Gill Sans MT" charset="0"/>
                <a:ea typeface="ＭＳ Ｐゴシック" charset="0"/>
                <a:cs typeface="ＭＳ Ｐゴシック" charset="0"/>
              </a:rPr>
              <a:t>도착률</a:t>
            </a:r>
            <a:r>
              <a:rPr lang="en-US" altLang="ko-KR" dirty="0">
                <a:latin typeface="Gill Sans MT" charset="0"/>
                <a:ea typeface="ＭＳ Ｐゴシック" charset="0"/>
                <a:cs typeface="ＭＳ Ｐゴシック" charset="0"/>
              </a:rPr>
              <a:t>(bit </a:t>
            </a:r>
            <a:r>
              <a:rPr lang="ko-KR" altLang="en-US" dirty="0">
                <a:latin typeface="Gill Sans MT" charset="0"/>
                <a:ea typeface="ＭＳ Ｐゴシック" charset="0"/>
                <a:cs typeface="ＭＳ Ｐゴシック" charset="0"/>
              </a:rPr>
              <a:t>단위</a:t>
            </a:r>
            <a:r>
              <a:rPr lang="en-US" altLang="ko-KR" dirty="0">
                <a:latin typeface="Gill Sans MT" charset="0"/>
                <a:ea typeface="ＭＳ Ｐゴシック" charset="0"/>
                <a:cs typeface="ＭＳ Ｐゴシック" charset="0"/>
              </a:rPr>
              <a:t>)</a:t>
            </a:r>
            <a:r>
              <a:rPr lang="ko-KR" altLang="en-US" dirty="0">
                <a:latin typeface="Gill Sans MT" charset="0"/>
                <a:ea typeface="ＭＳ Ｐゴシック" charset="0"/>
                <a:cs typeface="ＭＳ Ｐゴシック" charset="0"/>
              </a:rPr>
              <a:t>이 일정 시간 링크의 전송률을 넘으면</a:t>
            </a: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:</a:t>
            </a:r>
          </a:p>
          <a:p>
            <a:pPr marL="682625" lvl="1" indent="-22542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Arial"/>
              <a:buChar char="•"/>
              <a:defRPr/>
            </a:pPr>
            <a:r>
              <a:rPr lang="ko-KR" altLang="en-US" dirty="0" err="1">
                <a:latin typeface="Gill Sans MT" charset="0"/>
                <a:ea typeface="ＭＳ Ｐゴシック" charset="0"/>
                <a:cs typeface="ＭＳ Ｐゴシック" charset="0"/>
              </a:rPr>
              <a:t>패킷은</a:t>
            </a:r>
            <a:r>
              <a:rPr lang="ko-KR" altLang="en-US" dirty="0">
                <a:latin typeface="Gill Sans MT" charset="0"/>
                <a:ea typeface="ＭＳ Ｐゴシック" charset="0"/>
                <a:cs typeface="ＭＳ Ｐゴシック" charset="0"/>
              </a:rPr>
              <a:t> 큐에서 전송을 기다리게 된다</a:t>
            </a:r>
            <a:endParaRPr lang="en-US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682625" lvl="1" indent="-22542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ko-KR" altLang="en-US" dirty="0">
                <a:latin typeface="Gill Sans MT" charset="0"/>
                <a:ea typeface="ＭＳ Ｐゴシック" charset="0"/>
                <a:cs typeface="ＭＳ Ｐゴシック" charset="0"/>
              </a:rPr>
              <a:t>메모리</a:t>
            </a:r>
            <a:r>
              <a:rPr lang="en-US" altLang="ko-KR" dirty="0">
                <a:latin typeface="Gill Sans MT" charset="0"/>
                <a:ea typeface="ＭＳ Ｐゴシック" charset="0"/>
                <a:cs typeface="ＭＳ Ｐゴシック" charset="0"/>
              </a:rPr>
              <a:t>(</a:t>
            </a:r>
            <a:r>
              <a:rPr lang="ko-KR" altLang="en-US" dirty="0">
                <a:latin typeface="Gill Sans MT" charset="0"/>
                <a:ea typeface="ＭＳ Ｐゴシック" charset="0"/>
                <a:cs typeface="ＭＳ Ｐゴシック" charset="0"/>
              </a:rPr>
              <a:t>버퍼</a:t>
            </a:r>
            <a:r>
              <a:rPr lang="en-US" altLang="ko-KR" dirty="0">
                <a:latin typeface="Gill Sans MT" charset="0"/>
                <a:ea typeface="ＭＳ Ｐゴシック" charset="0"/>
                <a:cs typeface="ＭＳ Ｐゴシック" charset="0"/>
              </a:rPr>
              <a:t>)</a:t>
            </a:r>
            <a:r>
              <a:rPr lang="ko-KR" altLang="en-US" dirty="0">
                <a:latin typeface="Gill Sans MT" charset="0"/>
                <a:ea typeface="ＭＳ Ｐゴシック" charset="0"/>
                <a:cs typeface="ＭＳ Ｐゴシック" charset="0"/>
              </a:rPr>
              <a:t>가 넘치면 패킷은 버려질 수도 있다</a:t>
            </a:r>
            <a:r>
              <a:rPr lang="en-US" altLang="ko-KR" dirty="0">
                <a:latin typeface="Gill Sans MT" charset="0"/>
                <a:ea typeface="ＭＳ Ｐゴシック" charset="0"/>
                <a:cs typeface="ＭＳ Ｐゴシック" charset="0"/>
              </a:rPr>
              <a:t>(</a:t>
            </a:r>
            <a:r>
              <a:rPr lang="ko-KR" altLang="en-US" dirty="0">
                <a:latin typeface="Gill Sans MT" charset="0"/>
                <a:ea typeface="ＭＳ Ｐゴシック" charset="0"/>
                <a:cs typeface="ＭＳ Ｐゴシック" charset="0"/>
              </a:rPr>
              <a:t>손실</a:t>
            </a:r>
            <a:r>
              <a:rPr lang="en-US" altLang="ko-KR" dirty="0">
                <a:latin typeface="Gill Sans MT" charset="0"/>
                <a:ea typeface="ＭＳ Ｐゴシック" charset="0"/>
                <a:cs typeface="ＭＳ Ｐゴシック" charset="0"/>
              </a:rPr>
              <a:t>)</a:t>
            </a:r>
            <a:endParaRPr lang="en-US" dirty="0">
              <a:latin typeface="Gill Sans MT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3836" name="Picture 16" descr="underline_base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50" y="901700"/>
            <a:ext cx="73136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3837" name="Group 228"/>
          <p:cNvGrpSpPr>
            <a:grpSpLocks/>
          </p:cNvGrpSpPr>
          <p:nvPr/>
        </p:nvGrpSpPr>
        <p:grpSpPr bwMode="auto">
          <a:xfrm>
            <a:off x="5530850" y="2930525"/>
            <a:ext cx="1128713" cy="439738"/>
            <a:chOff x="4650" y="1129"/>
            <a:chExt cx="246" cy="95"/>
          </a:xfrm>
        </p:grpSpPr>
        <p:sp>
          <p:nvSpPr>
            <p:cNvPr id="33858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33859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33860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grpSp>
          <p:nvGrpSpPr>
            <p:cNvPr id="33861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33864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865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33862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863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3838" name="Group 347"/>
          <p:cNvGrpSpPr>
            <a:grpSpLocks/>
          </p:cNvGrpSpPr>
          <p:nvPr/>
        </p:nvGrpSpPr>
        <p:grpSpPr bwMode="auto">
          <a:xfrm>
            <a:off x="5516563" y="2897188"/>
            <a:ext cx="1171575" cy="534987"/>
            <a:chOff x="1871277" y="1576300"/>
            <a:chExt cx="1128371" cy="437861"/>
          </a:xfrm>
        </p:grpSpPr>
        <p:sp>
          <p:nvSpPr>
            <p:cNvPr id="85" name="Oval 84"/>
            <p:cNvSpPr>
              <a:spLocks noChangeArrowheads="1"/>
            </p:cNvSpPr>
            <p:nvPr/>
          </p:nvSpPr>
          <p:spPr bwMode="auto">
            <a:xfrm flipV="1">
              <a:off x="1874335" y="1694535"/>
              <a:ext cx="1125313" cy="319626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86" name="Rectangle 85"/>
            <p:cNvSpPr/>
            <p:nvPr/>
          </p:nvSpPr>
          <p:spPr bwMode="auto">
            <a:xfrm>
              <a:off x="1871277" y="1740011"/>
              <a:ext cx="1128371" cy="11563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87" name="Oval 8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313" cy="319626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88" name="Freeform 87"/>
            <p:cNvSpPr/>
            <p:nvPr/>
          </p:nvSpPr>
          <p:spPr bwMode="auto">
            <a:xfrm>
              <a:off x="2160250" y="1673746"/>
              <a:ext cx="547367" cy="16111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auto">
            <a:xfrm>
              <a:off x="2102149" y="1633469"/>
              <a:ext cx="663568" cy="110439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2536373" y="1728317"/>
              <a:ext cx="244633" cy="96148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2089918" y="1729616"/>
              <a:ext cx="241575" cy="97446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92" name="Straight Connector 91"/>
            <p:cNvCxnSpPr>
              <a:cxnSpLocks noChangeShapeType="1"/>
              <a:endCxn id="87" idx="2"/>
            </p:cNvCxnSpPr>
            <p:nvPr/>
          </p:nvCxnSpPr>
          <p:spPr bwMode="auto">
            <a:xfrm flipH="1" flipV="1">
              <a:off x="1871277" y="1737412"/>
              <a:ext cx="3058" cy="12343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93" name="Straight Connector 92"/>
            <p:cNvCxnSpPr>
              <a:cxnSpLocks noChangeShapeType="1"/>
            </p:cNvCxnSpPr>
            <p:nvPr/>
          </p:nvCxnSpPr>
          <p:spPr bwMode="auto">
            <a:xfrm flipH="1" flipV="1">
              <a:off x="2996590" y="1734814"/>
              <a:ext cx="3058" cy="12343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33839" name="Group 347"/>
          <p:cNvGrpSpPr>
            <a:grpSpLocks/>
          </p:cNvGrpSpPr>
          <p:nvPr/>
        </p:nvGrpSpPr>
        <p:grpSpPr bwMode="auto">
          <a:xfrm>
            <a:off x="5343525" y="2116138"/>
            <a:ext cx="1173163" cy="534987"/>
            <a:chOff x="1871277" y="1576300"/>
            <a:chExt cx="1128371" cy="437861"/>
          </a:xfrm>
        </p:grpSpPr>
        <p:sp>
          <p:nvSpPr>
            <p:cNvPr id="95" name="Oval 94"/>
            <p:cNvSpPr>
              <a:spLocks noChangeArrowheads="1"/>
            </p:cNvSpPr>
            <p:nvPr/>
          </p:nvSpPr>
          <p:spPr bwMode="auto">
            <a:xfrm flipV="1">
              <a:off x="1874331" y="1694535"/>
              <a:ext cx="1125317" cy="319626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1871277" y="1740011"/>
              <a:ext cx="1128371" cy="11563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97" name="Oval 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317" cy="319626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98" name="Freeform 97"/>
            <p:cNvSpPr/>
            <p:nvPr/>
          </p:nvSpPr>
          <p:spPr bwMode="auto">
            <a:xfrm>
              <a:off x="2159859" y="1673746"/>
              <a:ext cx="548152" cy="16111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auto">
            <a:xfrm>
              <a:off x="2103364" y="1633469"/>
              <a:ext cx="661143" cy="110439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auto">
            <a:xfrm>
              <a:off x="2537000" y="1728317"/>
              <a:ext cx="244302" cy="96148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1" name="Freeform 100"/>
            <p:cNvSpPr>
              <a:spLocks/>
            </p:cNvSpPr>
            <p:nvPr/>
          </p:nvSpPr>
          <p:spPr bwMode="auto">
            <a:xfrm>
              <a:off x="2089623" y="1729616"/>
              <a:ext cx="241248" cy="97446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102" name="Straight Connector 101"/>
            <p:cNvCxnSpPr>
              <a:cxnSpLocks noChangeShapeType="1"/>
              <a:endCxn id="97" idx="2"/>
            </p:cNvCxnSpPr>
            <p:nvPr/>
          </p:nvCxnSpPr>
          <p:spPr bwMode="auto">
            <a:xfrm flipH="1" flipV="1">
              <a:off x="1871277" y="1737412"/>
              <a:ext cx="3054" cy="12343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103" name="Straight Connector 102"/>
            <p:cNvCxnSpPr>
              <a:cxnSpLocks noChangeShapeType="1"/>
            </p:cNvCxnSpPr>
            <p:nvPr/>
          </p:nvCxnSpPr>
          <p:spPr bwMode="auto">
            <a:xfrm flipH="1" flipV="1">
              <a:off x="2996594" y="1734814"/>
              <a:ext cx="3054" cy="12343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20650"/>
            <a:ext cx="7772400" cy="1143000"/>
          </a:xfrm>
        </p:spPr>
        <p:txBody>
          <a:bodyPr/>
          <a:lstStyle/>
          <a:p>
            <a:r>
              <a:rPr lang="ko-KR" altLang="en-US" sz="3600" dirty="0">
                <a:ea typeface="ＭＳ Ｐゴシック" pitchFamily="34" charset="-128"/>
              </a:rPr>
              <a:t>네트워크 코어의 두 가지 핵심 기능</a:t>
            </a:r>
            <a:endParaRPr lang="en-US" altLang="ko-KR" sz="3600" dirty="0">
              <a:ea typeface="ＭＳ Ｐゴシック" pitchFamily="34" charset="-128"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4572000" y="1728788"/>
            <a:ext cx="4192588" cy="4648200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ko-KR" altLang="en-US" i="1" dirty="0">
                <a:solidFill>
                  <a:srgbClr val="C00000"/>
                </a:solidFill>
                <a:ea typeface="ＭＳ Ｐゴシック" pitchFamily="34" charset="-128"/>
              </a:rPr>
              <a:t>전달</a:t>
            </a:r>
            <a:r>
              <a:rPr lang="en-US" altLang="ko-KR" i="1" dirty="0">
                <a:solidFill>
                  <a:srgbClr val="C00000"/>
                </a:solidFill>
                <a:ea typeface="ＭＳ Ｐゴシック" pitchFamily="34" charset="-128"/>
              </a:rPr>
              <a:t>(forwarding)</a:t>
            </a:r>
            <a:r>
              <a:rPr lang="en-US" altLang="ko-KR" sz="2400" i="1" dirty="0">
                <a:solidFill>
                  <a:srgbClr val="C00000"/>
                </a:solidFill>
                <a:ea typeface="ＭＳ Ｐゴシック" pitchFamily="34" charset="-128"/>
              </a:rPr>
              <a:t>:</a:t>
            </a:r>
            <a:r>
              <a:rPr lang="en-US" altLang="ko-KR" sz="2400" dirty="0">
                <a:ea typeface="ＭＳ Ｐゴシック" pitchFamily="34" charset="-128"/>
              </a:rPr>
              <a:t> </a:t>
            </a:r>
            <a:r>
              <a:rPr lang="ko-KR" altLang="en-US" sz="2400" dirty="0" err="1">
                <a:ea typeface="ＭＳ Ｐゴシック" pitchFamily="34" charset="-128"/>
              </a:rPr>
              <a:t>라우터</a:t>
            </a:r>
            <a:r>
              <a:rPr lang="ko-KR" altLang="en-US" sz="2400" dirty="0">
                <a:ea typeface="ＭＳ Ｐゴシック" pitchFamily="34" charset="-128"/>
              </a:rPr>
              <a:t> 입력으로 들어오는 </a:t>
            </a:r>
            <a:r>
              <a:rPr lang="ko-KR" altLang="en-US" sz="2400" dirty="0" err="1">
                <a:ea typeface="ＭＳ Ｐゴシック" pitchFamily="34" charset="-128"/>
              </a:rPr>
              <a:t>패킷을</a:t>
            </a:r>
            <a:r>
              <a:rPr lang="ko-KR" altLang="en-US" sz="2400" dirty="0">
                <a:ea typeface="ＭＳ Ｐゴシック" pitchFamily="34" charset="-128"/>
              </a:rPr>
              <a:t> 적절한 </a:t>
            </a:r>
            <a:r>
              <a:rPr lang="ko-KR" altLang="en-US" sz="2400" dirty="0" err="1">
                <a:ea typeface="ＭＳ Ｐゴシック" pitchFamily="34" charset="-128"/>
              </a:rPr>
              <a:t>라우터</a:t>
            </a:r>
            <a:r>
              <a:rPr lang="ko-KR" altLang="en-US" sz="2400" dirty="0">
                <a:ea typeface="ＭＳ Ｐゴシック" pitchFamily="34" charset="-128"/>
              </a:rPr>
              <a:t> 출력으로 보냄</a:t>
            </a:r>
            <a:endParaRPr lang="en-US" altLang="ko-KR" dirty="0">
              <a:ea typeface="ＭＳ Ｐゴシック" pitchFamily="34" charset="-128"/>
            </a:endParaRPr>
          </a:p>
        </p:txBody>
      </p:sp>
      <p:sp>
        <p:nvSpPr>
          <p:cNvPr id="3482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591175" y="6453188"/>
            <a:ext cx="2895600" cy="287337"/>
          </a:xfrm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sp>
        <p:nvSpPr>
          <p:cNvPr id="3482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>
                <a:solidFill>
                  <a:srgbClr val="000000"/>
                </a:solidFill>
              </a:rPr>
              <a:t>1-</a:t>
            </a:r>
            <a:fld id="{6C8C8B45-9836-4BCA-B62C-3109BE9A4C10}" type="slidenum">
              <a:rPr lang="en-US" altLang="ko-KR">
                <a:solidFill>
                  <a:srgbClr val="000000"/>
                </a:solidFill>
              </a:rPr>
              <a:pPr/>
              <a:t>38</a:t>
            </a:fld>
            <a:endParaRPr lang="en-US" altLang="ko-KR">
              <a:solidFill>
                <a:srgbClr val="000000"/>
              </a:solidFill>
            </a:endParaRPr>
          </a:p>
        </p:txBody>
      </p:sp>
      <p:pic>
        <p:nvPicPr>
          <p:cNvPr id="34822" name="Picture 6" descr="underline_base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825" y="927100"/>
            <a:ext cx="7769225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3" name="Rectangle 3"/>
          <p:cNvSpPr txBox="1">
            <a:spLocks noChangeArrowheads="1"/>
          </p:cNvSpPr>
          <p:nvPr/>
        </p:nvSpPr>
        <p:spPr bwMode="auto">
          <a:xfrm>
            <a:off x="384175" y="1562057"/>
            <a:ext cx="4192588" cy="169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85000"/>
              </a:lnSpc>
              <a:spcBef>
                <a:spcPct val="70000"/>
              </a:spcBef>
              <a:buClr>
                <a:srgbClr val="000099"/>
              </a:buClr>
              <a:buSzPct val="65000"/>
              <a:buFont typeface="Wingdings" pitchFamily="2" charset="2"/>
              <a:buNone/>
            </a:pPr>
            <a:r>
              <a:rPr lang="ko-KR" altLang="en-US" sz="2800" i="1" dirty="0" err="1">
                <a:solidFill>
                  <a:srgbClr val="C00000"/>
                </a:solidFill>
                <a:latin typeface="Gill Sans MT" pitchFamily="34" charset="0"/>
              </a:rPr>
              <a:t>라우팅</a:t>
            </a:r>
            <a:r>
              <a:rPr lang="en-US" altLang="ko-KR" sz="2800" i="1" dirty="0">
                <a:solidFill>
                  <a:srgbClr val="C00000"/>
                </a:solidFill>
                <a:latin typeface="Gill Sans MT" pitchFamily="34" charset="0"/>
              </a:rPr>
              <a:t>(routing):</a:t>
            </a:r>
            <a:r>
              <a:rPr lang="en-US" altLang="ko-KR" sz="2800" dirty="0">
                <a:solidFill>
                  <a:srgbClr val="C00000"/>
                </a:solidFill>
                <a:latin typeface="Gill Sans MT" pitchFamily="34" charset="0"/>
              </a:rPr>
              <a:t> </a:t>
            </a:r>
            <a:r>
              <a:rPr lang="ko-KR" altLang="en-US" dirty="0" err="1">
                <a:latin typeface="Gill Sans MT" pitchFamily="34" charset="0"/>
              </a:rPr>
              <a:t>패킷이</a:t>
            </a:r>
            <a:r>
              <a:rPr lang="ko-KR" altLang="en-US" dirty="0">
                <a:latin typeface="Gill Sans MT" pitchFamily="34" charset="0"/>
              </a:rPr>
              <a:t> 거칠 출발지</a:t>
            </a:r>
            <a:r>
              <a:rPr lang="en-US" altLang="ko-KR" dirty="0">
                <a:latin typeface="Gill Sans MT" pitchFamily="34" charset="0"/>
              </a:rPr>
              <a:t>-</a:t>
            </a:r>
            <a:r>
              <a:rPr lang="ko-KR" altLang="en-US" dirty="0">
                <a:latin typeface="Gill Sans MT" pitchFamily="34" charset="0"/>
              </a:rPr>
              <a:t>목적지간 경로를 결정</a:t>
            </a:r>
            <a:endParaRPr lang="en-US" altLang="ko-KR" dirty="0">
              <a:latin typeface="Gill Sans MT" pitchFamily="34" charset="0"/>
            </a:endParaRPr>
          </a:p>
          <a:p>
            <a:pPr marL="742950" lvl="1" indent="-285750">
              <a:lnSpc>
                <a:spcPct val="85000"/>
              </a:lnSpc>
              <a:buClr>
                <a:srgbClr val="000099"/>
              </a:buClr>
              <a:buFont typeface="Wingdings" pitchFamily="2" charset="2"/>
              <a:buChar char="§"/>
            </a:pPr>
            <a:r>
              <a:rPr lang="ko-KR" altLang="en-US" i="1" dirty="0" err="1">
                <a:latin typeface="Gill Sans MT" pitchFamily="34" charset="0"/>
              </a:rPr>
              <a:t>라우팅</a:t>
            </a:r>
            <a:r>
              <a:rPr lang="ko-KR" altLang="en-US" i="1" dirty="0">
                <a:latin typeface="Gill Sans MT" pitchFamily="34" charset="0"/>
              </a:rPr>
              <a:t> 알고리즘</a:t>
            </a:r>
            <a:endParaRPr lang="en-US" altLang="ko-KR" dirty="0">
              <a:latin typeface="Gill Sans MT" pitchFamily="34" charset="0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None/>
            </a:pPr>
            <a:endParaRPr lang="en-US" altLang="ko-KR" sz="2800" dirty="0">
              <a:latin typeface="Gill Sans MT" pitchFamily="34" charset="0"/>
            </a:endParaRPr>
          </a:p>
        </p:txBody>
      </p:sp>
      <p:sp>
        <p:nvSpPr>
          <p:cNvPr id="11" name="Freeform 3"/>
          <p:cNvSpPr>
            <a:spLocks/>
          </p:cNvSpPr>
          <p:nvPr/>
        </p:nvSpPr>
        <p:spPr bwMode="auto">
          <a:xfrm rot="16200000">
            <a:off x="3289300" y="3600451"/>
            <a:ext cx="2198687" cy="1497012"/>
          </a:xfrm>
          <a:custGeom>
            <a:avLst/>
            <a:gdLst>
              <a:gd name="T0" fmla="*/ 0 w 1443"/>
              <a:gd name="T1" fmla="*/ 0 h 816"/>
              <a:gd name="T2" fmla="*/ 1076 w 1443"/>
              <a:gd name="T3" fmla="*/ 782 h 816"/>
              <a:gd name="T4" fmla="*/ 1320 w 1443"/>
              <a:gd name="T5" fmla="*/ 788 h 816"/>
              <a:gd name="T6" fmla="*/ 1443 w 1443"/>
              <a:gd name="T7" fmla="*/ 5 h 816"/>
              <a:gd name="T8" fmla="*/ 0 w 1443"/>
              <a:gd name="T9" fmla="*/ 0 h 816"/>
              <a:gd name="connsiteX0" fmla="*/ 0 w 10000"/>
              <a:gd name="connsiteY0" fmla="*/ 0 h 9714"/>
              <a:gd name="connsiteX1" fmla="*/ 3718 w 10000"/>
              <a:gd name="connsiteY1" fmla="*/ 8779 h 9714"/>
              <a:gd name="connsiteX2" fmla="*/ 9148 w 10000"/>
              <a:gd name="connsiteY2" fmla="*/ 9657 h 9714"/>
              <a:gd name="connsiteX3" fmla="*/ 10000 w 10000"/>
              <a:gd name="connsiteY3" fmla="*/ 61 h 9714"/>
              <a:gd name="connsiteX4" fmla="*/ 0 w 10000"/>
              <a:gd name="connsiteY4" fmla="*/ 0 h 9714"/>
              <a:gd name="connsiteX0" fmla="*/ 0 w 10000"/>
              <a:gd name="connsiteY0" fmla="*/ 0 h 9095"/>
              <a:gd name="connsiteX1" fmla="*/ 3718 w 10000"/>
              <a:gd name="connsiteY1" fmla="*/ 9037 h 9095"/>
              <a:gd name="connsiteX2" fmla="*/ 5712 w 10000"/>
              <a:gd name="connsiteY2" fmla="*/ 8929 h 9095"/>
              <a:gd name="connsiteX3" fmla="*/ 10000 w 10000"/>
              <a:gd name="connsiteY3" fmla="*/ 63 h 9095"/>
              <a:gd name="connsiteX4" fmla="*/ 0 w 10000"/>
              <a:gd name="connsiteY4" fmla="*/ 0 h 9095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8989"/>
              <a:gd name="connsiteY0" fmla="*/ 0 h 11618"/>
              <a:gd name="connsiteX1" fmla="*/ 2707 w 8989"/>
              <a:gd name="connsiteY1" fmla="*/ 11554 h 11618"/>
              <a:gd name="connsiteX2" fmla="*/ 4701 w 8989"/>
              <a:gd name="connsiteY2" fmla="*/ 11435 h 11618"/>
              <a:gd name="connsiteX3" fmla="*/ 8989 w 8989"/>
              <a:gd name="connsiteY3" fmla="*/ 1687 h 11618"/>
              <a:gd name="connsiteX4" fmla="*/ 0 w 8989"/>
              <a:gd name="connsiteY4" fmla="*/ 0 h 11618"/>
              <a:gd name="connsiteX0" fmla="*/ 0 w 9888"/>
              <a:gd name="connsiteY0" fmla="*/ 115 h 10115"/>
              <a:gd name="connsiteX1" fmla="*/ 3011 w 9888"/>
              <a:gd name="connsiteY1" fmla="*/ 10060 h 10115"/>
              <a:gd name="connsiteX2" fmla="*/ 5230 w 9888"/>
              <a:gd name="connsiteY2" fmla="*/ 9957 h 10115"/>
              <a:gd name="connsiteX3" fmla="*/ 9888 w 9888"/>
              <a:gd name="connsiteY3" fmla="*/ 0 h 10115"/>
              <a:gd name="connsiteX4" fmla="*/ 0 w 9888"/>
              <a:gd name="connsiteY4" fmla="*/ 115 h 10115"/>
              <a:gd name="connsiteX0" fmla="*/ 0 w 9829"/>
              <a:gd name="connsiteY0" fmla="*/ 0 h 10833"/>
              <a:gd name="connsiteX1" fmla="*/ 2874 w 9829"/>
              <a:gd name="connsiteY1" fmla="*/ 10779 h 10833"/>
              <a:gd name="connsiteX2" fmla="*/ 5118 w 9829"/>
              <a:gd name="connsiteY2" fmla="*/ 10677 h 10833"/>
              <a:gd name="connsiteX3" fmla="*/ 9829 w 9829"/>
              <a:gd name="connsiteY3" fmla="*/ 833 h 10833"/>
              <a:gd name="connsiteX4" fmla="*/ 0 w 9829"/>
              <a:gd name="connsiteY4" fmla="*/ 0 h 10833"/>
              <a:gd name="connsiteX0" fmla="*/ 0 w 10289"/>
              <a:gd name="connsiteY0" fmla="*/ 0 h 10000"/>
              <a:gd name="connsiteX1" fmla="*/ 2924 w 10289"/>
              <a:gd name="connsiteY1" fmla="*/ 9950 h 10000"/>
              <a:gd name="connsiteX2" fmla="*/ 5207 w 10289"/>
              <a:gd name="connsiteY2" fmla="*/ 9856 h 10000"/>
              <a:gd name="connsiteX3" fmla="*/ 10289 w 10289"/>
              <a:gd name="connsiteY3" fmla="*/ 54 h 10000"/>
              <a:gd name="connsiteX4" fmla="*/ 0 w 10289"/>
              <a:gd name="connsiteY4" fmla="*/ 0 h 10000"/>
              <a:gd name="connsiteX0" fmla="*/ 0 w 10289"/>
              <a:gd name="connsiteY0" fmla="*/ 0 h 10953"/>
              <a:gd name="connsiteX1" fmla="*/ 2924 w 10289"/>
              <a:gd name="connsiteY1" fmla="*/ 9950 h 10953"/>
              <a:gd name="connsiteX2" fmla="*/ 3723 w 10289"/>
              <a:gd name="connsiteY2" fmla="*/ 10695 h 10953"/>
              <a:gd name="connsiteX3" fmla="*/ 5207 w 10289"/>
              <a:gd name="connsiteY3" fmla="*/ 9856 h 10953"/>
              <a:gd name="connsiteX4" fmla="*/ 10289 w 10289"/>
              <a:gd name="connsiteY4" fmla="*/ 54 h 10953"/>
              <a:gd name="connsiteX5" fmla="*/ 0 w 10289"/>
              <a:gd name="connsiteY5" fmla="*/ 0 h 10953"/>
              <a:gd name="connsiteX0" fmla="*/ 0 w 10289"/>
              <a:gd name="connsiteY0" fmla="*/ 0 h 11138"/>
              <a:gd name="connsiteX1" fmla="*/ 2924 w 10289"/>
              <a:gd name="connsiteY1" fmla="*/ 9950 h 11138"/>
              <a:gd name="connsiteX2" fmla="*/ 5207 w 10289"/>
              <a:gd name="connsiteY2" fmla="*/ 9856 h 11138"/>
              <a:gd name="connsiteX3" fmla="*/ 10289 w 10289"/>
              <a:gd name="connsiteY3" fmla="*/ 54 h 11138"/>
              <a:gd name="connsiteX4" fmla="*/ 0 w 10289"/>
              <a:gd name="connsiteY4" fmla="*/ 0 h 11138"/>
              <a:gd name="connsiteX0" fmla="*/ 0 w 10289"/>
              <a:gd name="connsiteY0" fmla="*/ 0 h 10669"/>
              <a:gd name="connsiteX1" fmla="*/ 2924 w 10289"/>
              <a:gd name="connsiteY1" fmla="*/ 9950 h 10669"/>
              <a:gd name="connsiteX2" fmla="*/ 5207 w 10289"/>
              <a:gd name="connsiteY2" fmla="*/ 9856 h 10669"/>
              <a:gd name="connsiteX3" fmla="*/ 10289 w 10289"/>
              <a:gd name="connsiteY3" fmla="*/ 54 h 10669"/>
              <a:gd name="connsiteX4" fmla="*/ 0 w 10289"/>
              <a:gd name="connsiteY4" fmla="*/ 0 h 10669"/>
              <a:gd name="connsiteX0" fmla="*/ 0 w 10289"/>
              <a:gd name="connsiteY0" fmla="*/ 0 h 10734"/>
              <a:gd name="connsiteX1" fmla="*/ 2924 w 10289"/>
              <a:gd name="connsiteY1" fmla="*/ 9950 h 10734"/>
              <a:gd name="connsiteX2" fmla="*/ 4455 w 10289"/>
              <a:gd name="connsiteY2" fmla="*/ 10094 h 10734"/>
              <a:gd name="connsiteX3" fmla="*/ 10289 w 10289"/>
              <a:gd name="connsiteY3" fmla="*/ 54 h 10734"/>
              <a:gd name="connsiteX4" fmla="*/ 0 w 10289"/>
              <a:gd name="connsiteY4" fmla="*/ 0 h 10734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9960"/>
              <a:gd name="connsiteX1" fmla="*/ 2924 w 10289"/>
              <a:gd name="connsiteY1" fmla="*/ 9950 h 9960"/>
              <a:gd name="connsiteX2" fmla="*/ 4166 w 10289"/>
              <a:gd name="connsiteY2" fmla="*/ 9776 h 9960"/>
              <a:gd name="connsiteX3" fmla="*/ 10289 w 10289"/>
              <a:gd name="connsiteY3" fmla="*/ 54 h 9960"/>
              <a:gd name="connsiteX4" fmla="*/ 0 w 10289"/>
              <a:gd name="connsiteY4" fmla="*/ 0 h 9960"/>
              <a:gd name="connsiteX0" fmla="*/ 0 w 10000"/>
              <a:gd name="connsiteY0" fmla="*/ 0 h 10000"/>
              <a:gd name="connsiteX1" fmla="*/ 2842 w 10000"/>
              <a:gd name="connsiteY1" fmla="*/ 9990 h 10000"/>
              <a:gd name="connsiteX2" fmla="*/ 4049 w 10000"/>
              <a:gd name="connsiteY2" fmla="*/ 9815 h 10000"/>
              <a:gd name="connsiteX3" fmla="*/ 10000 w 10000"/>
              <a:gd name="connsiteY3" fmla="*/ 54 h 10000"/>
              <a:gd name="connsiteX4" fmla="*/ 0 w 10000"/>
              <a:gd name="connsiteY4" fmla="*/ 0 h 10000"/>
              <a:gd name="connsiteX0" fmla="*/ 0 w 10000"/>
              <a:gd name="connsiteY0" fmla="*/ 0 h 10400"/>
              <a:gd name="connsiteX1" fmla="*/ 2740 w 10000"/>
              <a:gd name="connsiteY1" fmla="*/ 10397 h 10400"/>
              <a:gd name="connsiteX2" fmla="*/ 4049 w 10000"/>
              <a:gd name="connsiteY2" fmla="*/ 9815 h 10400"/>
              <a:gd name="connsiteX3" fmla="*/ 10000 w 10000"/>
              <a:gd name="connsiteY3" fmla="*/ 54 h 10400"/>
              <a:gd name="connsiteX4" fmla="*/ 0 w 10000"/>
              <a:gd name="connsiteY4" fmla="*/ 0 h 10400"/>
              <a:gd name="connsiteX0" fmla="*/ 0 w 10000"/>
              <a:gd name="connsiteY0" fmla="*/ 0 h 10419"/>
              <a:gd name="connsiteX1" fmla="*/ 2740 w 10000"/>
              <a:gd name="connsiteY1" fmla="*/ 10397 h 10419"/>
              <a:gd name="connsiteX2" fmla="*/ 3599 w 10000"/>
              <a:gd name="connsiteY2" fmla="*/ 10338 h 10419"/>
              <a:gd name="connsiteX3" fmla="*/ 10000 w 10000"/>
              <a:gd name="connsiteY3" fmla="*/ 54 h 10419"/>
              <a:gd name="connsiteX4" fmla="*/ 0 w 10000"/>
              <a:gd name="connsiteY4" fmla="*/ 0 h 10419"/>
              <a:gd name="connsiteX0" fmla="*/ 0 w 10000"/>
              <a:gd name="connsiteY0" fmla="*/ 0 h 10397"/>
              <a:gd name="connsiteX1" fmla="*/ 2740 w 10000"/>
              <a:gd name="connsiteY1" fmla="*/ 10397 h 10397"/>
              <a:gd name="connsiteX2" fmla="*/ 3599 w 10000"/>
              <a:gd name="connsiteY2" fmla="*/ 10338 h 10397"/>
              <a:gd name="connsiteX3" fmla="*/ 10000 w 10000"/>
              <a:gd name="connsiteY3" fmla="*/ 54 h 10397"/>
              <a:gd name="connsiteX4" fmla="*/ 0 w 10000"/>
              <a:gd name="connsiteY4" fmla="*/ 0 h 10397"/>
              <a:gd name="connsiteX0" fmla="*/ 0 w 10614"/>
              <a:gd name="connsiteY0" fmla="*/ 0 h 10397"/>
              <a:gd name="connsiteX1" fmla="*/ 2740 w 10614"/>
              <a:gd name="connsiteY1" fmla="*/ 10397 h 10397"/>
              <a:gd name="connsiteX2" fmla="*/ 3599 w 10614"/>
              <a:gd name="connsiteY2" fmla="*/ 10338 h 10397"/>
              <a:gd name="connsiteX3" fmla="*/ 10614 w 10614"/>
              <a:gd name="connsiteY3" fmla="*/ 112 h 10397"/>
              <a:gd name="connsiteX4" fmla="*/ 0 w 10614"/>
              <a:gd name="connsiteY4" fmla="*/ 0 h 10397"/>
              <a:gd name="connsiteX0" fmla="*/ 0 w 10614"/>
              <a:gd name="connsiteY0" fmla="*/ 0 h 10397"/>
              <a:gd name="connsiteX1" fmla="*/ 2740 w 10614"/>
              <a:gd name="connsiteY1" fmla="*/ 10397 h 10397"/>
              <a:gd name="connsiteX2" fmla="*/ 3599 w 10614"/>
              <a:gd name="connsiteY2" fmla="*/ 10338 h 10397"/>
              <a:gd name="connsiteX3" fmla="*/ 10614 w 10614"/>
              <a:gd name="connsiteY3" fmla="*/ 112 h 10397"/>
              <a:gd name="connsiteX4" fmla="*/ 0 w 10614"/>
              <a:gd name="connsiteY4" fmla="*/ 0 h 10397"/>
              <a:gd name="connsiteX0" fmla="*/ 0 w 10675"/>
              <a:gd name="connsiteY0" fmla="*/ 0 h 10310"/>
              <a:gd name="connsiteX1" fmla="*/ 2801 w 10675"/>
              <a:gd name="connsiteY1" fmla="*/ 10310 h 10310"/>
              <a:gd name="connsiteX2" fmla="*/ 3660 w 10675"/>
              <a:gd name="connsiteY2" fmla="*/ 10251 h 10310"/>
              <a:gd name="connsiteX3" fmla="*/ 10675 w 10675"/>
              <a:gd name="connsiteY3" fmla="*/ 25 h 10310"/>
              <a:gd name="connsiteX4" fmla="*/ 0 w 10675"/>
              <a:gd name="connsiteY4" fmla="*/ 0 h 1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75" h="10310">
                <a:moveTo>
                  <a:pt x="0" y="0"/>
                </a:moveTo>
                <a:cubicBezTo>
                  <a:pt x="3109" y="3835"/>
                  <a:pt x="2511" y="6378"/>
                  <a:pt x="2801" y="10310"/>
                </a:cubicBezTo>
                <a:cubicBezTo>
                  <a:pt x="3337" y="10277"/>
                  <a:pt x="2862" y="10312"/>
                  <a:pt x="3660" y="10251"/>
                </a:cubicBezTo>
                <a:cubicBezTo>
                  <a:pt x="5139" y="5189"/>
                  <a:pt x="6996" y="3438"/>
                  <a:pt x="10675" y="25"/>
                </a:cubicBez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75000">
                <a:srgbClr val="7BE5CA"/>
              </a:gs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</p:spPr>
        <p:txBody>
          <a:bodyPr/>
          <a:lstStyle/>
          <a:p>
            <a:pPr>
              <a:defRPr/>
            </a:pPr>
            <a:endParaRPr lang="en-US" sz="1800" dirty="0">
              <a:solidFill>
                <a:srgbClr val="000000"/>
              </a:solidFill>
              <a:latin typeface="Arial" charset="0"/>
              <a:ea typeface="+mn-ea"/>
            </a:endParaRPr>
          </a:p>
        </p:txBody>
      </p:sp>
      <p:grpSp>
        <p:nvGrpSpPr>
          <p:cNvPr id="34825" name="Group 4"/>
          <p:cNvGrpSpPr>
            <a:grpSpLocks/>
          </p:cNvGrpSpPr>
          <p:nvPr/>
        </p:nvGrpSpPr>
        <p:grpSpPr bwMode="auto">
          <a:xfrm>
            <a:off x="1328738" y="3152775"/>
            <a:ext cx="2317750" cy="2333625"/>
            <a:chOff x="272609" y="3015788"/>
            <a:chExt cx="2317750" cy="2333625"/>
          </a:xfrm>
        </p:grpSpPr>
        <p:sp>
          <p:nvSpPr>
            <p:cNvPr id="35039" name="Rectangle 4"/>
            <p:cNvSpPr>
              <a:spLocks noChangeArrowheads="1"/>
            </p:cNvSpPr>
            <p:nvPr/>
          </p:nvSpPr>
          <p:spPr bwMode="auto">
            <a:xfrm>
              <a:off x="272609" y="3015788"/>
              <a:ext cx="2317750" cy="233362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 sz="1800">
                <a:solidFill>
                  <a:srgbClr val="000000"/>
                </a:solidFill>
              </a:endParaRPr>
            </a:p>
          </p:txBody>
        </p:sp>
        <p:sp>
          <p:nvSpPr>
            <p:cNvPr id="35040" name="Oval 5"/>
            <p:cNvSpPr>
              <a:spLocks noChangeArrowheads="1"/>
            </p:cNvSpPr>
            <p:nvPr/>
          </p:nvSpPr>
          <p:spPr bwMode="auto">
            <a:xfrm>
              <a:off x="398021" y="3068176"/>
              <a:ext cx="2095500" cy="60483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 sz="1800">
                <a:solidFill>
                  <a:srgbClr val="000000"/>
                </a:solidFill>
              </a:endParaRPr>
            </a:p>
          </p:txBody>
        </p:sp>
        <p:sp>
          <p:nvSpPr>
            <p:cNvPr id="35041" name="Text Box 108"/>
            <p:cNvSpPr txBox="1">
              <a:spLocks noChangeArrowheads="1"/>
            </p:cNvSpPr>
            <p:nvPr/>
          </p:nvSpPr>
          <p:spPr bwMode="auto">
            <a:xfrm>
              <a:off x="526609" y="3225338"/>
              <a:ext cx="186372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altLang="ko-KR" sz="1400">
                  <a:solidFill>
                    <a:srgbClr val="000000"/>
                  </a:solidFill>
                </a:rPr>
                <a:t>routing algorithm</a:t>
              </a:r>
            </a:p>
          </p:txBody>
        </p:sp>
        <p:sp>
          <p:nvSpPr>
            <p:cNvPr id="35042" name="Rectangle 109"/>
            <p:cNvSpPr>
              <a:spLocks noChangeArrowheads="1"/>
            </p:cNvSpPr>
            <p:nvPr/>
          </p:nvSpPr>
          <p:spPr bwMode="auto">
            <a:xfrm>
              <a:off x="451996" y="3973051"/>
              <a:ext cx="2005013" cy="12795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 sz="1800">
                <a:solidFill>
                  <a:srgbClr val="000000"/>
                </a:solidFill>
              </a:endParaRPr>
            </a:p>
          </p:txBody>
        </p:sp>
        <p:sp>
          <p:nvSpPr>
            <p:cNvPr id="35043" name="Text Box 110"/>
            <p:cNvSpPr txBox="1">
              <a:spLocks noChangeArrowheads="1"/>
            </p:cNvSpPr>
            <p:nvPr/>
          </p:nvSpPr>
          <p:spPr bwMode="auto">
            <a:xfrm>
              <a:off x="532959" y="3925426"/>
              <a:ext cx="1858962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ko-KR" sz="1400">
                  <a:solidFill>
                    <a:srgbClr val="000000"/>
                  </a:solidFill>
                </a:rPr>
                <a:t>local forwarding table</a:t>
              </a:r>
            </a:p>
          </p:txBody>
        </p:sp>
        <p:sp>
          <p:nvSpPr>
            <p:cNvPr id="35044" name="Text Box 111"/>
            <p:cNvSpPr txBox="1">
              <a:spLocks noChangeArrowheads="1"/>
            </p:cNvSpPr>
            <p:nvPr/>
          </p:nvSpPr>
          <p:spPr bwMode="auto">
            <a:xfrm>
              <a:off x="415484" y="4173076"/>
              <a:ext cx="121285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altLang="ko-KR" sz="1400">
                  <a:solidFill>
                    <a:srgbClr val="000000"/>
                  </a:solidFill>
                </a:rPr>
                <a:t>header value</a:t>
              </a:r>
            </a:p>
          </p:txBody>
        </p:sp>
        <p:sp>
          <p:nvSpPr>
            <p:cNvPr id="35045" name="Text Box 112"/>
            <p:cNvSpPr txBox="1">
              <a:spLocks noChangeArrowheads="1"/>
            </p:cNvSpPr>
            <p:nvPr/>
          </p:nvSpPr>
          <p:spPr bwMode="auto">
            <a:xfrm>
              <a:off x="1482284" y="4174663"/>
              <a:ext cx="10414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altLang="ko-KR" sz="1400">
                  <a:solidFill>
                    <a:srgbClr val="000000"/>
                  </a:solidFill>
                </a:rPr>
                <a:t>output link</a:t>
              </a:r>
            </a:p>
          </p:txBody>
        </p:sp>
        <p:sp>
          <p:nvSpPr>
            <p:cNvPr id="35046" name="Line 113"/>
            <p:cNvSpPr>
              <a:spLocks noChangeShapeType="1"/>
            </p:cNvSpPr>
            <p:nvPr/>
          </p:nvSpPr>
          <p:spPr bwMode="auto">
            <a:xfrm>
              <a:off x="1580709" y="4185776"/>
              <a:ext cx="7937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047" name="Text Box 114"/>
            <p:cNvSpPr txBox="1">
              <a:spLocks noChangeArrowheads="1"/>
            </p:cNvSpPr>
            <p:nvPr/>
          </p:nvSpPr>
          <p:spPr bwMode="auto">
            <a:xfrm>
              <a:off x="1071121" y="4457238"/>
              <a:ext cx="520700" cy="822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 eaLnBrk="1" hangingPunct="1"/>
              <a:r>
                <a:rPr lang="en-US" altLang="ko-KR" sz="1200">
                  <a:solidFill>
                    <a:srgbClr val="000000"/>
                  </a:solidFill>
                </a:rPr>
                <a:t>0100</a:t>
              </a:r>
            </a:p>
            <a:p>
              <a:pPr algn="r" eaLnBrk="1" hangingPunct="1"/>
              <a:r>
                <a:rPr lang="en-US" altLang="ko-KR" sz="1200">
                  <a:solidFill>
                    <a:srgbClr val="000000"/>
                  </a:solidFill>
                </a:rPr>
                <a:t>0101</a:t>
              </a:r>
            </a:p>
            <a:p>
              <a:pPr algn="r" eaLnBrk="1" hangingPunct="1"/>
              <a:r>
                <a:rPr lang="en-US" altLang="ko-KR" sz="1200">
                  <a:solidFill>
                    <a:srgbClr val="000000"/>
                  </a:solidFill>
                </a:rPr>
                <a:t>0111</a:t>
              </a:r>
            </a:p>
            <a:p>
              <a:pPr algn="r" eaLnBrk="1" hangingPunct="1"/>
              <a:r>
                <a:rPr lang="en-US" altLang="ko-KR" sz="1200">
                  <a:solidFill>
                    <a:srgbClr val="000000"/>
                  </a:solidFill>
                </a:rPr>
                <a:t>1001</a:t>
              </a:r>
            </a:p>
          </p:txBody>
        </p:sp>
        <p:sp>
          <p:nvSpPr>
            <p:cNvPr id="35048" name="Text Box 115"/>
            <p:cNvSpPr txBox="1">
              <a:spLocks noChangeArrowheads="1"/>
            </p:cNvSpPr>
            <p:nvPr/>
          </p:nvSpPr>
          <p:spPr bwMode="auto">
            <a:xfrm>
              <a:off x="1596584" y="4457238"/>
              <a:ext cx="268287" cy="822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ko-KR" sz="1200">
                  <a:solidFill>
                    <a:srgbClr val="000000"/>
                  </a:solidFill>
                </a:rPr>
                <a:t>3</a:t>
              </a:r>
            </a:p>
            <a:p>
              <a:pPr algn="ctr" eaLnBrk="1" hangingPunct="1"/>
              <a:r>
                <a:rPr lang="en-US" altLang="ko-KR" sz="1200">
                  <a:solidFill>
                    <a:srgbClr val="000000"/>
                  </a:solidFill>
                </a:rPr>
                <a:t>2</a:t>
              </a:r>
            </a:p>
            <a:p>
              <a:pPr algn="ctr" eaLnBrk="1" hangingPunct="1"/>
              <a:r>
                <a:rPr lang="en-US" altLang="ko-KR" sz="1200">
                  <a:solidFill>
                    <a:srgbClr val="000000"/>
                  </a:solidFill>
                </a:rPr>
                <a:t>2</a:t>
              </a:r>
            </a:p>
            <a:p>
              <a:pPr algn="ctr" eaLnBrk="1" hangingPunct="1"/>
              <a:r>
                <a:rPr lang="en-US" altLang="ko-KR" sz="12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35049" name="Line 116"/>
            <p:cNvSpPr>
              <a:spLocks noChangeShapeType="1"/>
            </p:cNvSpPr>
            <p:nvPr/>
          </p:nvSpPr>
          <p:spPr bwMode="auto">
            <a:xfrm>
              <a:off x="451996" y="4442951"/>
              <a:ext cx="200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050" name="Line 117"/>
            <p:cNvSpPr>
              <a:spLocks noChangeShapeType="1"/>
            </p:cNvSpPr>
            <p:nvPr/>
          </p:nvSpPr>
          <p:spPr bwMode="auto">
            <a:xfrm>
              <a:off x="444059" y="4195301"/>
              <a:ext cx="200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051" name="AutoShape 118"/>
            <p:cNvSpPr>
              <a:spLocks noChangeArrowheads="1"/>
            </p:cNvSpPr>
            <p:nvPr/>
          </p:nvSpPr>
          <p:spPr bwMode="auto">
            <a:xfrm rot="5400000">
              <a:off x="1350521" y="3680951"/>
              <a:ext cx="241300" cy="273050"/>
            </a:xfrm>
            <a:prstGeom prst="rightArrow">
              <a:avLst>
                <a:gd name="adj1" fmla="val 51167"/>
                <a:gd name="adj2" fmla="val 39736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34826" name="Group 3"/>
          <p:cNvGrpSpPr>
            <a:grpSpLocks/>
          </p:cNvGrpSpPr>
          <p:nvPr/>
        </p:nvGrpSpPr>
        <p:grpSpPr bwMode="auto">
          <a:xfrm>
            <a:off x="1820175" y="3632199"/>
            <a:ext cx="6125263" cy="2801499"/>
            <a:chOff x="709263" y="3641726"/>
            <a:chExt cx="6123337" cy="2801938"/>
          </a:xfrm>
        </p:grpSpPr>
        <p:sp>
          <p:nvSpPr>
            <p:cNvPr id="34889" name="Freeform 2"/>
            <p:cNvSpPr>
              <a:spLocks/>
            </p:cNvSpPr>
            <p:nvPr/>
          </p:nvSpPr>
          <p:spPr bwMode="auto">
            <a:xfrm>
              <a:off x="3894138" y="4260851"/>
              <a:ext cx="2847975" cy="1481138"/>
            </a:xfrm>
            <a:custGeom>
              <a:avLst/>
              <a:gdLst>
                <a:gd name="T0" fmla="*/ 2147483647 w 1794"/>
                <a:gd name="T1" fmla="*/ 2147483647 h 933"/>
                <a:gd name="T2" fmla="*/ 2147483647 w 1794"/>
                <a:gd name="T3" fmla="*/ 2147483647 h 933"/>
                <a:gd name="T4" fmla="*/ 2147483647 w 1794"/>
                <a:gd name="T5" fmla="*/ 2147483647 h 933"/>
                <a:gd name="T6" fmla="*/ 2147483647 w 1794"/>
                <a:gd name="T7" fmla="*/ 2147483647 h 933"/>
                <a:gd name="T8" fmla="*/ 2147483647 w 1794"/>
                <a:gd name="T9" fmla="*/ 2147483647 h 933"/>
                <a:gd name="T10" fmla="*/ 2147483647 w 1794"/>
                <a:gd name="T11" fmla="*/ 2147483647 h 933"/>
                <a:gd name="T12" fmla="*/ 2147483647 w 1794"/>
                <a:gd name="T13" fmla="*/ 2147483647 h 933"/>
                <a:gd name="T14" fmla="*/ 2147483647 w 1794"/>
                <a:gd name="T15" fmla="*/ 2147483647 h 933"/>
                <a:gd name="T16" fmla="*/ 2147483647 w 1794"/>
                <a:gd name="T17" fmla="*/ 2147483647 h 933"/>
                <a:gd name="T18" fmla="*/ 2147483647 w 1794"/>
                <a:gd name="T19" fmla="*/ 2147483647 h 933"/>
                <a:gd name="T20" fmla="*/ 2147483647 w 1794"/>
                <a:gd name="T21" fmla="*/ 2147483647 h 9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94"/>
                <a:gd name="T34" fmla="*/ 0 h 933"/>
                <a:gd name="T35" fmla="*/ 1794 w 1794"/>
                <a:gd name="T36" fmla="*/ 933 h 9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94" h="933">
                  <a:moveTo>
                    <a:pt x="6" y="483"/>
                  </a:moveTo>
                  <a:cubicBezTo>
                    <a:pt x="0" y="365"/>
                    <a:pt x="16" y="189"/>
                    <a:pt x="108" y="125"/>
                  </a:cubicBezTo>
                  <a:cubicBezTo>
                    <a:pt x="200" y="61"/>
                    <a:pt x="389" y="116"/>
                    <a:pt x="559" y="100"/>
                  </a:cubicBezTo>
                  <a:cubicBezTo>
                    <a:pt x="729" y="84"/>
                    <a:pt x="935" y="0"/>
                    <a:pt x="1128" y="29"/>
                  </a:cubicBezTo>
                  <a:cubicBezTo>
                    <a:pt x="1321" y="58"/>
                    <a:pt x="1638" y="142"/>
                    <a:pt x="1716" y="275"/>
                  </a:cubicBezTo>
                  <a:cubicBezTo>
                    <a:pt x="1794" y="408"/>
                    <a:pt x="1652" y="721"/>
                    <a:pt x="1596" y="827"/>
                  </a:cubicBezTo>
                  <a:cubicBezTo>
                    <a:pt x="1540" y="933"/>
                    <a:pt x="1506" y="894"/>
                    <a:pt x="1380" y="911"/>
                  </a:cubicBezTo>
                  <a:cubicBezTo>
                    <a:pt x="1254" y="928"/>
                    <a:pt x="1001" y="929"/>
                    <a:pt x="840" y="929"/>
                  </a:cubicBezTo>
                  <a:cubicBezTo>
                    <a:pt x="679" y="929"/>
                    <a:pt x="530" y="927"/>
                    <a:pt x="414" y="911"/>
                  </a:cubicBezTo>
                  <a:cubicBezTo>
                    <a:pt x="298" y="895"/>
                    <a:pt x="211" y="903"/>
                    <a:pt x="143" y="832"/>
                  </a:cubicBezTo>
                  <a:cubicBezTo>
                    <a:pt x="75" y="761"/>
                    <a:pt x="4" y="624"/>
                    <a:pt x="6" y="483"/>
                  </a:cubicBezTo>
                  <a:close/>
                </a:path>
              </a:pathLst>
            </a:custGeom>
            <a:solidFill>
              <a:srgbClr val="66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4890" name="Freeform 6"/>
            <p:cNvSpPr>
              <a:spLocks/>
            </p:cNvSpPr>
            <p:nvPr/>
          </p:nvSpPr>
          <p:spPr bwMode="auto">
            <a:xfrm>
              <a:off x="4532313" y="4564063"/>
              <a:ext cx="542925" cy="295275"/>
            </a:xfrm>
            <a:custGeom>
              <a:avLst/>
              <a:gdLst>
                <a:gd name="T0" fmla="*/ 0 w 342"/>
                <a:gd name="T1" fmla="*/ 2147483647 h 186"/>
                <a:gd name="T2" fmla="*/ 214748364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34891" name="Group 7"/>
            <p:cNvGrpSpPr>
              <a:grpSpLocks/>
            </p:cNvGrpSpPr>
            <p:nvPr/>
          </p:nvGrpSpPr>
          <p:grpSpPr bwMode="auto">
            <a:xfrm>
              <a:off x="4038600" y="4738688"/>
              <a:ext cx="501650" cy="233363"/>
              <a:chOff x="3600" y="219"/>
              <a:chExt cx="360" cy="175"/>
            </a:xfrm>
          </p:grpSpPr>
          <p:sp>
            <p:nvSpPr>
              <p:cNvPr id="35026" name="Oval 8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5027" name="Line 9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028" name="Line 1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029" name="Rectangle 11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5030" name="Oval 12"/>
              <p:cNvSpPr>
                <a:spLocks noChangeArrowheads="1"/>
              </p:cNvSpPr>
              <p:nvPr/>
            </p:nvSpPr>
            <p:spPr bwMode="auto">
              <a:xfrm>
                <a:off x="3603" y="219"/>
                <a:ext cx="354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5031" name="Group 13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5036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5037" name="Line 15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5038" name="Line 1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5032" name="Group 17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5033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5034" name="Line 1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5035" name="Line 20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4892" name="Group 21"/>
            <p:cNvGrpSpPr>
              <a:grpSpLocks/>
            </p:cNvGrpSpPr>
            <p:nvPr/>
          </p:nvGrpSpPr>
          <p:grpSpPr bwMode="auto">
            <a:xfrm>
              <a:off x="4391025" y="5376863"/>
              <a:ext cx="501650" cy="233363"/>
              <a:chOff x="3600" y="219"/>
              <a:chExt cx="360" cy="175"/>
            </a:xfrm>
          </p:grpSpPr>
          <p:sp>
            <p:nvSpPr>
              <p:cNvPr id="35013" name="Oval 22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5014" name="Line 23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015" name="Line 24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016" name="Rectangle 25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5017" name="Oval 26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5018" name="Group 27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5023" name="Line 2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5024" name="Line 29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5025" name="Line 3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5019" name="Group 31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5020" name="Line 32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5021" name="Line 3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5022" name="Line 34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4893" name="Group 35"/>
            <p:cNvGrpSpPr>
              <a:grpSpLocks/>
            </p:cNvGrpSpPr>
            <p:nvPr/>
          </p:nvGrpSpPr>
          <p:grpSpPr bwMode="auto">
            <a:xfrm>
              <a:off x="5065713" y="4433888"/>
              <a:ext cx="501650" cy="233363"/>
              <a:chOff x="3600" y="219"/>
              <a:chExt cx="360" cy="175"/>
            </a:xfrm>
          </p:grpSpPr>
          <p:sp>
            <p:nvSpPr>
              <p:cNvPr id="35000" name="Oval 36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5001" name="Line 37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002" name="Line 38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003" name="Rectangle 39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5004" name="Oval 40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5005" name="Group 41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5010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5011" name="Line 43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5012" name="Line 4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5006" name="Group 45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5007" name="Line 46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5008" name="Line 4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5009" name="Line 48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4894" name="Group 49"/>
            <p:cNvGrpSpPr>
              <a:grpSpLocks/>
            </p:cNvGrpSpPr>
            <p:nvPr/>
          </p:nvGrpSpPr>
          <p:grpSpPr bwMode="auto">
            <a:xfrm>
              <a:off x="4987925" y="5099051"/>
              <a:ext cx="500063" cy="233363"/>
              <a:chOff x="3600" y="219"/>
              <a:chExt cx="360" cy="175"/>
            </a:xfrm>
          </p:grpSpPr>
          <p:sp>
            <p:nvSpPr>
              <p:cNvPr id="34987" name="Oval 50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4988" name="Line 51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4989" name="Line 52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4990" name="Rectangle 53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4991" name="Oval 54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6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4992" name="Group 55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4997" name="Line 5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4998" name="Line 57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4999" name="Line 5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4993" name="Group 59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4994" name="Line 60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4995" name="Line 6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4996" name="Line 62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4895" name="Group 63"/>
            <p:cNvGrpSpPr>
              <a:grpSpLocks/>
            </p:cNvGrpSpPr>
            <p:nvPr/>
          </p:nvGrpSpPr>
          <p:grpSpPr bwMode="auto">
            <a:xfrm>
              <a:off x="5622925" y="5395913"/>
              <a:ext cx="501650" cy="233363"/>
              <a:chOff x="3600" y="219"/>
              <a:chExt cx="360" cy="175"/>
            </a:xfrm>
          </p:grpSpPr>
          <p:sp>
            <p:nvSpPr>
              <p:cNvPr id="34974" name="Oval 64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4975" name="Line 65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4976" name="Line 66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4977" name="Rectangle 67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4978" name="Oval 68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4979" name="Group 69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4984" name="Line 7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4985" name="Line 71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4986" name="Line 7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4980" name="Group 73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4981" name="Line 74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4982" name="Line 7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4983" name="Line 76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4896" name="Group 77"/>
            <p:cNvGrpSpPr>
              <a:grpSpLocks/>
            </p:cNvGrpSpPr>
            <p:nvPr/>
          </p:nvGrpSpPr>
          <p:grpSpPr bwMode="auto">
            <a:xfrm>
              <a:off x="6067425" y="4740276"/>
              <a:ext cx="501650" cy="233363"/>
              <a:chOff x="3600" y="219"/>
              <a:chExt cx="360" cy="175"/>
            </a:xfrm>
          </p:grpSpPr>
          <p:sp>
            <p:nvSpPr>
              <p:cNvPr id="34961" name="Oval 78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4962" name="Line 79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4963" name="Line 8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4964" name="Rectangle 81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4965" name="Oval 82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4966" name="Group 83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4971" name="Line 8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4972" name="Line 85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4973" name="Line 8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4967" name="Group 87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4968" name="Line 88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4969" name="Line 8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4970" name="Line 90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34897" name="Freeform 91"/>
            <p:cNvSpPr>
              <a:spLocks/>
            </p:cNvSpPr>
            <p:nvPr/>
          </p:nvSpPr>
          <p:spPr bwMode="auto">
            <a:xfrm>
              <a:off x="5573713" y="4557713"/>
              <a:ext cx="504825" cy="307975"/>
            </a:xfrm>
            <a:custGeom>
              <a:avLst/>
              <a:gdLst>
                <a:gd name="T0" fmla="*/ 0 w 318"/>
                <a:gd name="T1" fmla="*/ 0 h 194"/>
                <a:gd name="T2" fmla="*/ 2147483647 w 318"/>
                <a:gd name="T3" fmla="*/ 2147483647 h 194"/>
                <a:gd name="T4" fmla="*/ 0 60000 65536"/>
                <a:gd name="T5" fmla="*/ 0 60000 65536"/>
                <a:gd name="T6" fmla="*/ 0 w 318"/>
                <a:gd name="T7" fmla="*/ 0 h 194"/>
                <a:gd name="T8" fmla="*/ 318 w 318"/>
                <a:gd name="T9" fmla="*/ 194 h 1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8" h="194">
                  <a:moveTo>
                    <a:pt x="0" y="0"/>
                  </a:moveTo>
                  <a:lnTo>
                    <a:pt x="318" y="19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4898" name="Freeform 92"/>
            <p:cNvSpPr>
              <a:spLocks/>
            </p:cNvSpPr>
            <p:nvPr/>
          </p:nvSpPr>
          <p:spPr bwMode="auto">
            <a:xfrm>
              <a:off x="4508500" y="4949826"/>
              <a:ext cx="481013" cy="238125"/>
            </a:xfrm>
            <a:custGeom>
              <a:avLst/>
              <a:gdLst>
                <a:gd name="T0" fmla="*/ 0 w 294"/>
                <a:gd name="T1" fmla="*/ 0 h 174"/>
                <a:gd name="T2" fmla="*/ 2147483647 w 294"/>
                <a:gd name="T3" fmla="*/ 2147483647 h 174"/>
                <a:gd name="T4" fmla="*/ 0 60000 65536"/>
                <a:gd name="T5" fmla="*/ 0 60000 65536"/>
                <a:gd name="T6" fmla="*/ 0 w 294"/>
                <a:gd name="T7" fmla="*/ 0 h 174"/>
                <a:gd name="T8" fmla="*/ 294 w 294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94" h="174">
                  <a:moveTo>
                    <a:pt x="0" y="0"/>
                  </a:moveTo>
                  <a:lnTo>
                    <a:pt x="294" y="17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4899" name="Freeform 93"/>
            <p:cNvSpPr>
              <a:spLocks/>
            </p:cNvSpPr>
            <p:nvPr/>
          </p:nvSpPr>
          <p:spPr bwMode="auto">
            <a:xfrm>
              <a:off x="5456238" y="4926013"/>
              <a:ext cx="628650" cy="247650"/>
            </a:xfrm>
            <a:custGeom>
              <a:avLst/>
              <a:gdLst>
                <a:gd name="T0" fmla="*/ 0 w 378"/>
                <a:gd name="T1" fmla="*/ 2147483647 h 174"/>
                <a:gd name="T2" fmla="*/ 2147483647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4900" name="Freeform 94"/>
            <p:cNvSpPr>
              <a:spLocks/>
            </p:cNvSpPr>
            <p:nvPr/>
          </p:nvSpPr>
          <p:spPr bwMode="auto">
            <a:xfrm>
              <a:off x="6122988" y="4979988"/>
              <a:ext cx="206375" cy="508000"/>
            </a:xfrm>
            <a:custGeom>
              <a:avLst/>
              <a:gdLst>
                <a:gd name="T0" fmla="*/ 0 w 118"/>
                <a:gd name="T1" fmla="*/ 2147483647 h 500"/>
                <a:gd name="T2" fmla="*/ 2147483647 w 118"/>
                <a:gd name="T3" fmla="*/ 0 h 500"/>
                <a:gd name="T4" fmla="*/ 0 60000 65536"/>
                <a:gd name="T5" fmla="*/ 0 60000 65536"/>
                <a:gd name="T6" fmla="*/ 0 w 118"/>
                <a:gd name="T7" fmla="*/ 0 h 500"/>
                <a:gd name="T8" fmla="*/ 118 w 118"/>
                <a:gd name="T9" fmla="*/ 500 h 5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8" h="500">
                  <a:moveTo>
                    <a:pt x="0" y="500"/>
                  </a:moveTo>
                  <a:lnTo>
                    <a:pt x="11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4901" name="Freeform 95"/>
            <p:cNvSpPr>
              <a:spLocks/>
            </p:cNvSpPr>
            <p:nvPr/>
          </p:nvSpPr>
          <p:spPr bwMode="auto">
            <a:xfrm>
              <a:off x="4887913" y="5513388"/>
              <a:ext cx="736600" cy="74613"/>
            </a:xfrm>
            <a:custGeom>
              <a:avLst/>
              <a:gdLst>
                <a:gd name="T0" fmla="*/ 2147483647 w 370"/>
                <a:gd name="T1" fmla="*/ 2147483647 h 32"/>
                <a:gd name="T2" fmla="*/ 0 w 370"/>
                <a:gd name="T3" fmla="*/ 0 h 32"/>
                <a:gd name="T4" fmla="*/ 0 60000 65536"/>
                <a:gd name="T5" fmla="*/ 0 60000 65536"/>
                <a:gd name="T6" fmla="*/ 0 w 370"/>
                <a:gd name="T7" fmla="*/ 0 h 32"/>
                <a:gd name="T8" fmla="*/ 370 w 370"/>
                <a:gd name="T9" fmla="*/ 32 h 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0" h="32">
                  <a:moveTo>
                    <a:pt x="370" y="32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4902" name="Freeform 96"/>
            <p:cNvSpPr>
              <a:spLocks/>
            </p:cNvSpPr>
            <p:nvPr/>
          </p:nvSpPr>
          <p:spPr bwMode="auto">
            <a:xfrm>
              <a:off x="4351338" y="4973638"/>
              <a:ext cx="193675" cy="425450"/>
            </a:xfrm>
            <a:custGeom>
              <a:avLst/>
              <a:gdLst>
                <a:gd name="T0" fmla="*/ 2147483647 w 176"/>
                <a:gd name="T1" fmla="*/ 2147483647 h 412"/>
                <a:gd name="T2" fmla="*/ 2147483647 w 176"/>
                <a:gd name="T3" fmla="*/ 2147483647 h 412"/>
                <a:gd name="T4" fmla="*/ 0 w 176"/>
                <a:gd name="T5" fmla="*/ 0 h 412"/>
                <a:gd name="T6" fmla="*/ 0 60000 65536"/>
                <a:gd name="T7" fmla="*/ 0 60000 65536"/>
                <a:gd name="T8" fmla="*/ 0 60000 65536"/>
                <a:gd name="T9" fmla="*/ 0 w 176"/>
                <a:gd name="T10" fmla="*/ 0 h 412"/>
                <a:gd name="T11" fmla="*/ 176 w 176"/>
                <a:gd name="T12" fmla="*/ 412 h 4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" h="412">
                  <a:moveTo>
                    <a:pt x="162" y="408"/>
                  </a:moveTo>
                  <a:lnTo>
                    <a:pt x="176" y="412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4903" name="Text Box 100"/>
            <p:cNvSpPr txBox="1">
              <a:spLocks noChangeArrowheads="1"/>
            </p:cNvSpPr>
            <p:nvPr/>
          </p:nvSpPr>
          <p:spPr bwMode="auto">
            <a:xfrm>
              <a:off x="4440876" y="4483071"/>
              <a:ext cx="311067" cy="366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ko-KR" sz="18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34904" name="Text Box 101"/>
            <p:cNvSpPr txBox="1">
              <a:spLocks noChangeArrowheads="1"/>
            </p:cNvSpPr>
            <p:nvPr/>
          </p:nvSpPr>
          <p:spPr bwMode="auto">
            <a:xfrm>
              <a:off x="4378980" y="4897394"/>
              <a:ext cx="296783" cy="336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ko-KR" sz="16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34905" name="Text Box 102"/>
            <p:cNvSpPr txBox="1">
              <a:spLocks noChangeArrowheads="1"/>
            </p:cNvSpPr>
            <p:nvPr/>
          </p:nvSpPr>
          <p:spPr bwMode="auto">
            <a:xfrm>
              <a:off x="4128222" y="4970416"/>
              <a:ext cx="296783" cy="336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ko-KR" sz="1600">
                  <a:solidFill>
                    <a:srgbClr val="000000"/>
                  </a:solidFill>
                </a:rPr>
                <a:t>3</a:t>
              </a:r>
            </a:p>
          </p:txBody>
        </p:sp>
        <p:grpSp>
          <p:nvGrpSpPr>
            <p:cNvPr id="34906" name="Group 1"/>
            <p:cNvGrpSpPr>
              <a:grpSpLocks/>
            </p:cNvGrpSpPr>
            <p:nvPr/>
          </p:nvGrpSpPr>
          <p:grpSpPr bwMode="auto">
            <a:xfrm rot="-2012368">
              <a:off x="2645158" y="5398104"/>
              <a:ext cx="1447800" cy="274638"/>
              <a:chOff x="2436813" y="4587876"/>
              <a:chExt cx="1447800" cy="274638"/>
            </a:xfrm>
          </p:grpSpPr>
          <p:sp>
            <p:nvSpPr>
              <p:cNvPr id="34956" name="Rectangle 97"/>
              <p:cNvSpPr>
                <a:spLocks noChangeArrowheads="1"/>
              </p:cNvSpPr>
              <p:nvPr/>
            </p:nvSpPr>
            <p:spPr bwMode="auto">
              <a:xfrm>
                <a:off x="2461850" y="4583083"/>
                <a:ext cx="1155391" cy="238116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4957" name="Rectangle 98"/>
              <p:cNvSpPr>
                <a:spLocks noChangeArrowheads="1"/>
              </p:cNvSpPr>
              <p:nvPr/>
            </p:nvSpPr>
            <p:spPr bwMode="auto">
              <a:xfrm>
                <a:off x="2437928" y="4606491"/>
                <a:ext cx="1147455" cy="23811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4958" name="Line 99"/>
              <p:cNvSpPr>
                <a:spLocks noChangeShapeType="1"/>
              </p:cNvSpPr>
              <p:nvPr/>
            </p:nvSpPr>
            <p:spPr bwMode="auto">
              <a:xfrm>
                <a:off x="3462418" y="4739659"/>
                <a:ext cx="422162" cy="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4959" name="Rectangle 104"/>
              <p:cNvSpPr>
                <a:spLocks noChangeArrowheads="1"/>
              </p:cNvSpPr>
              <p:nvPr/>
            </p:nvSpPr>
            <p:spPr bwMode="auto">
              <a:xfrm>
                <a:off x="3067594" y="4610052"/>
                <a:ext cx="426923" cy="23970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4960" name="Text Box 105"/>
              <p:cNvSpPr txBox="1">
                <a:spLocks noChangeArrowheads="1"/>
              </p:cNvSpPr>
              <p:nvPr/>
            </p:nvSpPr>
            <p:spPr bwMode="auto">
              <a:xfrm rot="289934">
                <a:off x="3019653" y="4584228"/>
                <a:ext cx="520561" cy="2746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altLang="ko-KR" sz="1200">
                    <a:solidFill>
                      <a:srgbClr val="000000"/>
                    </a:solidFill>
                  </a:rPr>
                  <a:t>0111</a:t>
                </a:r>
              </a:p>
            </p:txBody>
          </p:sp>
        </p:grpSp>
        <p:sp>
          <p:nvSpPr>
            <p:cNvPr id="34907" name="Text Box 106"/>
            <p:cNvSpPr txBox="1">
              <a:spLocks noChangeArrowheads="1"/>
            </p:cNvSpPr>
            <p:nvPr/>
          </p:nvSpPr>
          <p:spPr bwMode="auto">
            <a:xfrm>
              <a:off x="709263" y="6046702"/>
              <a:ext cx="3734062" cy="3386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ko-KR" altLang="en-US" sz="1600" dirty="0" err="1">
                  <a:solidFill>
                    <a:srgbClr val="000000"/>
                  </a:solidFill>
                </a:rPr>
                <a:t>도착패킷의</a:t>
              </a:r>
              <a:r>
                <a:rPr lang="ko-KR" altLang="en-US" sz="1600" dirty="0">
                  <a:solidFill>
                    <a:srgbClr val="000000"/>
                  </a:solidFill>
                </a:rPr>
                <a:t> 헤더에 목적지주소가 있음</a:t>
              </a:r>
              <a:endParaRPr lang="en-US" altLang="ko-KR" sz="1600" dirty="0">
                <a:solidFill>
                  <a:srgbClr val="000000"/>
                </a:solidFill>
              </a:endParaRPr>
            </a:p>
          </p:txBody>
        </p:sp>
        <p:sp>
          <p:nvSpPr>
            <p:cNvPr id="34908" name="Line 107"/>
            <p:cNvSpPr>
              <a:spLocks noChangeShapeType="1"/>
            </p:cNvSpPr>
            <p:nvPr/>
          </p:nvSpPr>
          <p:spPr bwMode="auto">
            <a:xfrm flipH="1">
              <a:off x="2626848" y="4873581"/>
              <a:ext cx="1407736" cy="9143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09" name="Line 119"/>
            <p:cNvSpPr>
              <a:spLocks noChangeShapeType="1"/>
            </p:cNvSpPr>
            <p:nvPr/>
          </p:nvSpPr>
          <p:spPr bwMode="auto">
            <a:xfrm flipH="1" flipV="1">
              <a:off x="3588616" y="5648254"/>
              <a:ext cx="22219" cy="4508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10" name="Freeform 121"/>
            <p:cNvSpPr>
              <a:spLocks/>
            </p:cNvSpPr>
            <p:nvPr/>
          </p:nvSpPr>
          <p:spPr bwMode="auto">
            <a:xfrm flipH="1">
              <a:off x="6254750" y="4370388"/>
              <a:ext cx="577850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11" name="Freeform 122"/>
            <p:cNvSpPr>
              <a:spLocks/>
            </p:cNvSpPr>
            <p:nvPr/>
          </p:nvSpPr>
          <p:spPr bwMode="auto">
            <a:xfrm flipH="1">
              <a:off x="5243513" y="4086226"/>
              <a:ext cx="577850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12" name="Freeform 123"/>
            <p:cNvSpPr>
              <a:spLocks/>
            </p:cNvSpPr>
            <p:nvPr/>
          </p:nvSpPr>
          <p:spPr bwMode="auto">
            <a:xfrm flipH="1" flipV="1">
              <a:off x="5911850" y="5632451"/>
              <a:ext cx="542925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13" name="Freeform 124"/>
            <p:cNvSpPr>
              <a:spLocks/>
            </p:cNvSpPr>
            <p:nvPr/>
          </p:nvSpPr>
          <p:spPr bwMode="auto">
            <a:xfrm flipH="1" flipV="1">
              <a:off x="4562475" y="5616576"/>
              <a:ext cx="542925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14" name="Freeform 125"/>
            <p:cNvSpPr>
              <a:spLocks/>
            </p:cNvSpPr>
            <p:nvPr/>
          </p:nvSpPr>
          <p:spPr bwMode="auto">
            <a:xfrm flipH="1" flipV="1">
              <a:off x="5202238" y="5324476"/>
              <a:ext cx="542925" cy="452438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34915" name="Group 126"/>
            <p:cNvGrpSpPr>
              <a:grpSpLocks/>
            </p:cNvGrpSpPr>
            <p:nvPr/>
          </p:nvGrpSpPr>
          <p:grpSpPr bwMode="auto">
            <a:xfrm>
              <a:off x="5251450" y="3641726"/>
              <a:ext cx="550863" cy="452438"/>
              <a:chOff x="2886" y="1668"/>
              <a:chExt cx="347" cy="285"/>
            </a:xfrm>
          </p:grpSpPr>
          <p:sp>
            <p:nvSpPr>
              <p:cNvPr id="34949" name="Rectangle 127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4950" name="Oval 128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4951" name="Rectangle 129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4952" name="Line 130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953" name="Line 131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954" name="Line 132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955" name="AutoShape 133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4916" name="Group 134"/>
            <p:cNvGrpSpPr>
              <a:grpSpLocks/>
            </p:cNvGrpSpPr>
            <p:nvPr/>
          </p:nvGrpSpPr>
          <p:grpSpPr bwMode="auto">
            <a:xfrm>
              <a:off x="6264275" y="3914776"/>
              <a:ext cx="550863" cy="452438"/>
              <a:chOff x="2886" y="1668"/>
              <a:chExt cx="347" cy="285"/>
            </a:xfrm>
          </p:grpSpPr>
          <p:sp>
            <p:nvSpPr>
              <p:cNvPr id="34942" name="Rectangle 135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4943" name="Oval 136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4944" name="Rectangle 137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4945" name="Line 138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946" name="Line 139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947" name="Line 140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948" name="AutoShape 141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4917" name="Group 142"/>
            <p:cNvGrpSpPr>
              <a:grpSpLocks/>
            </p:cNvGrpSpPr>
            <p:nvPr/>
          </p:nvGrpSpPr>
          <p:grpSpPr bwMode="auto">
            <a:xfrm>
              <a:off x="5894388" y="5991226"/>
              <a:ext cx="550863" cy="452438"/>
              <a:chOff x="2886" y="1668"/>
              <a:chExt cx="347" cy="285"/>
            </a:xfrm>
          </p:grpSpPr>
          <p:sp>
            <p:nvSpPr>
              <p:cNvPr id="34935" name="Rectangle 143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4936" name="Oval 144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4937" name="Rectangle 145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4938" name="Line 146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939" name="Line 147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940" name="Line 148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941" name="AutoShape 149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4918" name="Group 150"/>
            <p:cNvGrpSpPr>
              <a:grpSpLocks/>
            </p:cNvGrpSpPr>
            <p:nvPr/>
          </p:nvGrpSpPr>
          <p:grpSpPr bwMode="auto">
            <a:xfrm>
              <a:off x="5199063" y="5772151"/>
              <a:ext cx="550863" cy="452438"/>
              <a:chOff x="2886" y="1668"/>
              <a:chExt cx="347" cy="285"/>
            </a:xfrm>
          </p:grpSpPr>
          <p:sp>
            <p:nvSpPr>
              <p:cNvPr id="34928" name="Rectangle 151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4929" name="Oval 152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4930" name="Rectangle 153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4931" name="Line 154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932" name="Line 155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933" name="Line 156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934" name="AutoShape 157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4919" name="Group 158"/>
            <p:cNvGrpSpPr>
              <a:grpSpLocks/>
            </p:cNvGrpSpPr>
            <p:nvPr/>
          </p:nvGrpSpPr>
          <p:grpSpPr bwMode="auto">
            <a:xfrm>
              <a:off x="4543425" y="5964238"/>
              <a:ext cx="550863" cy="452438"/>
              <a:chOff x="2886" y="1668"/>
              <a:chExt cx="347" cy="285"/>
            </a:xfrm>
          </p:grpSpPr>
          <p:sp>
            <p:nvSpPr>
              <p:cNvPr id="34921" name="Rectangle 159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4922" name="Oval 160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4923" name="Rectangle 161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4924" name="Line 162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925" name="Line 163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926" name="Line 164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927" name="AutoShape 165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34920" name="Freeform 120"/>
            <p:cNvSpPr>
              <a:spLocks/>
            </p:cNvSpPr>
            <p:nvPr/>
          </p:nvSpPr>
          <p:spPr bwMode="auto">
            <a:xfrm>
              <a:off x="3757473" y="4834039"/>
              <a:ext cx="1041539" cy="336504"/>
            </a:xfrm>
            <a:custGeom>
              <a:avLst/>
              <a:gdLst>
                <a:gd name="T0" fmla="*/ 0 w 10844"/>
                <a:gd name="T1" fmla="*/ 2147483647 h 14797"/>
                <a:gd name="T2" fmla="*/ 2147483647 w 10844"/>
                <a:gd name="T3" fmla="*/ 2147483647 h 14797"/>
                <a:gd name="T4" fmla="*/ 2147483647 w 10844"/>
                <a:gd name="T5" fmla="*/ 2147483647 h 14797"/>
                <a:gd name="T6" fmla="*/ 0 60000 65536"/>
                <a:gd name="T7" fmla="*/ 0 60000 65536"/>
                <a:gd name="T8" fmla="*/ 0 60000 65536"/>
                <a:gd name="T9" fmla="*/ 0 w 10844"/>
                <a:gd name="T10" fmla="*/ 0 h 14797"/>
                <a:gd name="T11" fmla="*/ 10844 w 10844"/>
                <a:gd name="T12" fmla="*/ 14797 h 147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844" h="14797">
                  <a:moveTo>
                    <a:pt x="0" y="14797"/>
                  </a:moveTo>
                  <a:cubicBezTo>
                    <a:pt x="2168" y="9517"/>
                    <a:pt x="5654" y="-1331"/>
                    <a:pt x="7042" y="135"/>
                  </a:cubicBezTo>
                  <a:cubicBezTo>
                    <a:pt x="8563" y="1950"/>
                    <a:pt x="9984" y="6698"/>
                    <a:pt x="10844" y="9978"/>
                  </a:cubicBezTo>
                </a:path>
              </a:pathLst>
            </a:custGeom>
            <a:noFill/>
            <a:ln w="57150" cmpd="sng">
              <a:solidFill>
                <a:srgbClr val="FF3300"/>
              </a:solidFill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</p:grpSp>
      <p:cxnSp>
        <p:nvCxnSpPr>
          <p:cNvPr id="34827" name="Straight Connector 421888"/>
          <p:cNvCxnSpPr>
            <a:cxnSpLocks noChangeShapeType="1"/>
          </p:cNvCxnSpPr>
          <p:nvPr/>
        </p:nvCxnSpPr>
        <p:spPr bwMode="auto">
          <a:xfrm>
            <a:off x="2197100" y="2743200"/>
            <a:ext cx="20955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828" name="Straight Connector 421894"/>
          <p:cNvCxnSpPr>
            <a:cxnSpLocks noChangeShapeType="1"/>
          </p:cNvCxnSpPr>
          <p:nvPr/>
        </p:nvCxnSpPr>
        <p:spPr bwMode="auto">
          <a:xfrm flipH="1">
            <a:off x="3552825" y="2822575"/>
            <a:ext cx="2393950" cy="1325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34829" name="Group 347"/>
          <p:cNvGrpSpPr>
            <a:grpSpLocks/>
          </p:cNvGrpSpPr>
          <p:nvPr/>
        </p:nvGrpSpPr>
        <p:grpSpPr bwMode="auto">
          <a:xfrm>
            <a:off x="6099175" y="5089525"/>
            <a:ext cx="523875" cy="261938"/>
            <a:chOff x="1871277" y="1576300"/>
            <a:chExt cx="1128371" cy="437861"/>
          </a:xfrm>
        </p:grpSpPr>
        <p:sp>
          <p:nvSpPr>
            <p:cNvPr id="177" name="Oval 176"/>
            <p:cNvSpPr>
              <a:spLocks noChangeArrowheads="1"/>
            </p:cNvSpPr>
            <p:nvPr/>
          </p:nvSpPr>
          <p:spPr bwMode="auto">
            <a:xfrm flipV="1">
              <a:off x="1874697" y="1695717"/>
              <a:ext cx="1124951" cy="318444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178" name="Rectangle 177"/>
            <p:cNvSpPr/>
            <p:nvPr/>
          </p:nvSpPr>
          <p:spPr bwMode="auto">
            <a:xfrm>
              <a:off x="1871277" y="1740829"/>
              <a:ext cx="1128371" cy="11411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179" name="Oval 1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53" cy="318444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180" name="Freeform 179"/>
            <p:cNvSpPr/>
            <p:nvPr/>
          </p:nvSpPr>
          <p:spPr bwMode="auto">
            <a:xfrm>
              <a:off x="2158499" y="1674488"/>
              <a:ext cx="550509" cy="15922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81" name="Freeform 180"/>
            <p:cNvSpPr>
              <a:spLocks/>
            </p:cNvSpPr>
            <p:nvPr/>
          </p:nvSpPr>
          <p:spPr bwMode="auto">
            <a:xfrm>
              <a:off x="2103790" y="1632028"/>
              <a:ext cx="659927" cy="111455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2" name="Freeform 181"/>
            <p:cNvSpPr>
              <a:spLocks/>
            </p:cNvSpPr>
            <p:nvPr/>
          </p:nvSpPr>
          <p:spPr bwMode="auto">
            <a:xfrm>
              <a:off x="2538043" y="1727562"/>
              <a:ext cx="242770" cy="98186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3" name="Freeform 182"/>
            <p:cNvSpPr>
              <a:spLocks/>
            </p:cNvSpPr>
            <p:nvPr/>
          </p:nvSpPr>
          <p:spPr bwMode="auto">
            <a:xfrm>
              <a:off x="2090113" y="1730214"/>
              <a:ext cx="239351" cy="98188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184" name="Straight Connector 183"/>
            <p:cNvCxnSpPr>
              <a:cxnSpLocks noChangeShapeType="1"/>
              <a:endCxn id="179" idx="2"/>
            </p:cNvCxnSpPr>
            <p:nvPr/>
          </p:nvCxnSpPr>
          <p:spPr bwMode="auto">
            <a:xfrm flipH="1" flipV="1">
              <a:off x="1871277" y="1738176"/>
              <a:ext cx="3420" cy="12207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185" name="Straight Connector 184"/>
            <p:cNvCxnSpPr>
              <a:cxnSpLocks noChangeShapeType="1"/>
            </p:cNvCxnSpPr>
            <p:nvPr/>
          </p:nvCxnSpPr>
          <p:spPr bwMode="auto">
            <a:xfrm flipH="1" flipV="1">
              <a:off x="2996230" y="1735522"/>
              <a:ext cx="3418" cy="12207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34830" name="Group 347"/>
          <p:cNvGrpSpPr>
            <a:grpSpLocks/>
          </p:cNvGrpSpPr>
          <p:nvPr/>
        </p:nvGrpSpPr>
        <p:grpSpPr bwMode="auto">
          <a:xfrm>
            <a:off x="5481638" y="5353050"/>
            <a:ext cx="523875" cy="263525"/>
            <a:chOff x="1871277" y="1576300"/>
            <a:chExt cx="1128371" cy="437861"/>
          </a:xfrm>
        </p:grpSpPr>
        <p:sp>
          <p:nvSpPr>
            <p:cNvPr id="187" name="Oval 186"/>
            <p:cNvSpPr>
              <a:spLocks noChangeArrowheads="1"/>
            </p:cNvSpPr>
            <p:nvPr/>
          </p:nvSpPr>
          <p:spPr bwMode="auto">
            <a:xfrm flipV="1">
              <a:off x="1874695" y="1694998"/>
              <a:ext cx="1124953" cy="319163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188" name="Rectangle 187"/>
            <p:cNvSpPr/>
            <p:nvPr/>
          </p:nvSpPr>
          <p:spPr bwMode="auto">
            <a:xfrm>
              <a:off x="1871277" y="1739838"/>
              <a:ext cx="1128371" cy="11606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189" name="Oval 1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51" cy="319165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190" name="Freeform 189"/>
            <p:cNvSpPr/>
            <p:nvPr/>
          </p:nvSpPr>
          <p:spPr bwMode="auto">
            <a:xfrm>
              <a:off x="2158499" y="1673896"/>
              <a:ext cx="550507" cy="16090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91" name="Freeform 190"/>
            <p:cNvSpPr>
              <a:spLocks/>
            </p:cNvSpPr>
            <p:nvPr/>
          </p:nvSpPr>
          <p:spPr bwMode="auto">
            <a:xfrm>
              <a:off x="2103790" y="1634330"/>
              <a:ext cx="659925" cy="11078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2" name="Freeform 191"/>
            <p:cNvSpPr>
              <a:spLocks/>
            </p:cNvSpPr>
            <p:nvPr/>
          </p:nvSpPr>
          <p:spPr bwMode="auto">
            <a:xfrm>
              <a:off x="2538041" y="1726651"/>
              <a:ext cx="242772" cy="97595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3" name="Freeform 192"/>
            <p:cNvSpPr>
              <a:spLocks/>
            </p:cNvSpPr>
            <p:nvPr/>
          </p:nvSpPr>
          <p:spPr bwMode="auto">
            <a:xfrm>
              <a:off x="2090113" y="1729288"/>
              <a:ext cx="239351" cy="97596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194" name="Straight Connector 193"/>
            <p:cNvCxnSpPr>
              <a:cxnSpLocks noChangeShapeType="1"/>
              <a:endCxn id="189" idx="2"/>
            </p:cNvCxnSpPr>
            <p:nvPr/>
          </p:nvCxnSpPr>
          <p:spPr bwMode="auto">
            <a:xfrm flipH="1" flipV="1">
              <a:off x="1871277" y="1737202"/>
              <a:ext cx="3418" cy="12397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195" name="Straight Connector 194"/>
            <p:cNvCxnSpPr>
              <a:cxnSpLocks noChangeShapeType="1"/>
            </p:cNvCxnSpPr>
            <p:nvPr/>
          </p:nvCxnSpPr>
          <p:spPr bwMode="auto">
            <a:xfrm flipH="1" flipV="1">
              <a:off x="2996228" y="1734563"/>
              <a:ext cx="3420" cy="1239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34831" name="Group 347"/>
          <p:cNvGrpSpPr>
            <a:grpSpLocks/>
          </p:cNvGrpSpPr>
          <p:nvPr/>
        </p:nvGrpSpPr>
        <p:grpSpPr bwMode="auto">
          <a:xfrm>
            <a:off x="6723063" y="5376863"/>
            <a:ext cx="523875" cy="261937"/>
            <a:chOff x="1871277" y="1576300"/>
            <a:chExt cx="1128371" cy="437861"/>
          </a:xfrm>
        </p:grpSpPr>
        <p:sp>
          <p:nvSpPr>
            <p:cNvPr id="197" name="Oval 196"/>
            <p:cNvSpPr>
              <a:spLocks noChangeArrowheads="1"/>
            </p:cNvSpPr>
            <p:nvPr/>
          </p:nvSpPr>
          <p:spPr bwMode="auto">
            <a:xfrm flipV="1">
              <a:off x="1874695" y="1695716"/>
              <a:ext cx="1124953" cy="318445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198" name="Rectangle 197"/>
            <p:cNvSpPr/>
            <p:nvPr/>
          </p:nvSpPr>
          <p:spPr bwMode="auto">
            <a:xfrm>
              <a:off x="1871277" y="1740830"/>
              <a:ext cx="1128371" cy="114109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199" name="Oval 19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51" cy="318445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200" name="Freeform 199"/>
            <p:cNvSpPr/>
            <p:nvPr/>
          </p:nvSpPr>
          <p:spPr bwMode="auto">
            <a:xfrm>
              <a:off x="2158499" y="1674486"/>
              <a:ext cx="550507" cy="15922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01" name="Freeform 200"/>
            <p:cNvSpPr>
              <a:spLocks/>
            </p:cNvSpPr>
            <p:nvPr/>
          </p:nvSpPr>
          <p:spPr bwMode="auto">
            <a:xfrm>
              <a:off x="2103790" y="1632027"/>
              <a:ext cx="659925" cy="11145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2" name="Freeform 201"/>
            <p:cNvSpPr>
              <a:spLocks/>
            </p:cNvSpPr>
            <p:nvPr/>
          </p:nvSpPr>
          <p:spPr bwMode="auto">
            <a:xfrm>
              <a:off x="2538041" y="1727561"/>
              <a:ext cx="242772" cy="98188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3" name="Freeform 202"/>
            <p:cNvSpPr>
              <a:spLocks/>
            </p:cNvSpPr>
            <p:nvPr/>
          </p:nvSpPr>
          <p:spPr bwMode="auto">
            <a:xfrm>
              <a:off x="2090113" y="1730215"/>
              <a:ext cx="239351" cy="98186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204" name="Straight Connector 203"/>
            <p:cNvCxnSpPr>
              <a:cxnSpLocks noChangeShapeType="1"/>
              <a:endCxn id="199" idx="2"/>
            </p:cNvCxnSpPr>
            <p:nvPr/>
          </p:nvCxnSpPr>
          <p:spPr bwMode="auto">
            <a:xfrm flipH="1" flipV="1">
              <a:off x="1871277" y="1738175"/>
              <a:ext cx="3418" cy="12207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205" name="Straight Connector 204"/>
            <p:cNvCxnSpPr>
              <a:cxnSpLocks noChangeShapeType="1"/>
            </p:cNvCxnSpPr>
            <p:nvPr/>
          </p:nvCxnSpPr>
          <p:spPr bwMode="auto">
            <a:xfrm flipH="1" flipV="1">
              <a:off x="2996228" y="1735522"/>
              <a:ext cx="3420" cy="12207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34832" name="Group 347"/>
          <p:cNvGrpSpPr>
            <a:grpSpLocks/>
          </p:cNvGrpSpPr>
          <p:nvPr/>
        </p:nvGrpSpPr>
        <p:grpSpPr bwMode="auto">
          <a:xfrm>
            <a:off x="7165975" y="4721225"/>
            <a:ext cx="522288" cy="263525"/>
            <a:chOff x="1871277" y="1576300"/>
            <a:chExt cx="1128371" cy="437861"/>
          </a:xfrm>
        </p:grpSpPr>
        <p:sp>
          <p:nvSpPr>
            <p:cNvPr id="207" name="Oval 206"/>
            <p:cNvSpPr>
              <a:spLocks noChangeArrowheads="1"/>
            </p:cNvSpPr>
            <p:nvPr/>
          </p:nvSpPr>
          <p:spPr bwMode="auto">
            <a:xfrm flipV="1">
              <a:off x="1874708" y="1694998"/>
              <a:ext cx="1124940" cy="319163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208" name="Rectangle 207"/>
            <p:cNvSpPr/>
            <p:nvPr/>
          </p:nvSpPr>
          <p:spPr bwMode="auto">
            <a:xfrm>
              <a:off x="1871277" y="1739838"/>
              <a:ext cx="1128371" cy="11606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209" name="Oval 20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40" cy="319165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210" name="Freeform 209"/>
            <p:cNvSpPr/>
            <p:nvPr/>
          </p:nvSpPr>
          <p:spPr bwMode="auto">
            <a:xfrm>
              <a:off x="2159371" y="1673896"/>
              <a:ext cx="548751" cy="16090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11" name="Freeform 210"/>
            <p:cNvSpPr>
              <a:spLocks/>
            </p:cNvSpPr>
            <p:nvPr/>
          </p:nvSpPr>
          <p:spPr bwMode="auto">
            <a:xfrm>
              <a:off x="2101068" y="1634330"/>
              <a:ext cx="665361" cy="11078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2" name="Freeform 211"/>
            <p:cNvSpPr>
              <a:spLocks/>
            </p:cNvSpPr>
            <p:nvPr/>
          </p:nvSpPr>
          <p:spPr bwMode="auto">
            <a:xfrm>
              <a:off x="2536638" y="1726651"/>
              <a:ext cx="243509" cy="97595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3" name="Freeform 212"/>
            <p:cNvSpPr>
              <a:spLocks/>
            </p:cNvSpPr>
            <p:nvPr/>
          </p:nvSpPr>
          <p:spPr bwMode="auto">
            <a:xfrm>
              <a:off x="2090778" y="1729288"/>
              <a:ext cx="240079" cy="97596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214" name="Straight Connector 213"/>
            <p:cNvCxnSpPr>
              <a:cxnSpLocks noChangeShapeType="1"/>
              <a:endCxn id="209" idx="2"/>
            </p:cNvCxnSpPr>
            <p:nvPr/>
          </p:nvCxnSpPr>
          <p:spPr bwMode="auto">
            <a:xfrm flipH="1" flipV="1">
              <a:off x="1871277" y="1737202"/>
              <a:ext cx="3431" cy="12397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215" name="Straight Connector 214"/>
            <p:cNvCxnSpPr>
              <a:cxnSpLocks noChangeShapeType="1"/>
            </p:cNvCxnSpPr>
            <p:nvPr/>
          </p:nvCxnSpPr>
          <p:spPr bwMode="auto">
            <a:xfrm flipH="1" flipV="1">
              <a:off x="2996217" y="1734563"/>
              <a:ext cx="3431" cy="1239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34833" name="Group 347"/>
          <p:cNvGrpSpPr>
            <a:grpSpLocks/>
          </p:cNvGrpSpPr>
          <p:nvPr/>
        </p:nvGrpSpPr>
        <p:grpSpPr bwMode="auto">
          <a:xfrm>
            <a:off x="6169025" y="4416425"/>
            <a:ext cx="522288" cy="261938"/>
            <a:chOff x="1871277" y="1576300"/>
            <a:chExt cx="1128371" cy="437861"/>
          </a:xfrm>
        </p:grpSpPr>
        <p:sp>
          <p:nvSpPr>
            <p:cNvPr id="217" name="Oval 216"/>
            <p:cNvSpPr>
              <a:spLocks noChangeArrowheads="1"/>
            </p:cNvSpPr>
            <p:nvPr/>
          </p:nvSpPr>
          <p:spPr bwMode="auto">
            <a:xfrm flipV="1">
              <a:off x="1874708" y="1695717"/>
              <a:ext cx="1124940" cy="318444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218" name="Rectangle 217"/>
            <p:cNvSpPr/>
            <p:nvPr/>
          </p:nvSpPr>
          <p:spPr bwMode="auto">
            <a:xfrm>
              <a:off x="1871277" y="1740829"/>
              <a:ext cx="1128371" cy="11411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219" name="Oval 21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40" cy="318444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220" name="Freeform 219"/>
            <p:cNvSpPr/>
            <p:nvPr/>
          </p:nvSpPr>
          <p:spPr bwMode="auto">
            <a:xfrm>
              <a:off x="2159371" y="1674488"/>
              <a:ext cx="548751" cy="15922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21" name="Freeform 220"/>
            <p:cNvSpPr>
              <a:spLocks/>
            </p:cNvSpPr>
            <p:nvPr/>
          </p:nvSpPr>
          <p:spPr bwMode="auto">
            <a:xfrm>
              <a:off x="2101068" y="1632028"/>
              <a:ext cx="665361" cy="111455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2" name="Freeform 221"/>
            <p:cNvSpPr>
              <a:spLocks/>
            </p:cNvSpPr>
            <p:nvPr/>
          </p:nvSpPr>
          <p:spPr bwMode="auto">
            <a:xfrm>
              <a:off x="2536638" y="1727562"/>
              <a:ext cx="243509" cy="98186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3" name="Freeform 222"/>
            <p:cNvSpPr>
              <a:spLocks/>
            </p:cNvSpPr>
            <p:nvPr/>
          </p:nvSpPr>
          <p:spPr bwMode="auto">
            <a:xfrm>
              <a:off x="2090778" y="1730214"/>
              <a:ext cx="240079" cy="98188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224" name="Straight Connector 223"/>
            <p:cNvCxnSpPr>
              <a:cxnSpLocks noChangeShapeType="1"/>
              <a:endCxn id="219" idx="2"/>
            </p:cNvCxnSpPr>
            <p:nvPr/>
          </p:nvCxnSpPr>
          <p:spPr bwMode="auto">
            <a:xfrm flipH="1" flipV="1">
              <a:off x="1871277" y="1738176"/>
              <a:ext cx="3431" cy="12207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225" name="Straight Connector 224"/>
            <p:cNvCxnSpPr>
              <a:cxnSpLocks noChangeShapeType="1"/>
            </p:cNvCxnSpPr>
            <p:nvPr/>
          </p:nvCxnSpPr>
          <p:spPr bwMode="auto">
            <a:xfrm flipH="1" flipV="1">
              <a:off x="2996217" y="1735522"/>
              <a:ext cx="3431" cy="12207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34834" name="Group 347"/>
          <p:cNvGrpSpPr>
            <a:grpSpLocks/>
          </p:cNvGrpSpPr>
          <p:nvPr/>
        </p:nvGrpSpPr>
        <p:grpSpPr bwMode="auto">
          <a:xfrm>
            <a:off x="5149850" y="4714875"/>
            <a:ext cx="523875" cy="263525"/>
            <a:chOff x="1871277" y="1576300"/>
            <a:chExt cx="1128371" cy="437861"/>
          </a:xfrm>
        </p:grpSpPr>
        <p:sp>
          <p:nvSpPr>
            <p:cNvPr id="227" name="Oval 226"/>
            <p:cNvSpPr>
              <a:spLocks noChangeArrowheads="1"/>
            </p:cNvSpPr>
            <p:nvPr/>
          </p:nvSpPr>
          <p:spPr bwMode="auto">
            <a:xfrm flipV="1">
              <a:off x="1874697" y="1694998"/>
              <a:ext cx="1124951" cy="319163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228" name="Rectangle 227"/>
            <p:cNvSpPr/>
            <p:nvPr/>
          </p:nvSpPr>
          <p:spPr bwMode="auto">
            <a:xfrm>
              <a:off x="1871277" y="1739838"/>
              <a:ext cx="1128371" cy="11606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229" name="Oval 22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53" cy="319165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230" name="Freeform 229"/>
            <p:cNvSpPr/>
            <p:nvPr/>
          </p:nvSpPr>
          <p:spPr bwMode="auto">
            <a:xfrm>
              <a:off x="2158499" y="1673896"/>
              <a:ext cx="550509" cy="16090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31" name="Freeform 230"/>
            <p:cNvSpPr>
              <a:spLocks/>
            </p:cNvSpPr>
            <p:nvPr/>
          </p:nvSpPr>
          <p:spPr bwMode="auto">
            <a:xfrm>
              <a:off x="2103790" y="1634330"/>
              <a:ext cx="659927" cy="11078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2" name="Freeform 231"/>
            <p:cNvSpPr>
              <a:spLocks/>
            </p:cNvSpPr>
            <p:nvPr/>
          </p:nvSpPr>
          <p:spPr bwMode="auto">
            <a:xfrm>
              <a:off x="2538043" y="1726651"/>
              <a:ext cx="242770" cy="97595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3" name="Freeform 232"/>
            <p:cNvSpPr>
              <a:spLocks/>
            </p:cNvSpPr>
            <p:nvPr/>
          </p:nvSpPr>
          <p:spPr bwMode="auto">
            <a:xfrm>
              <a:off x="2090113" y="1729288"/>
              <a:ext cx="239351" cy="97596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234" name="Straight Connector 233"/>
            <p:cNvCxnSpPr>
              <a:cxnSpLocks noChangeShapeType="1"/>
              <a:endCxn id="229" idx="2"/>
            </p:cNvCxnSpPr>
            <p:nvPr/>
          </p:nvCxnSpPr>
          <p:spPr bwMode="auto">
            <a:xfrm flipH="1" flipV="1">
              <a:off x="1871277" y="1737202"/>
              <a:ext cx="3420" cy="12397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235" name="Straight Connector 234"/>
            <p:cNvCxnSpPr>
              <a:cxnSpLocks noChangeShapeType="1"/>
            </p:cNvCxnSpPr>
            <p:nvPr/>
          </p:nvCxnSpPr>
          <p:spPr bwMode="auto">
            <a:xfrm flipH="1" flipV="1">
              <a:off x="2996230" y="1734563"/>
              <a:ext cx="3418" cy="1239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0" name="Straight Connector 379"/>
          <p:cNvCxnSpPr/>
          <p:nvPr/>
        </p:nvCxnSpPr>
        <p:spPr bwMode="auto">
          <a:xfrm rot="16200000" flipH="1">
            <a:off x="5373687" y="2093913"/>
            <a:ext cx="557213" cy="26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/>
          <p:cNvCxnSpPr/>
          <p:nvPr/>
        </p:nvCxnSpPr>
        <p:spPr bwMode="auto">
          <a:xfrm rot="5400000">
            <a:off x="5768182" y="1988344"/>
            <a:ext cx="444500" cy="350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/>
          <p:cNvCxnSpPr/>
          <p:nvPr/>
        </p:nvCxnSpPr>
        <p:spPr bwMode="auto">
          <a:xfrm>
            <a:off x="5043488" y="2374900"/>
            <a:ext cx="4683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845" name="Group 347"/>
          <p:cNvGrpSpPr>
            <a:grpSpLocks/>
          </p:cNvGrpSpPr>
          <p:nvPr/>
        </p:nvGrpSpPr>
        <p:grpSpPr bwMode="auto">
          <a:xfrm>
            <a:off x="5443538" y="2192338"/>
            <a:ext cx="815975" cy="449262"/>
            <a:chOff x="1871277" y="1576300"/>
            <a:chExt cx="1128371" cy="437861"/>
          </a:xfrm>
        </p:grpSpPr>
        <p:sp>
          <p:nvSpPr>
            <p:cNvPr id="129" name="Oval 128"/>
            <p:cNvSpPr>
              <a:spLocks noChangeArrowheads="1"/>
            </p:cNvSpPr>
            <p:nvPr/>
          </p:nvSpPr>
          <p:spPr bwMode="auto">
            <a:xfrm flipV="1">
              <a:off x="1873472" y="1693888"/>
              <a:ext cx="1126176" cy="320273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1871277" y="1740305"/>
              <a:ext cx="1128371" cy="116041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131" name="Oval 13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6175" cy="320273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132" name="Freeform 131"/>
            <p:cNvSpPr/>
            <p:nvPr/>
          </p:nvSpPr>
          <p:spPr bwMode="auto">
            <a:xfrm>
              <a:off x="2158857" y="1673774"/>
              <a:ext cx="548819" cy="16091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33" name="Freeform 132"/>
            <p:cNvSpPr>
              <a:spLocks/>
            </p:cNvSpPr>
            <p:nvPr/>
          </p:nvSpPr>
          <p:spPr bwMode="auto">
            <a:xfrm>
              <a:off x="2101780" y="1633546"/>
              <a:ext cx="662973" cy="111399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4" name="Freeform 133"/>
            <p:cNvSpPr>
              <a:spLocks/>
            </p:cNvSpPr>
            <p:nvPr/>
          </p:nvSpPr>
          <p:spPr bwMode="auto">
            <a:xfrm>
              <a:off x="2554007" y="1727927"/>
              <a:ext cx="243676" cy="97474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5" name="Freeform 134"/>
            <p:cNvSpPr>
              <a:spLocks/>
            </p:cNvSpPr>
            <p:nvPr/>
          </p:nvSpPr>
          <p:spPr bwMode="auto">
            <a:xfrm>
              <a:off x="2090804" y="1729474"/>
              <a:ext cx="239284" cy="97475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136" name="Straight Connector 135"/>
            <p:cNvCxnSpPr>
              <a:cxnSpLocks noChangeShapeType="1"/>
              <a:endCxn id="131" idx="2"/>
            </p:cNvCxnSpPr>
            <p:nvPr/>
          </p:nvCxnSpPr>
          <p:spPr bwMode="auto">
            <a:xfrm flipH="1" flipV="1">
              <a:off x="1871277" y="1737210"/>
              <a:ext cx="2195" cy="12377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137" name="Straight Connector 136"/>
            <p:cNvCxnSpPr>
              <a:cxnSpLocks noChangeShapeType="1"/>
            </p:cNvCxnSpPr>
            <p:nvPr/>
          </p:nvCxnSpPr>
          <p:spPr bwMode="auto">
            <a:xfrm flipH="1" flipV="1">
              <a:off x="2997452" y="1734116"/>
              <a:ext cx="2196" cy="12377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35846" name="Group 347"/>
          <p:cNvGrpSpPr>
            <a:grpSpLocks/>
          </p:cNvGrpSpPr>
          <p:nvPr/>
        </p:nvGrpSpPr>
        <p:grpSpPr bwMode="auto">
          <a:xfrm>
            <a:off x="7618413" y="2201863"/>
            <a:ext cx="815975" cy="449262"/>
            <a:chOff x="1871277" y="1576300"/>
            <a:chExt cx="1128371" cy="437861"/>
          </a:xfrm>
        </p:grpSpPr>
        <p:sp>
          <p:nvSpPr>
            <p:cNvPr id="119" name="Oval 118"/>
            <p:cNvSpPr>
              <a:spLocks noChangeArrowheads="1"/>
            </p:cNvSpPr>
            <p:nvPr/>
          </p:nvSpPr>
          <p:spPr bwMode="auto">
            <a:xfrm flipV="1">
              <a:off x="1873472" y="1693888"/>
              <a:ext cx="1126176" cy="320273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120" name="Rectangle 119"/>
            <p:cNvSpPr/>
            <p:nvPr/>
          </p:nvSpPr>
          <p:spPr bwMode="auto">
            <a:xfrm>
              <a:off x="1871277" y="1740305"/>
              <a:ext cx="1128371" cy="116041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121" name="Oval 12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6175" cy="320273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122" name="Freeform 121"/>
            <p:cNvSpPr/>
            <p:nvPr/>
          </p:nvSpPr>
          <p:spPr bwMode="auto">
            <a:xfrm>
              <a:off x="2158857" y="1673774"/>
              <a:ext cx="548819" cy="16091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3" name="Freeform 122"/>
            <p:cNvSpPr>
              <a:spLocks/>
            </p:cNvSpPr>
            <p:nvPr/>
          </p:nvSpPr>
          <p:spPr bwMode="auto">
            <a:xfrm>
              <a:off x="2101780" y="1633546"/>
              <a:ext cx="662973" cy="111399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4" name="Freeform 123"/>
            <p:cNvSpPr>
              <a:spLocks/>
            </p:cNvSpPr>
            <p:nvPr/>
          </p:nvSpPr>
          <p:spPr bwMode="auto">
            <a:xfrm>
              <a:off x="2554007" y="1727927"/>
              <a:ext cx="243676" cy="97474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5" name="Freeform 124"/>
            <p:cNvSpPr>
              <a:spLocks/>
            </p:cNvSpPr>
            <p:nvPr/>
          </p:nvSpPr>
          <p:spPr bwMode="auto">
            <a:xfrm>
              <a:off x="2090804" y="1729474"/>
              <a:ext cx="239284" cy="97475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126" name="Straight Connector 125"/>
            <p:cNvCxnSpPr>
              <a:cxnSpLocks noChangeShapeType="1"/>
              <a:endCxn id="121" idx="2"/>
            </p:cNvCxnSpPr>
            <p:nvPr/>
          </p:nvCxnSpPr>
          <p:spPr bwMode="auto">
            <a:xfrm flipH="1" flipV="1">
              <a:off x="1871277" y="1737210"/>
              <a:ext cx="2195" cy="12377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127" name="Straight Connector 126"/>
            <p:cNvCxnSpPr>
              <a:cxnSpLocks noChangeShapeType="1"/>
            </p:cNvCxnSpPr>
            <p:nvPr/>
          </p:nvCxnSpPr>
          <p:spPr bwMode="auto">
            <a:xfrm flipH="1" flipV="1">
              <a:off x="2997452" y="1734116"/>
              <a:ext cx="2196" cy="12377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cxnSp>
        <p:nvCxnSpPr>
          <p:cNvPr id="388" name="Straight Connector 387"/>
          <p:cNvCxnSpPr/>
          <p:nvPr/>
        </p:nvCxnSpPr>
        <p:spPr bwMode="auto">
          <a:xfrm rot="16200000" flipV="1">
            <a:off x="7853363" y="4473575"/>
            <a:ext cx="557212" cy="1476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Connector 388"/>
          <p:cNvCxnSpPr/>
          <p:nvPr/>
        </p:nvCxnSpPr>
        <p:spPr bwMode="auto">
          <a:xfrm rot="5400000" flipH="1" flipV="1">
            <a:off x="7604126" y="4460875"/>
            <a:ext cx="501650" cy="11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849" name="Group 347"/>
          <p:cNvGrpSpPr>
            <a:grpSpLocks/>
          </p:cNvGrpSpPr>
          <p:nvPr/>
        </p:nvGrpSpPr>
        <p:grpSpPr bwMode="auto">
          <a:xfrm>
            <a:off x="7667625" y="3878263"/>
            <a:ext cx="815975" cy="449262"/>
            <a:chOff x="1871277" y="1576300"/>
            <a:chExt cx="1128371" cy="437861"/>
          </a:xfrm>
        </p:grpSpPr>
        <p:sp>
          <p:nvSpPr>
            <p:cNvPr id="109" name="Oval 108"/>
            <p:cNvSpPr>
              <a:spLocks noChangeArrowheads="1"/>
            </p:cNvSpPr>
            <p:nvPr/>
          </p:nvSpPr>
          <p:spPr bwMode="auto">
            <a:xfrm flipV="1">
              <a:off x="1873473" y="1693888"/>
              <a:ext cx="1126175" cy="320273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110" name="Rectangle 109"/>
            <p:cNvSpPr/>
            <p:nvPr/>
          </p:nvSpPr>
          <p:spPr bwMode="auto">
            <a:xfrm>
              <a:off x="1871277" y="1740305"/>
              <a:ext cx="1128371" cy="116041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111" name="Oval 11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6176" cy="320273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112" name="Freeform 111"/>
            <p:cNvSpPr/>
            <p:nvPr/>
          </p:nvSpPr>
          <p:spPr bwMode="auto">
            <a:xfrm>
              <a:off x="2158859" y="1673774"/>
              <a:ext cx="548819" cy="16091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auto">
            <a:xfrm>
              <a:off x="2101781" y="1633546"/>
              <a:ext cx="662973" cy="111399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4" name="Freeform 113"/>
            <p:cNvSpPr>
              <a:spLocks/>
            </p:cNvSpPr>
            <p:nvPr/>
          </p:nvSpPr>
          <p:spPr bwMode="auto">
            <a:xfrm>
              <a:off x="2554008" y="1727927"/>
              <a:ext cx="243675" cy="97474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5" name="Freeform 114"/>
            <p:cNvSpPr>
              <a:spLocks/>
            </p:cNvSpPr>
            <p:nvPr/>
          </p:nvSpPr>
          <p:spPr bwMode="auto">
            <a:xfrm>
              <a:off x="2090804" y="1729474"/>
              <a:ext cx="239286" cy="97475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116" name="Straight Connector 115"/>
            <p:cNvCxnSpPr>
              <a:cxnSpLocks noChangeShapeType="1"/>
              <a:endCxn id="111" idx="2"/>
            </p:cNvCxnSpPr>
            <p:nvPr/>
          </p:nvCxnSpPr>
          <p:spPr bwMode="auto">
            <a:xfrm flipH="1" flipV="1">
              <a:off x="1871277" y="1737210"/>
              <a:ext cx="2196" cy="12377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117" name="Straight Connector 116"/>
            <p:cNvCxnSpPr>
              <a:cxnSpLocks noChangeShapeType="1"/>
            </p:cNvCxnSpPr>
            <p:nvPr/>
          </p:nvCxnSpPr>
          <p:spPr bwMode="auto">
            <a:xfrm flipH="1" flipV="1">
              <a:off x="2997453" y="1734116"/>
              <a:ext cx="2195" cy="12377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sp>
        <p:nvSpPr>
          <p:cNvPr id="35850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sp>
        <p:nvSpPr>
          <p:cNvPr id="35851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465137" y="274638"/>
            <a:ext cx="8282047" cy="719137"/>
          </a:xfrm>
        </p:spPr>
        <p:txBody>
          <a:bodyPr/>
          <a:lstStyle/>
          <a:p>
            <a:pPr eaLnBrk="1" hangingPunct="1"/>
            <a:r>
              <a:rPr lang="ko-KR" altLang="en-US" sz="3600" dirty="0" err="1">
                <a:ea typeface="ＭＳ Ｐゴシック" pitchFamily="34" charset="-128"/>
              </a:rPr>
              <a:t>또다른</a:t>
            </a:r>
            <a:r>
              <a:rPr lang="ko-KR" altLang="en-US" sz="3600" dirty="0">
                <a:ea typeface="ＭＳ Ｐゴシック" pitchFamily="34" charset="-128"/>
              </a:rPr>
              <a:t> 방식</a:t>
            </a:r>
            <a:r>
              <a:rPr lang="en-US" altLang="ko-KR" sz="3600" dirty="0">
                <a:ea typeface="ＭＳ Ｐゴシック" pitchFamily="34" charset="-128"/>
              </a:rPr>
              <a:t>: </a:t>
            </a:r>
            <a:r>
              <a:rPr lang="ko-KR" altLang="en-US" sz="3600" dirty="0">
                <a:ea typeface="ＭＳ Ｐゴシック" pitchFamily="34" charset="-128"/>
              </a:rPr>
              <a:t>회선교환</a:t>
            </a:r>
            <a:r>
              <a:rPr lang="en-US" altLang="ko-KR" sz="3600" dirty="0">
                <a:ea typeface="ＭＳ Ｐゴシック" pitchFamily="34" charset="-128"/>
              </a:rPr>
              <a:t>(circuit switching)</a:t>
            </a:r>
          </a:p>
        </p:txBody>
      </p:sp>
      <p:sp>
        <p:nvSpPr>
          <p:cNvPr id="35852" name="Rectangle 1027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15925" y="1236663"/>
            <a:ext cx="4465638" cy="46482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ko-KR" altLang="en-US" dirty="0">
                <a:solidFill>
                  <a:srgbClr val="CC0000"/>
                </a:solidFill>
                <a:ea typeface="ＭＳ Ｐゴシック" pitchFamily="34" charset="-128"/>
              </a:rPr>
              <a:t>송수신측간의 </a:t>
            </a:r>
            <a:r>
              <a:rPr lang="en-US" altLang="ko-KR" dirty="0">
                <a:solidFill>
                  <a:srgbClr val="CC0000"/>
                </a:solidFill>
                <a:ea typeface="ＭＳ Ｐゴシック" pitchFamily="34" charset="-128"/>
              </a:rPr>
              <a:t>“call”</a:t>
            </a:r>
            <a:r>
              <a:rPr lang="ko-KR" altLang="en-US" dirty="0">
                <a:solidFill>
                  <a:srgbClr val="CC0000"/>
                </a:solidFill>
                <a:ea typeface="ＭＳ Ｐゴシック" pitchFamily="34" charset="-128"/>
              </a:rPr>
              <a:t>을 위해 종단간 자원이 예약됨</a:t>
            </a:r>
            <a:r>
              <a:rPr lang="en-US" altLang="ja-JP" dirty="0">
                <a:solidFill>
                  <a:srgbClr val="CC0000"/>
                </a:solidFill>
                <a:ea typeface="ＭＳ Ｐゴシック" pitchFamily="34" charset="-128"/>
              </a:rPr>
              <a:t>:</a:t>
            </a:r>
          </a:p>
          <a:p>
            <a:pPr eaLnBrk="1" hangingPunct="1"/>
            <a:r>
              <a:rPr lang="ko-KR" altLang="en-US" sz="2400" dirty="0">
                <a:ea typeface="ＭＳ Ｐゴシック" pitchFamily="34" charset="-128"/>
              </a:rPr>
              <a:t>그림의 각 링크는 네 개의 회선을 가진다</a:t>
            </a:r>
            <a:r>
              <a:rPr lang="en-US" altLang="ko-KR" sz="2400" dirty="0">
                <a:ea typeface="ＭＳ Ｐゴシック" pitchFamily="34" charset="-128"/>
              </a:rPr>
              <a:t>. </a:t>
            </a:r>
          </a:p>
          <a:p>
            <a:pPr marL="682625" lvl="1" indent="-225425" eaLnBrk="1" hangingPunct="1"/>
            <a:r>
              <a:rPr lang="ko-KR" altLang="en-US" dirty="0">
                <a:ea typeface="ＭＳ Ｐゴシック" pitchFamily="34" charset="-128"/>
              </a:rPr>
              <a:t>위 링크의 </a:t>
            </a:r>
            <a:r>
              <a:rPr lang="en-US" altLang="ko-KR" dirty="0">
                <a:ea typeface="ＭＳ Ｐゴシック" pitchFamily="34" charset="-128"/>
              </a:rPr>
              <a:t>2</a:t>
            </a:r>
            <a:r>
              <a:rPr lang="ko-KR" altLang="en-US" dirty="0">
                <a:ea typeface="ＭＳ Ｐゴシック" pitchFamily="34" charset="-128"/>
              </a:rPr>
              <a:t>번 회선과 오른쪽 링크의 </a:t>
            </a:r>
            <a:r>
              <a:rPr lang="en-US" altLang="ko-KR" dirty="0">
                <a:ea typeface="ＭＳ Ｐゴシック" pitchFamily="34" charset="-128"/>
              </a:rPr>
              <a:t>1</a:t>
            </a:r>
            <a:r>
              <a:rPr lang="ko-KR" altLang="en-US" dirty="0">
                <a:ea typeface="ＭＳ Ｐゴシック" pitchFamily="34" charset="-128"/>
              </a:rPr>
              <a:t>번 회선이 </a:t>
            </a:r>
            <a:r>
              <a:rPr lang="en-US" altLang="ko-KR" dirty="0">
                <a:ea typeface="ＭＳ Ｐゴシック" pitchFamily="34" charset="-128"/>
              </a:rPr>
              <a:t>call</a:t>
            </a:r>
            <a:r>
              <a:rPr lang="ko-KR" altLang="en-US" dirty="0">
                <a:ea typeface="ＭＳ Ｐゴシック" pitchFamily="34" charset="-128"/>
              </a:rPr>
              <a:t>에 할당됨</a:t>
            </a:r>
            <a:r>
              <a:rPr lang="en-US" altLang="ko-KR" dirty="0">
                <a:ea typeface="ＭＳ Ｐゴシック" pitchFamily="34" charset="-128"/>
              </a:rPr>
              <a:t>.</a:t>
            </a:r>
          </a:p>
          <a:p>
            <a:pPr eaLnBrk="1" hangingPunct="1"/>
            <a:r>
              <a:rPr lang="ko-KR" altLang="en-US" sz="2400" dirty="0">
                <a:ea typeface="ＭＳ Ｐゴシック" pitchFamily="34" charset="-128"/>
              </a:rPr>
              <a:t>전용 자원</a:t>
            </a:r>
            <a:r>
              <a:rPr lang="en-US" altLang="ko-KR" sz="2400" dirty="0">
                <a:ea typeface="ＭＳ Ｐゴシック" pitchFamily="34" charset="-128"/>
              </a:rPr>
              <a:t>: </a:t>
            </a:r>
            <a:r>
              <a:rPr lang="ko-KR" altLang="en-US" sz="2400" dirty="0">
                <a:ea typeface="ＭＳ Ｐゴシック" pitchFamily="34" charset="-128"/>
              </a:rPr>
              <a:t>공유되지 않음</a:t>
            </a:r>
            <a:endParaRPr lang="en-US" altLang="ko-KR" sz="2400" dirty="0">
              <a:ea typeface="ＭＳ Ｐゴシック" pitchFamily="34" charset="-128"/>
            </a:endParaRPr>
          </a:p>
          <a:p>
            <a:pPr marL="682625" lvl="1" indent="-225425" eaLnBrk="1" hangingPunct="1"/>
            <a:r>
              <a:rPr lang="ko-KR" altLang="en-US" dirty="0">
                <a:ea typeface="Arial" pitchFamily="34" charset="0"/>
              </a:rPr>
              <a:t>회선 같은</a:t>
            </a:r>
            <a:r>
              <a:rPr lang="en-US" altLang="ko-KR" dirty="0">
                <a:ea typeface="Arial" pitchFamily="34" charset="0"/>
              </a:rPr>
              <a:t> (</a:t>
            </a:r>
            <a:r>
              <a:rPr lang="ko-KR" altLang="en-US" dirty="0">
                <a:ea typeface="Arial" pitchFamily="34" charset="0"/>
              </a:rPr>
              <a:t>보장된</a:t>
            </a:r>
            <a:r>
              <a:rPr lang="en-US" altLang="ko-KR" dirty="0">
                <a:ea typeface="Arial" pitchFamily="34" charset="0"/>
              </a:rPr>
              <a:t>) </a:t>
            </a:r>
            <a:r>
              <a:rPr lang="ko-KR" altLang="en-US" dirty="0">
                <a:ea typeface="Arial" pitchFamily="34" charset="0"/>
              </a:rPr>
              <a:t>성능</a:t>
            </a:r>
            <a:endParaRPr lang="en-US" altLang="ko-KR" dirty="0">
              <a:ea typeface="Arial" pitchFamily="34" charset="0"/>
            </a:endParaRPr>
          </a:p>
          <a:p>
            <a:pPr eaLnBrk="1" hangingPunct="1"/>
            <a:r>
              <a:rPr lang="en-US" altLang="ko-KR" sz="2400" dirty="0">
                <a:ea typeface="ＭＳ Ｐゴシック" pitchFamily="34" charset="-128"/>
              </a:rPr>
              <a:t>Call</a:t>
            </a:r>
            <a:r>
              <a:rPr lang="ko-KR" altLang="en-US" sz="2400" dirty="0">
                <a:ea typeface="ＭＳ Ｐゴシック" pitchFamily="34" charset="-128"/>
              </a:rPr>
              <a:t>이 미사용시 회선은 놀게 됨</a:t>
            </a:r>
            <a:r>
              <a:rPr lang="en-US" altLang="ko-KR" sz="2400" dirty="0">
                <a:ea typeface="ＭＳ Ｐゴシック" pitchFamily="34" charset="-128"/>
              </a:rPr>
              <a:t> </a:t>
            </a:r>
            <a:r>
              <a:rPr lang="en-US" altLang="ko-KR" sz="2400" i="1" dirty="0">
                <a:solidFill>
                  <a:srgbClr val="000099"/>
                </a:solidFill>
                <a:ea typeface="ＭＳ Ｐゴシック" pitchFamily="34" charset="-128"/>
              </a:rPr>
              <a:t>(</a:t>
            </a:r>
            <a:r>
              <a:rPr lang="ko-KR" altLang="en-US" sz="2400" i="1" dirty="0">
                <a:solidFill>
                  <a:srgbClr val="000099"/>
                </a:solidFill>
                <a:ea typeface="ＭＳ Ｐゴシック" pitchFamily="34" charset="-128"/>
              </a:rPr>
              <a:t>공유하지 않으므로</a:t>
            </a:r>
            <a:r>
              <a:rPr lang="en-US" altLang="ko-KR" sz="2400" i="1" dirty="0">
                <a:solidFill>
                  <a:srgbClr val="000099"/>
                </a:solidFill>
                <a:ea typeface="ＭＳ Ｐゴシック" pitchFamily="34" charset="-128"/>
              </a:rPr>
              <a:t>)</a:t>
            </a:r>
          </a:p>
          <a:p>
            <a:pPr eaLnBrk="1" hangingPunct="1"/>
            <a:r>
              <a:rPr lang="ko-KR" altLang="en-US" sz="2400" dirty="0">
                <a:ea typeface="ＭＳ Ｐゴシック" pitchFamily="34" charset="-128"/>
              </a:rPr>
              <a:t>전통적인 전화망에 사용됨</a:t>
            </a:r>
            <a:endParaRPr lang="en-US" altLang="ko-KR" sz="2400" dirty="0">
              <a:ea typeface="ＭＳ Ｐゴシック" pitchFamily="34" charset="-128"/>
            </a:endParaRPr>
          </a:p>
        </p:txBody>
      </p:sp>
      <p:pic>
        <p:nvPicPr>
          <p:cNvPr id="35853" name="Picture 691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4350" y="852488"/>
            <a:ext cx="6856413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5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55D529C4-2FE9-4F78-9A8B-7D55B5514D2A}" type="slidenum">
              <a:rPr lang="en-US" altLang="ko-KR"/>
              <a:pPr/>
              <a:t>39</a:t>
            </a:fld>
            <a:endParaRPr lang="en-US" altLang="ko-KR"/>
          </a:p>
        </p:txBody>
      </p:sp>
      <p:grpSp>
        <p:nvGrpSpPr>
          <p:cNvPr id="35855" name="Group 100"/>
          <p:cNvGrpSpPr>
            <a:grpSpLocks/>
          </p:cNvGrpSpPr>
          <p:nvPr/>
        </p:nvGrpSpPr>
        <p:grpSpPr bwMode="auto">
          <a:xfrm>
            <a:off x="4749800" y="1371600"/>
            <a:ext cx="631825" cy="503238"/>
            <a:chOff x="-44" y="1473"/>
            <a:chExt cx="981" cy="1105"/>
          </a:xfrm>
        </p:grpSpPr>
        <p:pic>
          <p:nvPicPr>
            <p:cNvPr id="35911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912" name="Freeform 10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7497 w 356"/>
                <a:gd name="T3" fmla="*/ 469 h 368"/>
                <a:gd name="T4" fmla="*/ 8894 w 356"/>
                <a:gd name="T5" fmla="*/ 9749 h 368"/>
                <a:gd name="T6" fmla="*/ 1960 w 356"/>
                <a:gd name="T7" fmla="*/ 1223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35856" name="Group 100"/>
          <p:cNvGrpSpPr>
            <a:grpSpLocks/>
          </p:cNvGrpSpPr>
          <p:nvPr/>
        </p:nvGrpSpPr>
        <p:grpSpPr bwMode="auto">
          <a:xfrm>
            <a:off x="8499475" y="4603750"/>
            <a:ext cx="631825" cy="503238"/>
            <a:chOff x="-44" y="1473"/>
            <a:chExt cx="981" cy="1105"/>
          </a:xfrm>
        </p:grpSpPr>
        <p:pic>
          <p:nvPicPr>
            <p:cNvPr id="35909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910" name="Freeform 10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7497 w 356"/>
                <a:gd name="T3" fmla="*/ 469 h 368"/>
                <a:gd name="T4" fmla="*/ 8894 w 356"/>
                <a:gd name="T5" fmla="*/ 9749 h 368"/>
                <a:gd name="T6" fmla="*/ 1960 w 356"/>
                <a:gd name="T7" fmla="*/ 1223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</p:grpSp>
      <p:sp>
        <p:nvSpPr>
          <p:cNvPr id="365" name="Rectangle 364"/>
          <p:cNvSpPr/>
          <p:nvPr/>
        </p:nvSpPr>
        <p:spPr bwMode="auto">
          <a:xfrm>
            <a:off x="6273800" y="2319338"/>
            <a:ext cx="1346200" cy="55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ko-KR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366" name="Rectangle 365"/>
          <p:cNvSpPr/>
          <p:nvPr/>
        </p:nvSpPr>
        <p:spPr bwMode="auto">
          <a:xfrm>
            <a:off x="6273800" y="2374900"/>
            <a:ext cx="1346200" cy="5556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ko-KR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367" name="Rectangle 366"/>
          <p:cNvSpPr/>
          <p:nvPr/>
        </p:nvSpPr>
        <p:spPr bwMode="auto">
          <a:xfrm>
            <a:off x="6273800" y="2430463"/>
            <a:ext cx="1346200" cy="55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ko-KR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368" name="Rectangle 367"/>
          <p:cNvSpPr/>
          <p:nvPr/>
        </p:nvSpPr>
        <p:spPr bwMode="auto">
          <a:xfrm>
            <a:off x="6273800" y="2486025"/>
            <a:ext cx="1346200" cy="555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ko-KR">
              <a:solidFill>
                <a:srgbClr val="FFFFFF"/>
              </a:solidFill>
              <a:ea typeface="ＭＳ Ｐゴシック" pitchFamily="34" charset="-128"/>
            </a:endParaRPr>
          </a:p>
        </p:txBody>
      </p:sp>
      <p:grpSp>
        <p:nvGrpSpPr>
          <p:cNvPr id="35861" name="Group 142"/>
          <p:cNvGrpSpPr>
            <a:grpSpLocks/>
          </p:cNvGrpSpPr>
          <p:nvPr/>
        </p:nvGrpSpPr>
        <p:grpSpPr bwMode="auto">
          <a:xfrm>
            <a:off x="5570538" y="3878263"/>
            <a:ext cx="760412" cy="390525"/>
            <a:chOff x="2356" y="1300"/>
            <a:chExt cx="555" cy="194"/>
          </a:xfrm>
        </p:grpSpPr>
        <p:sp>
          <p:nvSpPr>
            <p:cNvPr id="35901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35902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35903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grpSp>
          <p:nvGrpSpPr>
            <p:cNvPr id="35904" name="Group 146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35907" name="Freeform 14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908" name="Freeform 14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35905" name="Line 149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906" name="Line 150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5862" name="Group 75"/>
          <p:cNvGrpSpPr>
            <a:grpSpLocks/>
          </p:cNvGrpSpPr>
          <p:nvPr/>
        </p:nvGrpSpPr>
        <p:grpSpPr bwMode="auto">
          <a:xfrm rot="5400000">
            <a:off x="5280818" y="3120232"/>
            <a:ext cx="1281113" cy="234950"/>
            <a:chOff x="4876800" y="1143000"/>
            <a:chExt cx="1752600" cy="304800"/>
          </a:xfrm>
        </p:grpSpPr>
        <p:sp>
          <p:nvSpPr>
            <p:cNvPr id="402" name="Rectangle 401"/>
            <p:cNvSpPr/>
            <p:nvPr/>
          </p:nvSpPr>
          <p:spPr>
            <a:xfrm>
              <a:off x="4865941" y="1175950"/>
              <a:ext cx="1752599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403" name="Rectangle 402"/>
            <p:cNvSpPr/>
            <p:nvPr/>
          </p:nvSpPr>
          <p:spPr>
            <a:xfrm>
              <a:off x="4865941" y="1252150"/>
              <a:ext cx="1752599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404" name="Rectangle 403"/>
            <p:cNvSpPr/>
            <p:nvPr/>
          </p:nvSpPr>
          <p:spPr>
            <a:xfrm>
              <a:off x="4865941" y="1328350"/>
              <a:ext cx="1752599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405" name="Rectangle 404"/>
            <p:cNvSpPr/>
            <p:nvPr/>
          </p:nvSpPr>
          <p:spPr>
            <a:xfrm>
              <a:off x="4865941" y="1404550"/>
              <a:ext cx="1752599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</p:grpSp>
      <p:grpSp>
        <p:nvGrpSpPr>
          <p:cNvPr id="35863" name="Group 80"/>
          <p:cNvGrpSpPr>
            <a:grpSpLocks/>
          </p:cNvGrpSpPr>
          <p:nvPr/>
        </p:nvGrpSpPr>
        <p:grpSpPr bwMode="auto">
          <a:xfrm>
            <a:off x="6350000" y="3990975"/>
            <a:ext cx="1328738" cy="222250"/>
            <a:chOff x="4876800" y="1143000"/>
            <a:chExt cx="1752600" cy="304800"/>
          </a:xfrm>
        </p:grpSpPr>
        <p:sp>
          <p:nvSpPr>
            <p:cNvPr id="398" name="Rectangle 397"/>
            <p:cNvSpPr/>
            <p:nvPr/>
          </p:nvSpPr>
          <p:spPr>
            <a:xfrm>
              <a:off x="4876800" y="1143000"/>
              <a:ext cx="1752600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399" name="Rectangle 398"/>
            <p:cNvSpPr/>
            <p:nvPr/>
          </p:nvSpPr>
          <p:spPr>
            <a:xfrm>
              <a:off x="4876800" y="1219201"/>
              <a:ext cx="1752600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4876800" y="1295400"/>
              <a:ext cx="1752600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401" name="Rectangle 400"/>
            <p:cNvSpPr/>
            <p:nvPr/>
          </p:nvSpPr>
          <p:spPr>
            <a:xfrm>
              <a:off x="4876800" y="1371601"/>
              <a:ext cx="1752600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</p:grpSp>
      <p:sp>
        <p:nvSpPr>
          <p:cNvPr id="374" name="Rectangle 373"/>
          <p:cNvSpPr/>
          <p:nvPr/>
        </p:nvSpPr>
        <p:spPr bwMode="auto">
          <a:xfrm rot="5400000">
            <a:off x="7478712" y="3208338"/>
            <a:ext cx="1281113" cy="587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ko-KR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375" name="Rectangle 374"/>
          <p:cNvSpPr/>
          <p:nvPr/>
        </p:nvSpPr>
        <p:spPr bwMode="auto">
          <a:xfrm rot="5400000">
            <a:off x="7419975" y="3208338"/>
            <a:ext cx="1281113" cy="587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ko-KR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376" name="Rectangle 375"/>
          <p:cNvSpPr/>
          <p:nvPr/>
        </p:nvSpPr>
        <p:spPr bwMode="auto">
          <a:xfrm rot="5400000">
            <a:off x="7361237" y="3208338"/>
            <a:ext cx="1281113" cy="587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ko-KR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377" name="Rectangle 376"/>
          <p:cNvSpPr/>
          <p:nvPr/>
        </p:nvSpPr>
        <p:spPr bwMode="auto">
          <a:xfrm rot="5400000">
            <a:off x="7302500" y="3208338"/>
            <a:ext cx="1281113" cy="587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ko-KR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378" name="Rectangle 377"/>
          <p:cNvSpPr/>
          <p:nvPr/>
        </p:nvSpPr>
        <p:spPr bwMode="auto">
          <a:xfrm rot="3198033">
            <a:off x="5179219" y="1955006"/>
            <a:ext cx="654050" cy="587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ko-KR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379" name="Rectangle 378"/>
          <p:cNvSpPr/>
          <p:nvPr/>
        </p:nvSpPr>
        <p:spPr bwMode="auto">
          <a:xfrm rot="3198033">
            <a:off x="8226425" y="4462463"/>
            <a:ext cx="652463" cy="587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ko-KR">
              <a:solidFill>
                <a:srgbClr val="FFFFFF"/>
              </a:solidFill>
              <a:ea typeface="ＭＳ Ｐゴシック" pitchFamily="34" charset="-128"/>
            </a:endParaRPr>
          </a:p>
        </p:txBody>
      </p:sp>
      <p:cxnSp>
        <p:nvCxnSpPr>
          <p:cNvPr id="383" name="Straight Connector 382"/>
          <p:cNvCxnSpPr>
            <a:endCxn id="35905" idx="0"/>
          </p:cNvCxnSpPr>
          <p:nvPr/>
        </p:nvCxnSpPr>
        <p:spPr bwMode="auto">
          <a:xfrm>
            <a:off x="5043488" y="3990975"/>
            <a:ext cx="528637" cy="11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/>
          <p:cNvCxnSpPr>
            <a:endCxn id="35903" idx="1"/>
          </p:cNvCxnSpPr>
          <p:nvPr/>
        </p:nvCxnSpPr>
        <p:spPr bwMode="auto">
          <a:xfrm>
            <a:off x="5218113" y="3600450"/>
            <a:ext cx="461962" cy="315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Connector 384"/>
          <p:cNvCxnSpPr>
            <a:endCxn id="35901" idx="3"/>
          </p:cNvCxnSpPr>
          <p:nvPr/>
        </p:nvCxnSpPr>
        <p:spPr bwMode="auto">
          <a:xfrm flipV="1">
            <a:off x="5159375" y="4237038"/>
            <a:ext cx="522288" cy="311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Connector 385"/>
          <p:cNvCxnSpPr/>
          <p:nvPr/>
        </p:nvCxnSpPr>
        <p:spPr bwMode="auto">
          <a:xfrm rot="5400000" flipH="1" flipV="1">
            <a:off x="5495132" y="4461669"/>
            <a:ext cx="501650" cy="115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Connector 386"/>
          <p:cNvCxnSpPr/>
          <p:nvPr/>
        </p:nvCxnSpPr>
        <p:spPr bwMode="auto">
          <a:xfrm rot="10800000">
            <a:off x="8440738" y="4102100"/>
            <a:ext cx="7032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/>
          <p:cNvCxnSpPr/>
          <p:nvPr/>
        </p:nvCxnSpPr>
        <p:spPr bwMode="auto">
          <a:xfrm rot="16200000" flipH="1">
            <a:off x="7707313" y="1914525"/>
            <a:ext cx="557212" cy="26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876" name="Group 100"/>
          <p:cNvGrpSpPr>
            <a:grpSpLocks/>
          </p:cNvGrpSpPr>
          <p:nvPr/>
        </p:nvGrpSpPr>
        <p:grpSpPr bwMode="auto">
          <a:xfrm>
            <a:off x="7972425" y="1371600"/>
            <a:ext cx="630238" cy="503238"/>
            <a:chOff x="-44" y="1473"/>
            <a:chExt cx="981" cy="1105"/>
          </a:xfrm>
        </p:grpSpPr>
        <p:pic>
          <p:nvPicPr>
            <p:cNvPr id="35891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892" name="Freeform 10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7497 w 356"/>
                <a:gd name="T3" fmla="*/ 469 h 368"/>
                <a:gd name="T4" fmla="*/ 8894 w 356"/>
                <a:gd name="T5" fmla="*/ 9749 h 368"/>
                <a:gd name="T6" fmla="*/ 1960 w 356"/>
                <a:gd name="T7" fmla="*/ 1223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</p:grpSp>
      <p:cxnSp>
        <p:nvCxnSpPr>
          <p:cNvPr id="392" name="Straight Connector 391"/>
          <p:cNvCxnSpPr/>
          <p:nvPr/>
        </p:nvCxnSpPr>
        <p:spPr bwMode="auto">
          <a:xfrm rot="5400000">
            <a:off x="8161338" y="1751013"/>
            <a:ext cx="500062" cy="411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3" name="Rectangle 392"/>
          <p:cNvSpPr/>
          <p:nvPr/>
        </p:nvSpPr>
        <p:spPr bwMode="auto">
          <a:xfrm rot="1015003">
            <a:off x="5665788" y="2289175"/>
            <a:ext cx="601662" cy="587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ko-KR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394" name="Rectangle 393"/>
          <p:cNvSpPr/>
          <p:nvPr/>
        </p:nvSpPr>
        <p:spPr bwMode="auto">
          <a:xfrm rot="2465437" flipV="1">
            <a:off x="7880350" y="4048125"/>
            <a:ext cx="522288" cy="571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ko-KR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395" name="Rectangle 394"/>
          <p:cNvSpPr/>
          <p:nvPr/>
        </p:nvSpPr>
        <p:spPr bwMode="auto">
          <a:xfrm rot="2177866" flipV="1">
            <a:off x="7605713" y="2474913"/>
            <a:ext cx="382587" cy="698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ko-KR">
              <a:solidFill>
                <a:srgbClr val="FFFFFF"/>
              </a:solidFill>
              <a:ea typeface="ＭＳ Ｐゴシック" pitchFamily="34" charset="-128"/>
            </a:endParaRPr>
          </a:p>
        </p:txBody>
      </p:sp>
      <p:grpSp>
        <p:nvGrpSpPr>
          <p:cNvPr id="35881" name="Group 347"/>
          <p:cNvGrpSpPr>
            <a:grpSpLocks/>
          </p:cNvGrpSpPr>
          <p:nvPr/>
        </p:nvGrpSpPr>
        <p:grpSpPr bwMode="auto">
          <a:xfrm>
            <a:off x="5529263" y="3871913"/>
            <a:ext cx="815975" cy="449262"/>
            <a:chOff x="1871277" y="1576300"/>
            <a:chExt cx="1128371" cy="437861"/>
          </a:xfrm>
        </p:grpSpPr>
        <p:sp>
          <p:nvSpPr>
            <p:cNvPr id="89" name="Oval 88"/>
            <p:cNvSpPr>
              <a:spLocks noChangeArrowheads="1"/>
            </p:cNvSpPr>
            <p:nvPr/>
          </p:nvSpPr>
          <p:spPr bwMode="auto">
            <a:xfrm flipV="1">
              <a:off x="1873472" y="1693888"/>
              <a:ext cx="1126176" cy="320273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1871277" y="1740305"/>
              <a:ext cx="1128371" cy="116041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91" name="Oval 9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6175" cy="320273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92" name="Freeform 91"/>
            <p:cNvSpPr/>
            <p:nvPr/>
          </p:nvSpPr>
          <p:spPr bwMode="auto">
            <a:xfrm>
              <a:off x="2158857" y="1673774"/>
              <a:ext cx="548819" cy="16091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auto">
            <a:xfrm>
              <a:off x="2101780" y="1633546"/>
              <a:ext cx="662973" cy="111399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auto">
            <a:xfrm>
              <a:off x="2554007" y="1727927"/>
              <a:ext cx="243676" cy="97474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5" name="Freeform 94"/>
            <p:cNvSpPr>
              <a:spLocks/>
            </p:cNvSpPr>
            <p:nvPr/>
          </p:nvSpPr>
          <p:spPr bwMode="auto">
            <a:xfrm>
              <a:off x="2090804" y="1729474"/>
              <a:ext cx="239284" cy="97475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96" name="Straight Connector 95"/>
            <p:cNvCxnSpPr>
              <a:cxnSpLocks noChangeShapeType="1"/>
              <a:endCxn id="91" idx="2"/>
            </p:cNvCxnSpPr>
            <p:nvPr/>
          </p:nvCxnSpPr>
          <p:spPr bwMode="auto">
            <a:xfrm flipH="1" flipV="1">
              <a:off x="1871277" y="1737210"/>
              <a:ext cx="2195" cy="12377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97" name="Straight Connector 96"/>
            <p:cNvCxnSpPr>
              <a:cxnSpLocks noChangeShapeType="1"/>
            </p:cNvCxnSpPr>
            <p:nvPr/>
          </p:nvCxnSpPr>
          <p:spPr bwMode="auto">
            <a:xfrm flipH="1" flipV="1">
              <a:off x="2997452" y="1734116"/>
              <a:ext cx="2196" cy="12377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2725" y="190500"/>
            <a:ext cx="8382000" cy="936625"/>
          </a:xfrm>
        </p:spPr>
        <p:txBody>
          <a:bodyPr/>
          <a:lstStyle/>
          <a:p>
            <a:pPr eaLnBrk="1" hangingPunct="1"/>
            <a:r>
              <a:rPr lang="ko-KR" altLang="en-US" sz="3600" dirty="0">
                <a:ea typeface="ＭＳ Ｐゴシック" pitchFamily="34" charset="-128"/>
              </a:rPr>
              <a:t>인터넷이란</a:t>
            </a:r>
            <a:r>
              <a:rPr lang="en-US" altLang="ja-JP" sz="3600" dirty="0">
                <a:ea typeface="ＭＳ Ｐゴシック" pitchFamily="34" charset="-128"/>
              </a:rPr>
              <a:t>: </a:t>
            </a:r>
            <a:r>
              <a:rPr lang="ja-JP" altLang="en-US" sz="3600" dirty="0">
                <a:ea typeface="ＭＳ Ｐゴシック" pitchFamily="34" charset="-128"/>
              </a:rPr>
              <a:t>“</a:t>
            </a:r>
            <a:r>
              <a:rPr lang="en-US" altLang="ja-JP" sz="3600" dirty="0">
                <a:ea typeface="ＭＳ Ｐゴシック" pitchFamily="34" charset="-128"/>
              </a:rPr>
              <a:t>nuts and bolts</a:t>
            </a:r>
            <a:r>
              <a:rPr lang="ja-JP" altLang="en-US" sz="3600" dirty="0">
                <a:ea typeface="ＭＳ Ｐゴシック" pitchFamily="34" charset="-128"/>
              </a:rPr>
              <a:t>”</a:t>
            </a:r>
            <a:r>
              <a:rPr lang="en-US" altLang="ja-JP" sz="3600" dirty="0">
                <a:ea typeface="ＭＳ Ｐゴシック" pitchFamily="34" charset="-128"/>
              </a:rPr>
              <a:t> </a:t>
            </a:r>
            <a:r>
              <a:rPr lang="ko-KR" altLang="en-US" sz="3600" dirty="0">
                <a:ea typeface="ＭＳ Ｐゴシック" pitchFamily="34" charset="-128"/>
              </a:rPr>
              <a:t>관점</a:t>
            </a:r>
            <a:endParaRPr lang="en-US" altLang="ko-KR" dirty="0">
              <a:ea typeface="ＭＳ Ｐゴシック" pitchFamily="34" charset="-128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657350" y="1436688"/>
            <a:ext cx="3779838" cy="1271587"/>
          </a:xfrm>
        </p:spPr>
        <p:txBody>
          <a:bodyPr/>
          <a:lstStyle/>
          <a:p>
            <a:pPr marL="287338" indent="-287338" eaLnBrk="1" hangingPunct="1">
              <a:spcBef>
                <a:spcPct val="15000"/>
              </a:spcBef>
            </a:pPr>
            <a:r>
              <a:rPr lang="ko-KR" altLang="en-US" sz="2400" dirty="0">
                <a:ea typeface="ＭＳ Ｐゴシック" pitchFamily="34" charset="-128"/>
              </a:rPr>
              <a:t>수십 </a:t>
            </a:r>
            <a:r>
              <a:rPr lang="ko-KR" altLang="en-US" sz="2400" dirty="0" err="1">
                <a:ea typeface="ＭＳ Ｐゴシック" pitchFamily="34" charset="-128"/>
              </a:rPr>
              <a:t>억개의</a:t>
            </a:r>
            <a:r>
              <a:rPr lang="ko-KR" altLang="en-US" sz="2400" dirty="0">
                <a:ea typeface="ＭＳ Ｐゴシック" pitchFamily="34" charset="-128"/>
              </a:rPr>
              <a:t> 연결된 컴퓨팅 장비들</a:t>
            </a:r>
            <a:r>
              <a:rPr lang="en-US" altLang="ko-KR" sz="2400" dirty="0">
                <a:ea typeface="ＭＳ Ｐゴシック" pitchFamily="34" charset="-128"/>
              </a:rPr>
              <a:t>: </a:t>
            </a:r>
          </a:p>
          <a:p>
            <a:pPr marL="631825" lvl="1" indent="-231775" eaLnBrk="1" hangingPunct="1">
              <a:spcBef>
                <a:spcPct val="15000"/>
              </a:spcBef>
            </a:pPr>
            <a:r>
              <a:rPr lang="ko-KR" altLang="en-US" i="1" dirty="0">
                <a:solidFill>
                  <a:srgbClr val="CC0000"/>
                </a:solidFill>
                <a:ea typeface="ＭＳ Ｐゴシック" pitchFamily="34" charset="-128"/>
              </a:rPr>
              <a:t>호스트</a:t>
            </a:r>
            <a:r>
              <a:rPr lang="en-US" altLang="ko-KR" i="1" dirty="0">
                <a:solidFill>
                  <a:srgbClr val="CC0000"/>
                </a:solidFill>
                <a:ea typeface="ＭＳ Ｐゴシック" pitchFamily="34" charset="-128"/>
              </a:rPr>
              <a:t> </a:t>
            </a:r>
            <a:r>
              <a:rPr lang="en-US" altLang="ko-KR" i="1" dirty="0">
                <a:ea typeface="ＭＳ Ｐゴシック" pitchFamily="34" charset="-128"/>
              </a:rPr>
              <a:t>=</a:t>
            </a:r>
            <a:r>
              <a:rPr lang="en-US" altLang="ko-KR" i="1" dirty="0">
                <a:solidFill>
                  <a:srgbClr val="CC0000"/>
                </a:solidFill>
                <a:ea typeface="ＭＳ Ｐゴシック" pitchFamily="34" charset="-128"/>
              </a:rPr>
              <a:t> </a:t>
            </a:r>
            <a:r>
              <a:rPr lang="ko-KR" altLang="en-US" i="1" dirty="0">
                <a:solidFill>
                  <a:srgbClr val="CC0000"/>
                </a:solidFill>
                <a:ea typeface="ＭＳ Ｐゴシック" pitchFamily="34" charset="-128"/>
              </a:rPr>
              <a:t>종단시스템</a:t>
            </a:r>
            <a:endParaRPr lang="en-US" altLang="ko-KR" i="1" dirty="0">
              <a:solidFill>
                <a:srgbClr val="FF0000"/>
              </a:solidFill>
              <a:ea typeface="ＭＳ Ｐゴシック" pitchFamily="34" charset="-128"/>
            </a:endParaRPr>
          </a:p>
          <a:p>
            <a:pPr marL="631825" lvl="1" indent="-231775" eaLnBrk="1" hangingPunct="1"/>
            <a:r>
              <a:rPr lang="ko-KR" altLang="en-US" i="1" dirty="0">
                <a:solidFill>
                  <a:srgbClr val="CC0000"/>
                </a:solidFill>
                <a:ea typeface="Arial" pitchFamily="34" charset="0"/>
              </a:rPr>
              <a:t>네트워크 응용</a:t>
            </a:r>
            <a:r>
              <a:rPr lang="ko-KR" altLang="en-US" dirty="0">
                <a:ea typeface="Arial" pitchFamily="34" charset="0"/>
              </a:rPr>
              <a:t>을</a:t>
            </a:r>
            <a:r>
              <a:rPr lang="en-US" altLang="ko-KR" dirty="0">
                <a:ea typeface="Arial" pitchFamily="34" charset="0"/>
              </a:rPr>
              <a:t> </a:t>
            </a:r>
            <a:r>
              <a:rPr lang="ko-KR" altLang="en-US" dirty="0">
                <a:ea typeface="Arial" pitchFamily="34" charset="0"/>
              </a:rPr>
              <a:t>실행</a:t>
            </a:r>
            <a:endParaRPr lang="en-US" altLang="ko-KR" dirty="0">
              <a:ea typeface="Arial" pitchFamily="34" charset="0"/>
            </a:endParaRPr>
          </a:p>
        </p:txBody>
      </p:sp>
      <p:sp>
        <p:nvSpPr>
          <p:cNvPr id="4766" name="Rectangle 670"/>
          <p:cNvSpPr>
            <a:spLocks noChangeArrowheads="1"/>
          </p:cNvSpPr>
          <p:nvPr/>
        </p:nvSpPr>
        <p:spPr bwMode="auto">
          <a:xfrm>
            <a:off x="1668463" y="3152775"/>
            <a:ext cx="3368675" cy="188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ko-KR" altLang="en-US" i="1" dirty="0">
                <a:solidFill>
                  <a:srgbClr val="CC0000"/>
                </a:solidFill>
                <a:latin typeface="Gill Sans MT" pitchFamily="34" charset="0"/>
              </a:rPr>
              <a:t>통신 링크</a:t>
            </a:r>
            <a:endParaRPr lang="en-US" altLang="ko-KR" dirty="0">
              <a:solidFill>
                <a:srgbClr val="CC0000"/>
              </a:solidFill>
              <a:latin typeface="Gill Sans MT" pitchFamily="34" charset="0"/>
            </a:endParaRPr>
          </a:p>
          <a:p>
            <a:pPr marL="628650" lvl="1" indent="-233363">
              <a:lnSpc>
                <a:spcPct val="80000"/>
              </a:lnSpc>
              <a:spcBef>
                <a:spcPct val="10000"/>
              </a:spcBef>
              <a:buClr>
                <a:srgbClr val="000099"/>
              </a:buClr>
              <a:buFont typeface="Arial" pitchFamily="34" charset="0"/>
              <a:buChar char="•"/>
            </a:pPr>
            <a:r>
              <a:rPr lang="ko-KR" altLang="en-US" dirty="0">
                <a:latin typeface="Gill Sans MT" pitchFamily="34" charset="0"/>
              </a:rPr>
              <a:t>광섬유</a:t>
            </a:r>
            <a:r>
              <a:rPr lang="en-US" altLang="ko-KR" dirty="0">
                <a:latin typeface="Gill Sans MT" pitchFamily="34" charset="0"/>
              </a:rPr>
              <a:t>, </a:t>
            </a:r>
            <a:r>
              <a:rPr lang="ko-KR" altLang="en-US" dirty="0">
                <a:latin typeface="Gill Sans MT" pitchFamily="34" charset="0"/>
              </a:rPr>
              <a:t>구리선</a:t>
            </a:r>
            <a:r>
              <a:rPr lang="en-US" altLang="ko-KR" dirty="0">
                <a:latin typeface="Gill Sans MT" pitchFamily="34" charset="0"/>
              </a:rPr>
              <a:t>, </a:t>
            </a:r>
            <a:r>
              <a:rPr lang="ko-KR" altLang="en-US" dirty="0">
                <a:latin typeface="Gill Sans MT" pitchFamily="34" charset="0"/>
              </a:rPr>
              <a:t>라디오</a:t>
            </a:r>
            <a:r>
              <a:rPr lang="en-US" altLang="ko-KR" dirty="0">
                <a:latin typeface="Gill Sans MT" pitchFamily="34" charset="0"/>
              </a:rPr>
              <a:t>, </a:t>
            </a:r>
            <a:r>
              <a:rPr lang="ko-KR" altLang="en-US" dirty="0">
                <a:latin typeface="Gill Sans MT" pitchFamily="34" charset="0"/>
              </a:rPr>
              <a:t>위성</a:t>
            </a:r>
            <a:endParaRPr lang="en-US" altLang="ko-KR" dirty="0">
              <a:latin typeface="Gill Sans MT" pitchFamily="34" charset="0"/>
            </a:endParaRPr>
          </a:p>
          <a:p>
            <a:pPr marL="628650" lvl="1" indent="-233363">
              <a:lnSpc>
                <a:spcPct val="80000"/>
              </a:lnSpc>
              <a:spcBef>
                <a:spcPct val="10000"/>
              </a:spcBef>
              <a:buClr>
                <a:srgbClr val="000099"/>
              </a:buClr>
              <a:buFont typeface="Arial" pitchFamily="34" charset="0"/>
              <a:buChar char="•"/>
            </a:pPr>
            <a:r>
              <a:rPr lang="ko-KR" altLang="en-US" dirty="0">
                <a:latin typeface="Gill Sans MT" pitchFamily="34" charset="0"/>
              </a:rPr>
              <a:t>전송률</a:t>
            </a:r>
            <a:r>
              <a:rPr lang="en-US" altLang="ko-KR" dirty="0">
                <a:latin typeface="Gill Sans MT" pitchFamily="34" charset="0"/>
              </a:rPr>
              <a:t>:</a:t>
            </a:r>
            <a:r>
              <a:rPr lang="ko-KR" altLang="en-US" i="1" dirty="0">
                <a:solidFill>
                  <a:srgbClr val="CC0000"/>
                </a:solidFill>
                <a:latin typeface="Gill Sans MT" pitchFamily="34" charset="0"/>
              </a:rPr>
              <a:t>대역폭 </a:t>
            </a:r>
            <a:r>
              <a:rPr lang="en-US" altLang="ko-KR" i="1" dirty="0">
                <a:solidFill>
                  <a:srgbClr val="CC0000"/>
                </a:solidFill>
                <a:latin typeface="Gill Sans MT" pitchFamily="34" charset="0"/>
              </a:rPr>
              <a:t>(bandwidth)</a:t>
            </a:r>
            <a:endParaRPr lang="en-US" altLang="ko-KR" dirty="0">
              <a:solidFill>
                <a:srgbClr val="CC0000"/>
              </a:solidFill>
              <a:latin typeface="Gill Sans MT" pitchFamily="34" charset="0"/>
            </a:endParaRPr>
          </a:p>
        </p:txBody>
      </p:sp>
      <p:sp>
        <p:nvSpPr>
          <p:cNvPr id="4767" name="Rectangle 671"/>
          <p:cNvSpPr>
            <a:spLocks noChangeArrowheads="1"/>
          </p:cNvSpPr>
          <p:nvPr/>
        </p:nvSpPr>
        <p:spPr bwMode="auto">
          <a:xfrm>
            <a:off x="1660525" y="5143500"/>
            <a:ext cx="3779838" cy="155098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ko-KR" altLang="en-US" i="1" dirty="0" err="1">
                <a:solidFill>
                  <a:srgbClr val="CC0000"/>
                </a:solidFill>
                <a:latin typeface="Gill Sans MT" pitchFamily="34" charset="0"/>
              </a:rPr>
              <a:t>패킷</a:t>
            </a:r>
            <a:r>
              <a:rPr lang="ko-KR" altLang="en-US" i="1" dirty="0">
                <a:solidFill>
                  <a:srgbClr val="CC0000"/>
                </a:solidFill>
                <a:latin typeface="Gill Sans MT" pitchFamily="34" charset="0"/>
              </a:rPr>
              <a:t> 교환</a:t>
            </a:r>
            <a:r>
              <a:rPr lang="en-US" altLang="ko-KR" i="1" dirty="0">
                <a:solidFill>
                  <a:srgbClr val="CC0000"/>
                </a:solidFill>
                <a:latin typeface="Gill Sans MT" pitchFamily="34" charset="0"/>
              </a:rPr>
              <a:t>:</a:t>
            </a:r>
            <a:r>
              <a:rPr lang="en-US" altLang="ko-KR" dirty="0">
                <a:latin typeface="Gill Sans MT" pitchFamily="34" charset="0"/>
              </a:rPr>
              <a:t> </a:t>
            </a:r>
            <a:r>
              <a:rPr lang="ko-KR" altLang="en-US" dirty="0" err="1">
                <a:latin typeface="Gill Sans MT" pitchFamily="34" charset="0"/>
              </a:rPr>
              <a:t>패킷</a:t>
            </a:r>
            <a:r>
              <a:rPr lang="en-US" altLang="ko-KR" dirty="0">
                <a:latin typeface="Gill Sans MT" pitchFamily="34" charset="0"/>
              </a:rPr>
              <a:t>(</a:t>
            </a:r>
            <a:r>
              <a:rPr lang="ko-KR" altLang="en-US" dirty="0">
                <a:latin typeface="Gill Sans MT" pitchFamily="34" charset="0"/>
              </a:rPr>
              <a:t>데이터의 덩어리</a:t>
            </a:r>
            <a:r>
              <a:rPr lang="en-US" altLang="ko-KR" dirty="0">
                <a:latin typeface="Gill Sans MT" pitchFamily="34" charset="0"/>
              </a:rPr>
              <a:t>)</a:t>
            </a:r>
            <a:r>
              <a:rPr lang="ko-KR" altLang="en-US" dirty="0">
                <a:latin typeface="Gill Sans MT" pitchFamily="34" charset="0"/>
              </a:rPr>
              <a:t>을 전달함</a:t>
            </a:r>
            <a:endParaRPr lang="en-US" altLang="ko-KR" dirty="0">
              <a:latin typeface="Gill Sans MT" pitchFamily="34" charset="0"/>
            </a:endParaRPr>
          </a:p>
          <a:p>
            <a:pPr marL="628650" lvl="1" indent="-233363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Arial" pitchFamily="34" charset="0"/>
              <a:buChar char="•"/>
            </a:pPr>
            <a:r>
              <a:rPr lang="ko-KR" altLang="en-US" i="1" dirty="0" err="1">
                <a:solidFill>
                  <a:srgbClr val="C00000"/>
                </a:solidFill>
                <a:latin typeface="Gill Sans MT" pitchFamily="34" charset="0"/>
              </a:rPr>
              <a:t>라우터</a:t>
            </a:r>
            <a:r>
              <a:rPr lang="en-US" altLang="ko-KR" dirty="0">
                <a:latin typeface="Gill Sans MT" pitchFamily="34" charset="0"/>
              </a:rPr>
              <a:t> </a:t>
            </a:r>
            <a:r>
              <a:rPr lang="ko-KR" altLang="en-US" dirty="0">
                <a:latin typeface="Gill Sans MT" pitchFamily="34" charset="0"/>
              </a:rPr>
              <a:t>와</a:t>
            </a:r>
            <a:r>
              <a:rPr lang="en-US" altLang="ko-KR" dirty="0">
                <a:latin typeface="Gill Sans MT" pitchFamily="34" charset="0"/>
              </a:rPr>
              <a:t> </a:t>
            </a:r>
            <a:r>
              <a:rPr lang="ko-KR" altLang="en-US" i="1" dirty="0">
                <a:solidFill>
                  <a:srgbClr val="C00000"/>
                </a:solidFill>
                <a:latin typeface="Gill Sans MT" pitchFamily="34" charset="0"/>
              </a:rPr>
              <a:t>스위치</a:t>
            </a:r>
            <a:endParaRPr lang="en-US" altLang="ko-KR" i="1" dirty="0">
              <a:solidFill>
                <a:srgbClr val="C00000"/>
              </a:solidFill>
              <a:latin typeface="Gill Sans MT" pitchFamily="34" charset="0"/>
            </a:endParaRP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</a:pPr>
            <a:endParaRPr lang="en-US" altLang="ko-KR" dirty="0">
              <a:latin typeface="Gill Sans MT" pitchFamily="34" charset="0"/>
            </a:endParaRPr>
          </a:p>
        </p:txBody>
      </p:sp>
      <p:grpSp>
        <p:nvGrpSpPr>
          <p:cNvPr id="2" name="Group 842"/>
          <p:cNvGrpSpPr>
            <a:grpSpLocks/>
          </p:cNvGrpSpPr>
          <p:nvPr/>
        </p:nvGrpSpPr>
        <p:grpSpPr bwMode="auto">
          <a:xfrm>
            <a:off x="338138" y="3454400"/>
            <a:ext cx="1573212" cy="1060450"/>
            <a:chOff x="98" y="2320"/>
            <a:chExt cx="991" cy="668"/>
          </a:xfrm>
        </p:grpSpPr>
        <p:sp>
          <p:nvSpPr>
            <p:cNvPr id="14014" name="Text Box 666"/>
            <p:cNvSpPr txBox="1">
              <a:spLocks noChangeArrowheads="1"/>
            </p:cNvSpPr>
            <p:nvPr/>
          </p:nvSpPr>
          <p:spPr bwMode="auto">
            <a:xfrm>
              <a:off x="564" y="2728"/>
              <a:ext cx="383" cy="2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US" altLang="ko-KR" sz="1400"/>
                <a:t>wired</a:t>
              </a:r>
            </a:p>
            <a:p>
              <a:pPr>
                <a:lnSpc>
                  <a:spcPct val="75000"/>
                </a:lnSpc>
              </a:pPr>
              <a:r>
                <a:rPr lang="en-US" altLang="ko-KR" sz="1400"/>
                <a:t>links</a:t>
              </a:r>
            </a:p>
          </p:txBody>
        </p:sp>
        <p:sp>
          <p:nvSpPr>
            <p:cNvPr id="14015" name="Text Box 669"/>
            <p:cNvSpPr txBox="1">
              <a:spLocks noChangeArrowheads="1"/>
            </p:cNvSpPr>
            <p:nvPr/>
          </p:nvSpPr>
          <p:spPr bwMode="auto">
            <a:xfrm>
              <a:off x="569" y="2465"/>
              <a:ext cx="520" cy="2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US" altLang="ko-KR" sz="1400"/>
                <a:t>wireless</a:t>
              </a:r>
            </a:p>
            <a:p>
              <a:pPr>
                <a:lnSpc>
                  <a:spcPct val="75000"/>
                </a:lnSpc>
              </a:pPr>
              <a:r>
                <a:rPr lang="en-US" altLang="ko-KR" sz="1400"/>
                <a:t>links</a:t>
              </a:r>
            </a:p>
          </p:txBody>
        </p:sp>
        <p:grpSp>
          <p:nvGrpSpPr>
            <p:cNvPr id="14016" name="Group 819"/>
            <p:cNvGrpSpPr>
              <a:grpSpLocks/>
            </p:cNvGrpSpPr>
            <p:nvPr/>
          </p:nvGrpSpPr>
          <p:grpSpPr bwMode="auto">
            <a:xfrm>
              <a:off x="385" y="2320"/>
              <a:ext cx="201" cy="282"/>
              <a:chOff x="742" y="2409"/>
              <a:chExt cx="576" cy="881"/>
            </a:xfrm>
          </p:grpSpPr>
          <p:grpSp>
            <p:nvGrpSpPr>
              <p:cNvPr id="14021" name="Group 820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14024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14025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14026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14027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14028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14029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14030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14031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14032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14033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14034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14035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14036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14037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14038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</p:grpSp>
          <p:pic>
            <p:nvPicPr>
              <p:cNvPr id="14022" name="Picture 836" descr="cell_tower_radiation copy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023" name="Oval 837"/>
              <p:cNvSpPr>
                <a:spLocks noChangeArrowheads="1"/>
              </p:cNvSpPr>
              <p:nvPr/>
            </p:nvSpPr>
            <p:spPr bwMode="auto">
              <a:xfrm>
                <a:off x="986" y="2596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grpSp>
          <p:nvGrpSpPr>
            <p:cNvPr id="14017" name="Group 838"/>
            <p:cNvGrpSpPr>
              <a:grpSpLocks/>
            </p:cNvGrpSpPr>
            <p:nvPr/>
          </p:nvGrpSpPr>
          <p:grpSpPr bwMode="auto">
            <a:xfrm>
              <a:off x="98" y="2444"/>
              <a:ext cx="355" cy="265"/>
              <a:chOff x="2967" y="478"/>
              <a:chExt cx="788" cy="625"/>
            </a:xfrm>
          </p:grpSpPr>
          <p:pic>
            <p:nvPicPr>
              <p:cNvPr id="14019" name="Picture 839" descr="access_point_stylized_small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020" name="Picture 840" descr="antenna_radiation_stylized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4018" name="Line 841"/>
            <p:cNvSpPr>
              <a:spLocks noChangeShapeType="1"/>
            </p:cNvSpPr>
            <p:nvPr/>
          </p:nvSpPr>
          <p:spPr bwMode="auto">
            <a:xfrm>
              <a:off x="288" y="2830"/>
              <a:ext cx="2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" name="Group 852"/>
          <p:cNvGrpSpPr>
            <a:grpSpLocks/>
          </p:cNvGrpSpPr>
          <p:nvPr/>
        </p:nvGrpSpPr>
        <p:grpSpPr bwMode="auto">
          <a:xfrm>
            <a:off x="633413" y="5253038"/>
            <a:ext cx="646112" cy="477837"/>
            <a:chOff x="293" y="3440"/>
            <a:chExt cx="407" cy="301"/>
          </a:xfrm>
        </p:grpSpPr>
        <p:sp>
          <p:nvSpPr>
            <p:cNvPr id="14004" name="Text Box 662"/>
            <p:cNvSpPr txBox="1">
              <a:spLocks noChangeArrowheads="1"/>
            </p:cNvSpPr>
            <p:nvPr/>
          </p:nvSpPr>
          <p:spPr bwMode="auto">
            <a:xfrm>
              <a:off x="293" y="3549"/>
              <a:ext cx="407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400"/>
                <a:t>router</a:t>
              </a:r>
            </a:p>
          </p:txBody>
        </p:sp>
        <p:grpSp>
          <p:nvGrpSpPr>
            <p:cNvPr id="14005" name="Group 843"/>
            <p:cNvGrpSpPr>
              <a:grpSpLocks/>
            </p:cNvGrpSpPr>
            <p:nvPr/>
          </p:nvGrpSpPr>
          <p:grpSpPr bwMode="auto">
            <a:xfrm>
              <a:off x="337" y="3440"/>
              <a:ext cx="306" cy="128"/>
              <a:chOff x="4650" y="1129"/>
              <a:chExt cx="246" cy="95"/>
            </a:xfrm>
          </p:grpSpPr>
          <p:sp>
            <p:nvSpPr>
              <p:cNvPr id="1400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400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400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4009" name="Group 84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012" name="Freeform 84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4013" name="Freeform 84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4010" name="Line 85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011" name="Line 85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pic>
        <p:nvPicPr>
          <p:cNvPr id="13321" name="Picture 853" descr="underline_base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30200" y="889000"/>
            <a:ext cx="8228013" cy="14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1201"/>
          <p:cNvGrpSpPr>
            <a:grpSpLocks/>
          </p:cNvGrpSpPr>
          <p:nvPr/>
        </p:nvGrpSpPr>
        <p:grpSpPr bwMode="auto">
          <a:xfrm>
            <a:off x="333375" y="1322388"/>
            <a:ext cx="1555750" cy="1622425"/>
            <a:chOff x="210" y="833"/>
            <a:chExt cx="980" cy="1022"/>
          </a:xfrm>
        </p:grpSpPr>
        <p:sp>
          <p:nvSpPr>
            <p:cNvPr id="13937" name="Text Box 667"/>
            <p:cNvSpPr txBox="1">
              <a:spLocks noChangeArrowheads="1"/>
            </p:cNvSpPr>
            <p:nvPr/>
          </p:nvSpPr>
          <p:spPr bwMode="auto">
            <a:xfrm>
              <a:off x="479" y="1667"/>
              <a:ext cx="711" cy="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US" altLang="ko-KR" sz="1400"/>
                <a:t>smartphone</a:t>
              </a:r>
            </a:p>
          </p:txBody>
        </p:sp>
        <p:sp>
          <p:nvSpPr>
            <p:cNvPr id="13938" name="Text Box 663"/>
            <p:cNvSpPr txBox="1">
              <a:spLocks noChangeArrowheads="1"/>
            </p:cNvSpPr>
            <p:nvPr/>
          </p:nvSpPr>
          <p:spPr bwMode="auto">
            <a:xfrm>
              <a:off x="487" y="872"/>
              <a:ext cx="27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400"/>
                <a:t>PC</a:t>
              </a:r>
            </a:p>
          </p:txBody>
        </p:sp>
        <p:sp>
          <p:nvSpPr>
            <p:cNvPr id="13939" name="Text Box 664"/>
            <p:cNvSpPr txBox="1">
              <a:spLocks noChangeArrowheads="1"/>
            </p:cNvSpPr>
            <p:nvPr/>
          </p:nvSpPr>
          <p:spPr bwMode="auto">
            <a:xfrm>
              <a:off x="488" y="1096"/>
              <a:ext cx="42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400"/>
                <a:t>server</a:t>
              </a:r>
            </a:p>
          </p:txBody>
        </p:sp>
        <p:sp>
          <p:nvSpPr>
            <p:cNvPr id="13940" name="Text Box 665"/>
            <p:cNvSpPr txBox="1">
              <a:spLocks noChangeArrowheads="1"/>
            </p:cNvSpPr>
            <p:nvPr/>
          </p:nvSpPr>
          <p:spPr bwMode="auto">
            <a:xfrm>
              <a:off x="493" y="1390"/>
              <a:ext cx="520" cy="2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US" altLang="ko-KR" sz="1400"/>
                <a:t>wireless</a:t>
              </a:r>
            </a:p>
            <a:p>
              <a:pPr>
                <a:lnSpc>
                  <a:spcPct val="75000"/>
                </a:lnSpc>
              </a:pPr>
              <a:r>
                <a:rPr lang="en-US" altLang="ko-KR" sz="1400"/>
                <a:t>laptop</a:t>
              </a:r>
            </a:p>
          </p:txBody>
        </p:sp>
        <p:grpSp>
          <p:nvGrpSpPr>
            <p:cNvPr id="13941" name="Group 805"/>
            <p:cNvGrpSpPr>
              <a:grpSpLocks/>
            </p:cNvGrpSpPr>
            <p:nvPr/>
          </p:nvGrpSpPr>
          <p:grpSpPr bwMode="auto">
            <a:xfrm flipH="1">
              <a:off x="244" y="833"/>
              <a:ext cx="261" cy="235"/>
              <a:chOff x="2839" y="3501"/>
              <a:chExt cx="755" cy="803"/>
            </a:xfrm>
          </p:grpSpPr>
          <p:pic>
            <p:nvPicPr>
              <p:cNvPr id="14002" name="Picture 80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003" name="Freeform 80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</p:grpSp>
        <p:grpSp>
          <p:nvGrpSpPr>
            <p:cNvPr id="13942" name="Group 808"/>
            <p:cNvGrpSpPr>
              <a:grpSpLocks/>
            </p:cNvGrpSpPr>
            <p:nvPr/>
          </p:nvGrpSpPr>
          <p:grpSpPr bwMode="auto">
            <a:xfrm>
              <a:off x="298" y="1682"/>
              <a:ext cx="234" cy="173"/>
              <a:chOff x="2751" y="1851"/>
              <a:chExt cx="462" cy="478"/>
            </a:xfrm>
          </p:grpSpPr>
          <p:pic>
            <p:nvPicPr>
              <p:cNvPr id="14000" name="Picture 809" descr="iphone_stylized_small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001" name="Picture 810" descr="antenna_radiation_stylized"/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3943" name="Group 1088"/>
            <p:cNvGrpSpPr>
              <a:grpSpLocks/>
            </p:cNvGrpSpPr>
            <p:nvPr/>
          </p:nvGrpSpPr>
          <p:grpSpPr bwMode="auto">
            <a:xfrm>
              <a:off x="210" y="1368"/>
              <a:ext cx="301" cy="236"/>
              <a:chOff x="877" y="1008"/>
              <a:chExt cx="2747" cy="2591"/>
            </a:xfrm>
          </p:grpSpPr>
          <p:pic>
            <p:nvPicPr>
              <p:cNvPr id="13977" name="Picture 1089" descr="antenna_stylized"/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978" name="Picture 1090" descr="laptop_keyboard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979" name="Freeform 1091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pic>
            <p:nvPicPr>
              <p:cNvPr id="13980" name="Picture 1092" descr="screen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981" name="Freeform 1093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982" name="Freeform 1094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983" name="Freeform 1095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984" name="Freeform 1096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985" name="Freeform 1097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6 h 1659"/>
                  <a:gd name="T6" fmla="*/ 0 w 637"/>
                  <a:gd name="T7" fmla="*/ 6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986" name="Freeform 1098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3 w 2216"/>
                  <a:gd name="T5" fmla="*/ 2 h 550"/>
                  <a:gd name="T6" fmla="*/ 3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13987" name="Group 1099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3994" name="Freeform 1100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3995" name="Freeform 1101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3996" name="Freeform 1102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3997" name="Freeform 1103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3998" name="Freeform 1104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3999" name="Freeform 1105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3988" name="Freeform 1106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989" name="Freeform 1107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990" name="Freeform 1108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991" name="Freeform 1109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992" name="Freeform 1110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993" name="Freeform 1111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3944" name="Group 1168"/>
            <p:cNvGrpSpPr>
              <a:grpSpLocks/>
            </p:cNvGrpSpPr>
            <p:nvPr/>
          </p:nvGrpSpPr>
          <p:grpSpPr bwMode="auto">
            <a:xfrm>
              <a:off x="340" y="1097"/>
              <a:ext cx="157" cy="256"/>
              <a:chOff x="4140" y="429"/>
              <a:chExt cx="1425" cy="2396"/>
            </a:xfrm>
          </p:grpSpPr>
          <p:sp>
            <p:nvSpPr>
              <p:cNvPr id="13945" name="Freeform 116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8 w 354"/>
                  <a:gd name="T3" fmla="*/ 16 h 2742"/>
                  <a:gd name="T4" fmla="*/ 8 w 354"/>
                  <a:gd name="T5" fmla="*/ 119 h 2742"/>
                  <a:gd name="T6" fmla="*/ 0 w 354"/>
                  <a:gd name="T7" fmla="*/ 124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946" name="Rectangle 1170"/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53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3947" name="Freeform 117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5 w 211"/>
                  <a:gd name="T3" fmla="*/ 11 h 2537"/>
                  <a:gd name="T4" fmla="*/ 2 w 211"/>
                  <a:gd name="T5" fmla="*/ 11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948" name="Freeform 117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7 h 226"/>
                  <a:gd name="T4" fmla="*/ 7 w 328"/>
                  <a:gd name="T5" fmla="*/ 11 h 226"/>
                  <a:gd name="T6" fmla="*/ 0 w 328"/>
                  <a:gd name="T7" fmla="*/ 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949" name="Rectangle 1173"/>
              <p:cNvSpPr>
                <a:spLocks noChangeArrowheads="1"/>
              </p:cNvSpPr>
              <p:nvPr/>
            </p:nvSpPr>
            <p:spPr bwMode="auto">
              <a:xfrm>
                <a:off x="4213" y="691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grpSp>
            <p:nvGrpSpPr>
              <p:cNvPr id="13950" name="Group 117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3975" name="AutoShape 1175"/>
                <p:cNvSpPr>
                  <a:spLocks noChangeArrowheads="1"/>
                </p:cNvSpPr>
                <p:nvPr/>
              </p:nvSpPr>
              <p:spPr bwMode="auto">
                <a:xfrm>
                  <a:off x="613" y="2572"/>
                  <a:ext cx="725" cy="1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13976" name="AutoShape 1176"/>
                <p:cNvSpPr>
                  <a:spLocks noChangeArrowheads="1"/>
                </p:cNvSpPr>
                <p:nvPr/>
              </p:nvSpPr>
              <p:spPr bwMode="auto">
                <a:xfrm>
                  <a:off x="624" y="2590"/>
                  <a:ext cx="691" cy="9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</p:grpSp>
          <p:sp>
            <p:nvSpPr>
              <p:cNvPr id="13951" name="Rectangle 1177"/>
              <p:cNvSpPr>
                <a:spLocks noChangeArrowheads="1"/>
              </p:cNvSpPr>
              <p:nvPr/>
            </p:nvSpPr>
            <p:spPr bwMode="auto">
              <a:xfrm>
                <a:off x="4222" y="1019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grpSp>
            <p:nvGrpSpPr>
              <p:cNvPr id="13952" name="Group 117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3973" name="AutoShape 117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5" cy="14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13974" name="AutoShape 1180"/>
                <p:cNvSpPr>
                  <a:spLocks noChangeArrowheads="1"/>
                </p:cNvSpPr>
                <p:nvPr/>
              </p:nvSpPr>
              <p:spPr bwMode="auto">
                <a:xfrm>
                  <a:off x="627" y="2584"/>
                  <a:ext cx="691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</p:grpSp>
          <p:sp>
            <p:nvSpPr>
              <p:cNvPr id="13953" name="Rectangle 1181"/>
              <p:cNvSpPr>
                <a:spLocks noChangeArrowheads="1"/>
              </p:cNvSpPr>
              <p:nvPr/>
            </p:nvSpPr>
            <p:spPr bwMode="auto">
              <a:xfrm>
                <a:off x="4213" y="1356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3954" name="Rectangle 1182"/>
              <p:cNvSpPr>
                <a:spLocks noChangeArrowheads="1"/>
              </p:cNvSpPr>
              <p:nvPr/>
            </p:nvSpPr>
            <p:spPr bwMode="auto">
              <a:xfrm>
                <a:off x="4231" y="1655"/>
                <a:ext cx="590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grpSp>
            <p:nvGrpSpPr>
              <p:cNvPr id="13955" name="Group 118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3971" name="AutoShape 1184"/>
                <p:cNvSpPr>
                  <a:spLocks noChangeArrowheads="1"/>
                </p:cNvSpPr>
                <p:nvPr/>
              </p:nvSpPr>
              <p:spPr bwMode="auto">
                <a:xfrm>
                  <a:off x="619" y="2568"/>
                  <a:ext cx="724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13972" name="AutoShape 1185"/>
                <p:cNvSpPr>
                  <a:spLocks noChangeArrowheads="1"/>
                </p:cNvSpPr>
                <p:nvPr/>
              </p:nvSpPr>
              <p:spPr bwMode="auto">
                <a:xfrm>
                  <a:off x="630" y="2585"/>
                  <a:ext cx="69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</p:grpSp>
          <p:sp>
            <p:nvSpPr>
              <p:cNvPr id="13956" name="Freeform 118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6 h 226"/>
                  <a:gd name="T4" fmla="*/ 7 w 328"/>
                  <a:gd name="T5" fmla="*/ 10 h 226"/>
                  <a:gd name="T6" fmla="*/ 0 w 328"/>
                  <a:gd name="T7" fmla="*/ 4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13957" name="Group 118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3969" name="AutoShape 1188"/>
                <p:cNvSpPr>
                  <a:spLocks noChangeArrowheads="1"/>
                </p:cNvSpPr>
                <p:nvPr/>
              </p:nvSpPr>
              <p:spPr bwMode="auto">
                <a:xfrm>
                  <a:off x="614" y="2569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13970" name="AutoShape 118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69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</p:grpSp>
          <p:sp>
            <p:nvSpPr>
              <p:cNvPr id="13958" name="Rectangle 1190"/>
              <p:cNvSpPr>
                <a:spLocks noChangeArrowheads="1"/>
              </p:cNvSpPr>
              <p:nvPr/>
            </p:nvSpPr>
            <p:spPr bwMode="auto">
              <a:xfrm>
                <a:off x="5247" y="429"/>
                <a:ext cx="73" cy="2293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3959" name="Freeform 119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7 w 296"/>
                  <a:gd name="T3" fmla="*/ 6 h 256"/>
                  <a:gd name="T4" fmla="*/ 7 w 296"/>
                  <a:gd name="T5" fmla="*/ 11 h 256"/>
                  <a:gd name="T6" fmla="*/ 0 w 296"/>
                  <a:gd name="T7" fmla="*/ 4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960" name="Freeform 119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7 w 304"/>
                  <a:gd name="T3" fmla="*/ 8 h 288"/>
                  <a:gd name="T4" fmla="*/ 6 w 304"/>
                  <a:gd name="T5" fmla="*/ 13 h 288"/>
                  <a:gd name="T6" fmla="*/ 2 w 304"/>
                  <a:gd name="T7" fmla="*/ 6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961" name="Oval 1193"/>
              <p:cNvSpPr>
                <a:spLocks noChangeArrowheads="1"/>
              </p:cNvSpPr>
              <p:nvPr/>
            </p:nvSpPr>
            <p:spPr bwMode="auto">
              <a:xfrm>
                <a:off x="5520" y="2610"/>
                <a:ext cx="45" cy="94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3962" name="Freeform 119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6 h 240"/>
                  <a:gd name="T2" fmla="*/ 2 w 306"/>
                  <a:gd name="T3" fmla="*/ 11 h 240"/>
                  <a:gd name="T4" fmla="*/ 7 w 306"/>
                  <a:gd name="T5" fmla="*/ 6 h 240"/>
                  <a:gd name="T6" fmla="*/ 7 w 306"/>
                  <a:gd name="T7" fmla="*/ 0 h 240"/>
                  <a:gd name="T8" fmla="*/ 0 w 306"/>
                  <a:gd name="T9" fmla="*/ 6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963" name="AutoShape 119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8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3964" name="AutoShape 1196"/>
              <p:cNvSpPr>
                <a:spLocks noChangeArrowheads="1"/>
              </p:cNvSpPr>
              <p:nvPr/>
            </p:nvSpPr>
            <p:spPr bwMode="auto">
              <a:xfrm>
                <a:off x="4204" y="2713"/>
                <a:ext cx="1071" cy="8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3965" name="Oval 1197"/>
              <p:cNvSpPr>
                <a:spLocks noChangeArrowheads="1"/>
              </p:cNvSpPr>
              <p:nvPr/>
            </p:nvSpPr>
            <p:spPr bwMode="auto">
              <a:xfrm>
                <a:off x="4312" y="2385"/>
                <a:ext cx="154" cy="140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3966" name="Oval 1198"/>
              <p:cNvSpPr>
                <a:spLocks noChangeArrowheads="1"/>
              </p:cNvSpPr>
              <p:nvPr/>
            </p:nvSpPr>
            <p:spPr bwMode="auto">
              <a:xfrm>
                <a:off x="4485" y="2385"/>
                <a:ext cx="163" cy="1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ko-KR" altLang="ko-KR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3967" name="Oval 1199"/>
              <p:cNvSpPr>
                <a:spLocks noChangeArrowheads="1"/>
              </p:cNvSpPr>
              <p:nvPr/>
            </p:nvSpPr>
            <p:spPr bwMode="auto">
              <a:xfrm>
                <a:off x="4666" y="2385"/>
                <a:ext cx="154" cy="140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3968" name="Rectangle 1200"/>
              <p:cNvSpPr>
                <a:spLocks noChangeArrowheads="1"/>
              </p:cNvSpPr>
              <p:nvPr/>
            </p:nvSpPr>
            <p:spPr bwMode="auto">
              <a:xfrm>
                <a:off x="5066" y="1833"/>
                <a:ext cx="82" cy="767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</p:grpSp>
      <p:sp>
        <p:nvSpPr>
          <p:cNvPr id="1332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DC285C2B-69B3-462C-9E9B-1A3D1817F750}" type="slidenum">
              <a:rPr lang="en-US" altLang="ko-KR"/>
              <a:pPr/>
              <a:t>4</a:t>
            </a:fld>
            <a:endParaRPr lang="en-US" altLang="ko-KR"/>
          </a:p>
        </p:txBody>
      </p:sp>
      <p:grpSp>
        <p:nvGrpSpPr>
          <p:cNvPr id="13324" name="Group 2"/>
          <p:cNvGrpSpPr>
            <a:grpSpLocks/>
          </p:cNvGrpSpPr>
          <p:nvPr/>
        </p:nvGrpSpPr>
        <p:grpSpPr bwMode="auto">
          <a:xfrm>
            <a:off x="5202238" y="1384300"/>
            <a:ext cx="3551237" cy="4747137"/>
            <a:chOff x="5202238" y="1384300"/>
            <a:chExt cx="3551237" cy="4747137"/>
          </a:xfrm>
        </p:grpSpPr>
        <p:sp>
          <p:nvSpPr>
            <p:cNvPr id="13325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26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27" name="Freeform 665"/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3328" name="Group 666"/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13935" name="Rectangle 66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3936" name="AutoShape 66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13329" name="Freeform 669"/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30" name="Line 670"/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31" name="Line 671"/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32" name="Line 672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33" name="Line 674"/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34" name="Line 675"/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35" name="Line 678"/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36" name="Line 679"/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37" name="Line 680"/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38" name="Line 682"/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39" name="Line 683"/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13340" name="Picture 684" descr="access_point_stylized_small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41" name="Line 685"/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42" name="Line 686"/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13343" name="Picture 708" descr="access_point_stylized_small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44" name="Line 711"/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45" name="Line 712"/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46" name="Line 713"/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47" name="Line 714"/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48" name="Line 715"/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49" name="Line 716"/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50" name="Line 717"/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51" name="Line 718"/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52" name="Line 719"/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53" name="Line 720"/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54" name="Line 721"/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55" name="Line 722"/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56" name="Line 723"/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57" name="Line 724"/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58" name="Line 725"/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59" name="Line 726"/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60" name="Line 727"/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61" name="Line 728"/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62" name="Oval 407"/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13363" name="Rectangle 410"/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13364" name="Oval 411"/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grpSp>
          <p:nvGrpSpPr>
            <p:cNvPr id="13365" name="Group 732"/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13933" name="Freeform 7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934" name="Freeform 7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3366" name="Line 735"/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67" name="Line 736"/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3368" name="Group 737"/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1392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392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392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3928" name="Group 74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3931" name="Freeform 7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3932" name="Freeform 7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3929" name="Line 74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930" name="Line 74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3369" name="Group 746"/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1391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391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391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3920" name="Group 75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3923" name="Freeform 7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3924" name="Freeform 7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3921" name="Line 75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922" name="Line 75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3370" name="Group 764"/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1390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391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391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3912" name="Group 76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3915" name="Freeform 7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3916" name="Freeform 7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3913" name="Line 77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914" name="Line 77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3371" name="Line 782"/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3372" name="Group 801"/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1390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390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390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3904" name="Group 80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3907" name="Freeform 80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3908" name="Freeform 80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3905" name="Line 80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906" name="Line 80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3373" name="Group 810"/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1389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389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389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3896" name="Group 81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3899" name="Freeform 81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3900" name="Freeform 81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3897" name="Line 81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898" name="Line 81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3374" name="Group 819"/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1388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388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388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3888" name="Group 82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3891" name="Freeform 82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3892" name="Freeform 82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3889" name="Line 82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890" name="Line 82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3375" name="Group 828"/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1387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387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387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3880" name="Group 83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3883" name="Freeform 83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3884" name="Freeform 83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3881" name="Line 83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882" name="Line 83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3376" name="Group 846"/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13861" name="Line 270"/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3862" name="Line 271"/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3863" name="Line 272"/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3864" name="Line 273"/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3865" name="Line 274"/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3866" name="Line 275"/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3867" name="Line 276"/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3868" name="Line 277"/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3869" name="Line 278"/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3870" name="Line 279"/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3871" name="Line 280"/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3872" name="Line 281"/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3873" name="Line 282"/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3874" name="Line 283"/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3875" name="Line 284"/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3876" name="Oval 862"/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pic>
          <p:nvPicPr>
            <p:cNvPr id="13377" name="Picture 915" descr="access_point_stylized_small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78" name="Line 918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13379" name="Group 919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13859" name="Picture 92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860" name="Freeform 92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</p:grpSp>
        <p:grpSp>
          <p:nvGrpSpPr>
            <p:cNvPr id="13380" name="Group 922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13857" name="Picture 92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858" name="Freeform 92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</p:grpSp>
        <p:grpSp>
          <p:nvGrpSpPr>
            <p:cNvPr id="13381" name="Group 925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13855" name="Picture 92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5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856" name="Freeform 92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</p:grpSp>
        <p:grpSp>
          <p:nvGrpSpPr>
            <p:cNvPr id="13382" name="Group 928"/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13853" name="Picture 92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5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854" name="Freeform 930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</p:grpSp>
        <p:pic>
          <p:nvPicPr>
            <p:cNvPr id="13383" name="Picture 933" descr="iphone_stylized_small"/>
            <p:cNvPicPr>
              <a:picLocks noChangeAspect="1"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5773010" y="1604047"/>
              <a:ext cx="136841" cy="3279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84" name="Picture 934" descr="antenna_radiation_stylized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5618163" y="1558925"/>
              <a:ext cx="415925" cy="886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85" name="Picture 936" descr="access_point_stylized_small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3386" name="Group 938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13821" name="Freeform 93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8 w 354"/>
                  <a:gd name="T3" fmla="*/ 16 h 2742"/>
                  <a:gd name="T4" fmla="*/ 8 w 354"/>
                  <a:gd name="T5" fmla="*/ 119 h 2742"/>
                  <a:gd name="T6" fmla="*/ 0 w 354"/>
                  <a:gd name="T7" fmla="*/ 124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822" name="Rectangle 940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3823" name="Freeform 94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5 w 211"/>
                  <a:gd name="T3" fmla="*/ 11 h 2537"/>
                  <a:gd name="T4" fmla="*/ 2 w 211"/>
                  <a:gd name="T5" fmla="*/ 11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824" name="Freeform 94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7 h 226"/>
                  <a:gd name="T4" fmla="*/ 7 w 328"/>
                  <a:gd name="T5" fmla="*/ 11 h 226"/>
                  <a:gd name="T6" fmla="*/ 0 w 328"/>
                  <a:gd name="T7" fmla="*/ 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825" name="Rectangle 943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grpSp>
            <p:nvGrpSpPr>
              <p:cNvPr id="13826" name="Group 94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3851" name="AutoShape 945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13852" name="AutoShape 946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</p:grpSp>
          <p:sp>
            <p:nvSpPr>
              <p:cNvPr id="13827" name="Rectangle 947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grpSp>
            <p:nvGrpSpPr>
              <p:cNvPr id="13828" name="Group 94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3849" name="AutoShape 94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13850" name="AutoShape 950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</p:grpSp>
          <p:sp>
            <p:nvSpPr>
              <p:cNvPr id="13829" name="Rectangle 951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3830" name="Rectangle 952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grpSp>
            <p:nvGrpSpPr>
              <p:cNvPr id="13831" name="Group 95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3847" name="AutoShape 954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13848" name="AutoShape 955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</p:grpSp>
          <p:sp>
            <p:nvSpPr>
              <p:cNvPr id="13832" name="Freeform 95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6 h 226"/>
                  <a:gd name="T4" fmla="*/ 7 w 328"/>
                  <a:gd name="T5" fmla="*/ 10 h 226"/>
                  <a:gd name="T6" fmla="*/ 0 w 328"/>
                  <a:gd name="T7" fmla="*/ 4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13833" name="Group 95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3845" name="AutoShape 958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13846" name="AutoShape 95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</p:grpSp>
          <p:sp>
            <p:nvSpPr>
              <p:cNvPr id="13834" name="Rectangle 960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3835" name="Freeform 96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7 w 296"/>
                  <a:gd name="T3" fmla="*/ 6 h 256"/>
                  <a:gd name="T4" fmla="*/ 7 w 296"/>
                  <a:gd name="T5" fmla="*/ 11 h 256"/>
                  <a:gd name="T6" fmla="*/ 0 w 296"/>
                  <a:gd name="T7" fmla="*/ 4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836" name="Freeform 96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7 w 304"/>
                  <a:gd name="T3" fmla="*/ 8 h 288"/>
                  <a:gd name="T4" fmla="*/ 6 w 304"/>
                  <a:gd name="T5" fmla="*/ 13 h 288"/>
                  <a:gd name="T6" fmla="*/ 2 w 304"/>
                  <a:gd name="T7" fmla="*/ 6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837" name="Oval 963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3838" name="Freeform 96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6 h 240"/>
                  <a:gd name="T2" fmla="*/ 2 w 306"/>
                  <a:gd name="T3" fmla="*/ 11 h 240"/>
                  <a:gd name="T4" fmla="*/ 7 w 306"/>
                  <a:gd name="T5" fmla="*/ 6 h 240"/>
                  <a:gd name="T6" fmla="*/ 7 w 306"/>
                  <a:gd name="T7" fmla="*/ 0 h 240"/>
                  <a:gd name="T8" fmla="*/ 0 w 306"/>
                  <a:gd name="T9" fmla="*/ 6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839" name="AutoShape 96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3840" name="AutoShape 966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3841" name="Oval 967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3842" name="Oval 968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ko-KR" altLang="ko-KR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3843" name="Oval 969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3844" name="Rectangle 970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grpSp>
          <p:nvGrpSpPr>
            <p:cNvPr id="13387" name="Group 971"/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13789" name="Freeform 97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8 w 354"/>
                  <a:gd name="T3" fmla="*/ 16 h 2742"/>
                  <a:gd name="T4" fmla="*/ 8 w 354"/>
                  <a:gd name="T5" fmla="*/ 119 h 2742"/>
                  <a:gd name="T6" fmla="*/ 0 w 354"/>
                  <a:gd name="T7" fmla="*/ 124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790" name="Rectangle 973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3791" name="Freeform 97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5 w 211"/>
                  <a:gd name="T3" fmla="*/ 11 h 2537"/>
                  <a:gd name="T4" fmla="*/ 2 w 211"/>
                  <a:gd name="T5" fmla="*/ 11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792" name="Freeform 97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7 h 226"/>
                  <a:gd name="T4" fmla="*/ 7 w 328"/>
                  <a:gd name="T5" fmla="*/ 11 h 226"/>
                  <a:gd name="T6" fmla="*/ 0 w 328"/>
                  <a:gd name="T7" fmla="*/ 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793" name="Rectangle 976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grpSp>
            <p:nvGrpSpPr>
              <p:cNvPr id="13794" name="Group 97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3819" name="AutoShape 978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13820" name="AutoShape 979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</p:grpSp>
          <p:sp>
            <p:nvSpPr>
              <p:cNvPr id="13795" name="Rectangle 980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grpSp>
            <p:nvGrpSpPr>
              <p:cNvPr id="13796" name="Group 98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3817" name="AutoShape 982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13818" name="AutoShape 983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</p:grpSp>
          <p:sp>
            <p:nvSpPr>
              <p:cNvPr id="13797" name="Rectangle 984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3798" name="Rectangle 985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grpSp>
            <p:nvGrpSpPr>
              <p:cNvPr id="13799" name="Group 98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3815" name="AutoShape 987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13816" name="AutoShape 988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</p:grpSp>
          <p:sp>
            <p:nvSpPr>
              <p:cNvPr id="13800" name="Freeform 98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6 h 226"/>
                  <a:gd name="T4" fmla="*/ 7 w 328"/>
                  <a:gd name="T5" fmla="*/ 10 h 226"/>
                  <a:gd name="T6" fmla="*/ 0 w 328"/>
                  <a:gd name="T7" fmla="*/ 4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13801" name="Group 99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3813" name="AutoShape 991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13814" name="AutoShape 992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</p:grpSp>
          <p:sp>
            <p:nvSpPr>
              <p:cNvPr id="13802" name="Rectangle 993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3803" name="Freeform 99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7 w 296"/>
                  <a:gd name="T3" fmla="*/ 6 h 256"/>
                  <a:gd name="T4" fmla="*/ 7 w 296"/>
                  <a:gd name="T5" fmla="*/ 11 h 256"/>
                  <a:gd name="T6" fmla="*/ 0 w 296"/>
                  <a:gd name="T7" fmla="*/ 4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804" name="Freeform 99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7 w 304"/>
                  <a:gd name="T3" fmla="*/ 8 h 288"/>
                  <a:gd name="T4" fmla="*/ 6 w 304"/>
                  <a:gd name="T5" fmla="*/ 13 h 288"/>
                  <a:gd name="T6" fmla="*/ 2 w 304"/>
                  <a:gd name="T7" fmla="*/ 6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805" name="Oval 996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3806" name="Freeform 99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6 h 240"/>
                  <a:gd name="T2" fmla="*/ 2 w 306"/>
                  <a:gd name="T3" fmla="*/ 11 h 240"/>
                  <a:gd name="T4" fmla="*/ 7 w 306"/>
                  <a:gd name="T5" fmla="*/ 6 h 240"/>
                  <a:gd name="T6" fmla="*/ 7 w 306"/>
                  <a:gd name="T7" fmla="*/ 0 h 240"/>
                  <a:gd name="T8" fmla="*/ 0 w 306"/>
                  <a:gd name="T9" fmla="*/ 6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807" name="AutoShape 99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3808" name="AutoShape 999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3809" name="Oval 1000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3810" name="Oval 1001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ko-KR" altLang="ko-KR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3811" name="Oval 1002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3812" name="Rectangle 1003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pic>
          <p:nvPicPr>
            <p:cNvPr id="13388" name="Picture 1005" descr="antenna_stylized"/>
            <p:cNvPicPr>
              <a:picLocks noChangeAspect="1"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5302250" y="2043113"/>
              <a:ext cx="530703" cy="2237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89" name="Picture 1006" descr="laptop_keyboard"/>
            <p:cNvPicPr>
              <a:picLocks noChangeAspect="1" noChangeArrowheads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 rot="109064" flipH="1">
              <a:off x="5327957" y="2291590"/>
              <a:ext cx="437222" cy="159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90" name="Freeform 1007"/>
            <p:cNvSpPr>
              <a:spLocks/>
            </p:cNvSpPr>
            <p:nvPr/>
          </p:nvSpPr>
          <p:spPr bwMode="auto">
            <a:xfrm>
              <a:off x="5472854" y="2136804"/>
              <a:ext cx="351920" cy="208166"/>
            </a:xfrm>
            <a:custGeom>
              <a:avLst/>
              <a:gdLst>
                <a:gd name="T0" fmla="*/ 193954059 w 2982"/>
                <a:gd name="T1" fmla="*/ 0 h 2442"/>
                <a:gd name="T2" fmla="*/ 0 w 2982"/>
                <a:gd name="T3" fmla="*/ 52653382 h 2442"/>
                <a:gd name="T4" fmla="*/ 775802547 w 2982"/>
                <a:gd name="T5" fmla="*/ 52653382 h 2442"/>
                <a:gd name="T6" fmla="*/ 775802547 w 2982"/>
                <a:gd name="T7" fmla="*/ 52653382 h 2442"/>
                <a:gd name="T8" fmla="*/ 19395405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13391" name="Picture 1008" descr="screen"/>
            <p:cNvPicPr>
              <a:picLocks noChangeAspect="1" noChangeArrowheads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 bwMode="auto">
            <a:xfrm>
              <a:off x="5490187" y="2142157"/>
              <a:ext cx="319785" cy="1894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92" name="Freeform 1009"/>
            <p:cNvSpPr>
              <a:spLocks/>
            </p:cNvSpPr>
            <p:nvPr/>
          </p:nvSpPr>
          <p:spPr bwMode="auto">
            <a:xfrm>
              <a:off x="5536928" y="2130663"/>
              <a:ext cx="298168" cy="38736"/>
            </a:xfrm>
            <a:custGeom>
              <a:avLst/>
              <a:gdLst>
                <a:gd name="T0" fmla="*/ 193617522 w 2528"/>
                <a:gd name="T1" fmla="*/ 0 h 455"/>
                <a:gd name="T2" fmla="*/ 774455933 w 2528"/>
                <a:gd name="T3" fmla="*/ 52445146 h 455"/>
                <a:gd name="T4" fmla="*/ 774455933 w 2528"/>
                <a:gd name="T5" fmla="*/ 52445146 h 455"/>
                <a:gd name="T6" fmla="*/ 0 w 2528"/>
                <a:gd name="T7" fmla="*/ 52445146 h 455"/>
                <a:gd name="T8" fmla="*/ 193617522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93" name="Freeform 1010"/>
            <p:cNvSpPr>
              <a:spLocks/>
            </p:cNvSpPr>
            <p:nvPr/>
          </p:nvSpPr>
          <p:spPr bwMode="auto">
            <a:xfrm>
              <a:off x="5469738" y="2130348"/>
              <a:ext cx="82770" cy="161242"/>
            </a:xfrm>
            <a:custGeom>
              <a:avLst/>
              <a:gdLst>
                <a:gd name="T0" fmla="*/ 193416032 w 702"/>
                <a:gd name="T1" fmla="*/ 0 h 1893"/>
                <a:gd name="T2" fmla="*/ 0 w 702"/>
                <a:gd name="T3" fmla="*/ 52528358 h 1893"/>
                <a:gd name="T4" fmla="*/ 193416032 w 702"/>
                <a:gd name="T5" fmla="*/ 52528358 h 1893"/>
                <a:gd name="T6" fmla="*/ 193416032 w 702"/>
                <a:gd name="T7" fmla="*/ 52528358 h 1893"/>
                <a:gd name="T8" fmla="*/ 193416032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94" name="Freeform 1011"/>
            <p:cNvSpPr>
              <a:spLocks/>
            </p:cNvSpPr>
            <p:nvPr/>
          </p:nvSpPr>
          <p:spPr bwMode="auto">
            <a:xfrm>
              <a:off x="5743756" y="2159163"/>
              <a:ext cx="89197" cy="186121"/>
            </a:xfrm>
            <a:custGeom>
              <a:avLst/>
              <a:gdLst>
                <a:gd name="T0" fmla="*/ 193802070 w 756"/>
                <a:gd name="T1" fmla="*/ 0 h 2184"/>
                <a:gd name="T2" fmla="*/ 193802070 w 756"/>
                <a:gd name="T3" fmla="*/ 52609433 h 2184"/>
                <a:gd name="T4" fmla="*/ 0 w 756"/>
                <a:gd name="T5" fmla="*/ 52609433 h 2184"/>
                <a:gd name="T6" fmla="*/ 193802070 w 756"/>
                <a:gd name="T7" fmla="*/ 52609433 h 2184"/>
                <a:gd name="T8" fmla="*/ 19380207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95" name="Freeform 1012"/>
            <p:cNvSpPr>
              <a:spLocks/>
            </p:cNvSpPr>
            <p:nvPr/>
          </p:nvSpPr>
          <p:spPr bwMode="auto">
            <a:xfrm>
              <a:off x="5468764" y="2283402"/>
              <a:ext cx="327186" cy="62828"/>
            </a:xfrm>
            <a:custGeom>
              <a:avLst/>
              <a:gdLst>
                <a:gd name="T0" fmla="*/ 193830617 w 2773"/>
                <a:gd name="T1" fmla="*/ 0 h 738"/>
                <a:gd name="T2" fmla="*/ 0 w 2773"/>
                <a:gd name="T3" fmla="*/ 52443591 h 738"/>
                <a:gd name="T4" fmla="*/ 775308309 w 2773"/>
                <a:gd name="T5" fmla="*/ 52443591 h 738"/>
                <a:gd name="T6" fmla="*/ 775308309 w 2773"/>
                <a:gd name="T7" fmla="*/ 52443591 h 738"/>
                <a:gd name="T8" fmla="*/ 19383061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96" name="Freeform 1013"/>
            <p:cNvSpPr>
              <a:spLocks/>
            </p:cNvSpPr>
            <p:nvPr/>
          </p:nvSpPr>
          <p:spPr bwMode="auto">
            <a:xfrm>
              <a:off x="5753689" y="2160738"/>
              <a:ext cx="83549" cy="186909"/>
            </a:xfrm>
            <a:custGeom>
              <a:avLst/>
              <a:gdLst>
                <a:gd name="T0" fmla="*/ 886744152 w 637"/>
                <a:gd name="T1" fmla="*/ 0 h 1659"/>
                <a:gd name="T2" fmla="*/ 886744152 w 637"/>
                <a:gd name="T3" fmla="*/ 0 h 1659"/>
                <a:gd name="T4" fmla="*/ 295581428 w 637"/>
                <a:gd name="T5" fmla="*/ 2147483647 h 1659"/>
                <a:gd name="T6" fmla="*/ 0 w 637"/>
                <a:gd name="T7" fmla="*/ 2147483647 h 1659"/>
                <a:gd name="T8" fmla="*/ 88674415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97" name="Freeform 1014"/>
            <p:cNvSpPr>
              <a:spLocks/>
            </p:cNvSpPr>
            <p:nvPr/>
          </p:nvSpPr>
          <p:spPr bwMode="auto">
            <a:xfrm>
              <a:off x="5469154" y="2291747"/>
              <a:ext cx="290962" cy="62040"/>
            </a:xfrm>
            <a:custGeom>
              <a:avLst/>
              <a:gdLst>
                <a:gd name="T0" fmla="*/ 0 w 2216"/>
                <a:gd name="T1" fmla="*/ 0 h 550"/>
                <a:gd name="T2" fmla="*/ 296524942 w 2216"/>
                <a:gd name="T3" fmla="*/ 162178072 h 550"/>
                <a:gd name="T4" fmla="*/ 2147483647 w 2216"/>
                <a:gd name="T5" fmla="*/ 1133846597 h 550"/>
                <a:gd name="T6" fmla="*/ 2147483647 w 2216"/>
                <a:gd name="T7" fmla="*/ 97166824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3398" name="Group 1015"/>
            <p:cNvGrpSpPr>
              <a:grpSpLocks/>
            </p:cNvGrpSpPr>
            <p:nvPr/>
          </p:nvGrpSpPr>
          <p:grpSpPr bwMode="auto">
            <a:xfrm>
              <a:off x="5464285" y="2358039"/>
              <a:ext cx="98740" cy="36846"/>
              <a:chOff x="1740" y="2642"/>
              <a:chExt cx="752" cy="327"/>
            </a:xfrm>
          </p:grpSpPr>
          <p:sp>
            <p:nvSpPr>
              <p:cNvPr id="13783" name="Freeform 1016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784" name="Freeform 1017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785" name="Freeform 1018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786" name="Freeform 1019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787" name="Freeform 1020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788" name="Freeform 1021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3399" name="Freeform 1022"/>
            <p:cNvSpPr>
              <a:spLocks/>
            </p:cNvSpPr>
            <p:nvPr/>
          </p:nvSpPr>
          <p:spPr bwMode="auto">
            <a:xfrm>
              <a:off x="5633331" y="2363550"/>
              <a:ext cx="119579" cy="80936"/>
            </a:xfrm>
            <a:custGeom>
              <a:avLst/>
              <a:gdLst>
                <a:gd name="T0" fmla="*/ 213225067 w 990"/>
                <a:gd name="T1" fmla="*/ 327634039 h 792"/>
                <a:gd name="T2" fmla="*/ 426450134 w 990"/>
                <a:gd name="T3" fmla="*/ 0 h 792"/>
                <a:gd name="T4" fmla="*/ 426450134 w 990"/>
                <a:gd name="T5" fmla="*/ 108859857 h 792"/>
                <a:gd name="T6" fmla="*/ 0 w 990"/>
                <a:gd name="T7" fmla="*/ 327634039 h 792"/>
                <a:gd name="T8" fmla="*/ 213225067 w 990"/>
                <a:gd name="T9" fmla="*/ 327634039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400" name="Freeform 1023"/>
            <p:cNvSpPr>
              <a:spLocks/>
            </p:cNvSpPr>
            <p:nvPr/>
          </p:nvSpPr>
          <p:spPr bwMode="auto">
            <a:xfrm>
              <a:off x="5328152" y="2370006"/>
              <a:ext cx="305958" cy="73850"/>
            </a:xfrm>
            <a:custGeom>
              <a:avLst/>
              <a:gdLst>
                <a:gd name="T0" fmla="*/ 213487852 w 2532"/>
                <a:gd name="T1" fmla="*/ 0 h 723"/>
                <a:gd name="T2" fmla="*/ 213487852 w 2532"/>
                <a:gd name="T3" fmla="*/ 0 h 723"/>
                <a:gd name="T4" fmla="*/ 1279175104 w 2532"/>
                <a:gd name="T5" fmla="*/ 326105249 h 723"/>
                <a:gd name="T6" fmla="*/ 1279175104 w 2532"/>
                <a:gd name="T7" fmla="*/ 326105249 h 723"/>
                <a:gd name="T8" fmla="*/ 0 w 2532"/>
                <a:gd name="T9" fmla="*/ 108705274 h 723"/>
                <a:gd name="T10" fmla="*/ 21348785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401" name="Freeform 1024"/>
            <p:cNvSpPr>
              <a:spLocks/>
            </p:cNvSpPr>
            <p:nvPr/>
          </p:nvSpPr>
          <p:spPr bwMode="auto">
            <a:xfrm>
              <a:off x="5328347" y="2356465"/>
              <a:ext cx="3311" cy="14959"/>
            </a:xfrm>
            <a:custGeom>
              <a:avLst/>
              <a:gdLst>
                <a:gd name="T0" fmla="*/ 262278177 w 26"/>
                <a:gd name="T1" fmla="*/ 107489987 h 147"/>
                <a:gd name="T2" fmla="*/ 262278177 w 26"/>
                <a:gd name="T3" fmla="*/ 107489987 h 147"/>
                <a:gd name="T4" fmla="*/ 0 w 26"/>
                <a:gd name="T5" fmla="*/ 107489987 h 147"/>
                <a:gd name="T6" fmla="*/ 262278177 w 26"/>
                <a:gd name="T7" fmla="*/ 0 h 147"/>
                <a:gd name="T8" fmla="*/ 262278177 w 26"/>
                <a:gd name="T9" fmla="*/ 10748998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402" name="Freeform 1025"/>
            <p:cNvSpPr>
              <a:spLocks/>
            </p:cNvSpPr>
            <p:nvPr/>
          </p:nvSpPr>
          <p:spPr bwMode="auto">
            <a:xfrm>
              <a:off x="5328542" y="2295526"/>
              <a:ext cx="142170" cy="61883"/>
            </a:xfrm>
            <a:custGeom>
              <a:avLst/>
              <a:gdLst>
                <a:gd name="T0" fmla="*/ 427578636 w 1176"/>
                <a:gd name="T1" fmla="*/ 0 h 606"/>
                <a:gd name="T2" fmla="*/ 0 w 1176"/>
                <a:gd name="T3" fmla="*/ 217234261 h 606"/>
                <a:gd name="T4" fmla="*/ 213789318 w 1176"/>
                <a:gd name="T5" fmla="*/ 217234261 h 606"/>
                <a:gd name="T6" fmla="*/ 427578636 w 1176"/>
                <a:gd name="T7" fmla="*/ 108617131 h 606"/>
                <a:gd name="T8" fmla="*/ 427578636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403" name="Freeform 1026"/>
            <p:cNvSpPr>
              <a:spLocks/>
            </p:cNvSpPr>
            <p:nvPr/>
          </p:nvSpPr>
          <p:spPr bwMode="auto">
            <a:xfrm>
              <a:off x="5338085" y="2359614"/>
              <a:ext cx="290183" cy="71016"/>
            </a:xfrm>
            <a:custGeom>
              <a:avLst/>
              <a:gdLst>
                <a:gd name="T0" fmla="*/ 173113862 w 2532"/>
                <a:gd name="T1" fmla="*/ 0 h 723"/>
                <a:gd name="T2" fmla="*/ 173113862 w 2532"/>
                <a:gd name="T3" fmla="*/ 0 h 723"/>
                <a:gd name="T4" fmla="*/ 344717215 w 2532"/>
                <a:gd name="T5" fmla="*/ 92871339 h 723"/>
                <a:gd name="T6" fmla="*/ 344717215 w 2532"/>
                <a:gd name="T7" fmla="*/ 92871339 h 723"/>
                <a:gd name="T8" fmla="*/ 0 w 2532"/>
                <a:gd name="T9" fmla="*/ 92871339 h 723"/>
                <a:gd name="T10" fmla="*/ 17311386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404" name="Freeform 1027"/>
            <p:cNvSpPr>
              <a:spLocks/>
            </p:cNvSpPr>
            <p:nvPr/>
          </p:nvSpPr>
          <p:spPr bwMode="auto">
            <a:xfrm flipV="1">
              <a:off x="5627878" y="2354575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20898190 h 723"/>
                <a:gd name="T6" fmla="*/ 0 w 2532"/>
                <a:gd name="T7" fmla="*/ 320898190 h 723"/>
                <a:gd name="T8" fmla="*/ 0 w 2532"/>
                <a:gd name="T9" fmla="*/ 107314329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13405" name="Picture 1030" descr="laptop_keyboard"/>
            <p:cNvPicPr>
              <a:picLocks noChangeAspect="1" noChangeArrowheads="1"/>
            </p:cNvPicPr>
            <p:nvPr/>
          </p:nvPicPr>
          <p:blipFill>
            <a:blip r:embed="rId21"/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406" name="Freeform 1031"/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13407" name="Picture 1032" descr="screen"/>
            <p:cNvPicPr>
              <a:picLocks noChangeAspect="1" noChangeArrowheads="1"/>
            </p:cNvPicPr>
            <p:nvPr/>
          </p:nvPicPr>
          <p:blipFill>
            <a:blip r:embed="rId22"/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408" name="Freeform 1033"/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409" name="Freeform 1034"/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410" name="Freeform 1035"/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411" name="Freeform 1036"/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412" name="Freeform 1037"/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413" name="Freeform 1038"/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3414" name="Group 1039"/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13777" name="Freeform 1040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778" name="Freeform 1041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779" name="Freeform 1042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780" name="Freeform 1043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781" name="Freeform 1044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782" name="Freeform 1045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3415" name="Freeform 1046"/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416" name="Freeform 1047"/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417" name="Freeform 1048"/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418" name="Freeform 1049"/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419" name="Freeform 1050"/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420" name="Freeform 1051"/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3421" name="Group 2"/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13755" name="Picture 1054" descr="laptop_keyboard"/>
              <p:cNvPicPr>
                <a:picLocks noChangeAspect="1" noChangeArrowheads="1"/>
              </p:cNvPicPr>
              <p:nvPr/>
            </p:nvPicPr>
            <p:blipFill>
              <a:blip r:embed="rId23"/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756" name="Freeform 1055"/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pic>
            <p:nvPicPr>
              <p:cNvPr id="13757" name="Picture 1056" descr="screen"/>
              <p:cNvPicPr>
                <a:picLocks noChangeAspect="1" noChangeArrowheads="1"/>
              </p:cNvPicPr>
              <p:nvPr/>
            </p:nvPicPr>
            <p:blipFill>
              <a:blip r:embed="rId24"/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758" name="Freeform 1057"/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759" name="Freeform 1058"/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760" name="Freeform 1059"/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761" name="Freeform 1060"/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762" name="Freeform 1061"/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763" name="Freeform 1062"/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13764" name="Group 1063"/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13771" name="Freeform 106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3772" name="Freeform 106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3773" name="Freeform 106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3774" name="Freeform 106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3775" name="Freeform 106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3776" name="Freeform 106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3765" name="Freeform 1070"/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766" name="Freeform 1071"/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767" name="Freeform 1072"/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768" name="Freeform 1073"/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769" name="Freeform 1074"/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770" name="Freeform 1075"/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pic>
          <p:nvPicPr>
            <p:cNvPr id="13422" name="Picture 1077" descr="desktop_computer_stylized_medium"/>
            <p:cNvPicPr>
              <a:picLocks noChangeAspect="1" noChangeArrowheads="1"/>
            </p:cNvPicPr>
            <p:nvPr/>
          </p:nvPicPr>
          <p:blipFill>
            <a:blip r:embed="rId25"/>
            <a:srcRect/>
            <a:stretch>
              <a:fillRect/>
            </a:stretch>
          </p:blipFill>
          <p:spPr bwMode="auto">
            <a:xfrm flipH="1">
              <a:off x="6156325" y="3300413"/>
              <a:ext cx="342900" cy="334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423" name="Freeform 1078"/>
            <p:cNvSpPr>
              <a:spLocks/>
            </p:cNvSpPr>
            <p:nvPr/>
          </p:nvSpPr>
          <p:spPr bwMode="auto">
            <a:xfrm flipH="1">
              <a:off x="6302568" y="3332533"/>
              <a:ext cx="161685" cy="153507"/>
            </a:xfrm>
            <a:custGeom>
              <a:avLst/>
              <a:gdLst>
                <a:gd name="T0" fmla="*/ 0 w 356"/>
                <a:gd name="T1" fmla="*/ 0 h 368"/>
                <a:gd name="T2" fmla="*/ 2147483647 w 356"/>
                <a:gd name="T3" fmla="*/ 2147483647 h 368"/>
                <a:gd name="T4" fmla="*/ 2147483647 w 356"/>
                <a:gd name="T5" fmla="*/ 2147483647 h 368"/>
                <a:gd name="T6" fmla="*/ 2147483647 w 356"/>
                <a:gd name="T7" fmla="*/ 214748364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  <p:pic>
          <p:nvPicPr>
            <p:cNvPr id="13424" name="Picture 1081" descr="laptop_keyboard"/>
            <p:cNvPicPr>
              <a:picLocks noChangeAspect="1" noChangeArrowheads="1"/>
            </p:cNvPicPr>
            <p:nvPr/>
          </p:nvPicPr>
          <p:blipFill>
            <a:blip r:embed="rId21"/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425" name="Freeform 1082"/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13426" name="Picture 1083" descr="screen"/>
            <p:cNvPicPr>
              <a:picLocks noChangeAspect="1" noChangeArrowheads="1"/>
            </p:cNvPicPr>
            <p:nvPr/>
          </p:nvPicPr>
          <p:blipFill>
            <a:blip r:embed="rId22"/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427" name="Freeform 1084"/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428" name="Freeform 1085"/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429" name="Freeform 1086"/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430" name="Freeform 1087"/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431" name="Freeform 1088"/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432" name="Freeform 1089"/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3433" name="Group 1090"/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13749" name="Freeform 109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750" name="Freeform 109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751" name="Freeform 109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752" name="Freeform 109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753" name="Freeform 109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754" name="Freeform 109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3434" name="Freeform 1097"/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435" name="Freeform 1098"/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436" name="Freeform 1099"/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437" name="Freeform 1100"/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438" name="Freeform 1101"/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439" name="Freeform 1102"/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3440" name="Group 1103"/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1374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374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374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3744" name="Group 110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3747" name="Freeform 110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3748" name="Freeform 110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3745" name="Line 111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746" name="Line 111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3441" name="Group 1112"/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1373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373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373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3736" name="Group 11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3739" name="Freeform 11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3740" name="Freeform 11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3737" name="Line 11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738" name="Line 11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3442" name="Group 1121"/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1372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372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372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3728" name="Group 112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3731" name="Freeform 11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3732" name="Freeform 11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3729" name="Line 112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730" name="Line 112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3443" name="Group 1130"/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1371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371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371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3720" name="Group 113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3723" name="Freeform 11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3724" name="Freeform 11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3721" name="Line 113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722" name="Line 113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3444" name="Group 1139"/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1370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371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371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3712" name="Group 114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3715" name="Freeform 11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3716" name="Freeform 11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3713" name="Line 1146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714" name="Line 1147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3445" name="Group 3"/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13707" name="Picture 555" descr="fridge2.png"/>
              <p:cNvPicPr>
                <a:picLocks noChangeAspect="1"/>
              </p:cNvPicPr>
              <p:nvPr/>
            </p:nvPicPr>
            <p:blipFill>
              <a:blip r:embed="rId26"/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708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27"/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3446" name="Picture 603" descr="car_icon_small"/>
            <p:cNvPicPr>
              <a:picLocks noChangeAspect="1" noChangeArrowheads="1"/>
            </p:cNvPicPr>
            <p:nvPr/>
          </p:nvPicPr>
          <p:blipFill>
            <a:blip r:embed="rId28"/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447" name="Picture 814" descr="light2.png"/>
            <p:cNvPicPr>
              <a:picLocks noChangeAspect="1"/>
            </p:cNvPicPr>
            <p:nvPr/>
          </p:nvPicPr>
          <p:blipFill>
            <a:blip r:embed="rId29"/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448" name="Picture 1017" descr="antenna_stylized"/>
            <p:cNvPicPr>
              <a:picLocks noChangeAspect="1"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449" name="Picture 1017" descr="antenna_stylized"/>
            <p:cNvPicPr>
              <a:picLocks noChangeAspect="1"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3450" name="Group 347"/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829" name="Oval 828"/>
              <p:cNvSpPr>
                <a:spLocks noChangeArrowheads="1"/>
              </p:cNvSpPr>
              <p:nvPr/>
            </p:nvSpPr>
            <p:spPr bwMode="auto">
              <a:xfrm flipV="1">
                <a:off x="1874829" y="1695169"/>
                <a:ext cx="1126060" cy="319747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830" name="Rectangle 829"/>
              <p:cNvSpPr/>
              <p:nvPr/>
            </p:nvSpPr>
            <p:spPr bwMode="auto">
              <a:xfrm>
                <a:off x="1872116" y="1739006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831" name="Oval 830"/>
              <p:cNvSpPr>
                <a:spLocks noChangeArrowheads="1"/>
              </p:cNvSpPr>
              <p:nvPr/>
            </p:nvSpPr>
            <p:spPr bwMode="auto">
              <a:xfrm flipV="1">
                <a:off x="1872116" y="1576553"/>
                <a:ext cx="1126058" cy="31974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832" name="Freeform 831"/>
              <p:cNvSpPr/>
              <p:nvPr/>
            </p:nvSpPr>
            <p:spPr bwMode="auto">
              <a:xfrm>
                <a:off x="2159736" y="1674540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33" name="Freeform 832"/>
              <p:cNvSpPr>
                <a:spLocks/>
              </p:cNvSpPr>
              <p:nvPr/>
            </p:nvSpPr>
            <p:spPr bwMode="auto">
              <a:xfrm>
                <a:off x="2102754" y="1633283"/>
                <a:ext cx="664783" cy="11088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34" name="Freeform 833"/>
              <p:cNvSpPr>
                <a:spLocks/>
              </p:cNvSpPr>
              <p:nvPr/>
            </p:nvSpPr>
            <p:spPr bwMode="auto">
              <a:xfrm>
                <a:off x="2536897" y="1728692"/>
                <a:ext cx="244206" cy="95408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35" name="Freeform 834"/>
              <p:cNvSpPr>
                <a:spLocks/>
              </p:cNvSpPr>
              <p:nvPr/>
            </p:nvSpPr>
            <p:spPr bwMode="auto">
              <a:xfrm>
                <a:off x="2091900" y="1731270"/>
                <a:ext cx="238779" cy="9540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836" name="Straight Connector 835"/>
              <p:cNvCxnSpPr>
                <a:cxnSpLocks noChangeShapeType="1"/>
                <a:endCxn id="831" idx="2"/>
              </p:cNvCxnSpPr>
              <p:nvPr/>
            </p:nvCxnSpPr>
            <p:spPr bwMode="auto">
              <a:xfrm flipH="1" flipV="1">
                <a:off x="1872116" y="1736427"/>
                <a:ext cx="2713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837" name="Straight Connector 836"/>
              <p:cNvCxnSpPr>
                <a:cxnSpLocks noChangeShapeType="1"/>
              </p:cNvCxnSpPr>
              <p:nvPr/>
            </p:nvCxnSpPr>
            <p:spPr bwMode="auto">
              <a:xfrm flipH="1" flipV="1">
                <a:off x="2998175" y="1736427"/>
                <a:ext cx="2714" cy="121195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13451" name="Group 347"/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820" name="Oval 819"/>
              <p:cNvSpPr>
                <a:spLocks noChangeArrowheads="1"/>
              </p:cNvSpPr>
              <p:nvPr/>
            </p:nvSpPr>
            <p:spPr bwMode="auto">
              <a:xfrm flipV="1">
                <a:off x="1875246" y="1695720"/>
                <a:ext cx="1123346" cy="317168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821" name="Rectangle 820"/>
              <p:cNvSpPr/>
              <p:nvPr/>
            </p:nvSpPr>
            <p:spPr bwMode="auto">
              <a:xfrm>
                <a:off x="1872532" y="1739555"/>
                <a:ext cx="1126060" cy="1160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822" name="Oval 821"/>
              <p:cNvSpPr>
                <a:spLocks noChangeArrowheads="1"/>
              </p:cNvSpPr>
              <p:nvPr/>
            </p:nvSpPr>
            <p:spPr bwMode="auto">
              <a:xfrm flipV="1">
                <a:off x="1872532" y="1577104"/>
                <a:ext cx="1123346" cy="317168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823" name="Freeform 822"/>
              <p:cNvSpPr/>
              <p:nvPr/>
            </p:nvSpPr>
            <p:spPr bwMode="auto">
              <a:xfrm>
                <a:off x="2160152" y="1672512"/>
                <a:ext cx="548106" cy="16245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24" name="Freeform 823"/>
              <p:cNvSpPr>
                <a:spLocks/>
              </p:cNvSpPr>
              <p:nvPr/>
            </p:nvSpPr>
            <p:spPr bwMode="auto">
              <a:xfrm>
                <a:off x="2103171" y="1633833"/>
                <a:ext cx="662069" cy="110879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25" name="Freeform 824"/>
              <p:cNvSpPr>
                <a:spLocks/>
              </p:cNvSpPr>
              <p:nvPr/>
            </p:nvSpPr>
            <p:spPr bwMode="auto">
              <a:xfrm>
                <a:off x="2537314" y="1726663"/>
                <a:ext cx="244206" cy="97987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26" name="Freeform 825"/>
              <p:cNvSpPr>
                <a:spLocks/>
              </p:cNvSpPr>
              <p:nvPr/>
            </p:nvSpPr>
            <p:spPr bwMode="auto">
              <a:xfrm>
                <a:off x="2089603" y="1729241"/>
                <a:ext cx="241493" cy="97987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827" name="Straight Connector 826"/>
              <p:cNvCxnSpPr>
                <a:cxnSpLocks noChangeShapeType="1"/>
                <a:endCxn id="822" idx="2"/>
              </p:cNvCxnSpPr>
              <p:nvPr/>
            </p:nvCxnSpPr>
            <p:spPr bwMode="auto">
              <a:xfrm flipH="1" flipV="1">
                <a:off x="1872532" y="1736978"/>
                <a:ext cx="2714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828" name="Straight Connector 827"/>
              <p:cNvCxnSpPr>
                <a:cxnSpLocks noChangeShapeType="1"/>
              </p:cNvCxnSpPr>
              <p:nvPr/>
            </p:nvCxnSpPr>
            <p:spPr bwMode="auto">
              <a:xfrm flipH="1" flipV="1">
                <a:off x="2995877" y="1734398"/>
                <a:ext cx="2714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13452" name="Group 347"/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811" name="Oval 810"/>
              <p:cNvSpPr>
                <a:spLocks noChangeArrowheads="1"/>
              </p:cNvSpPr>
              <p:nvPr/>
            </p:nvSpPr>
            <p:spPr bwMode="auto">
              <a:xfrm flipV="1">
                <a:off x="1874875" y="1695070"/>
                <a:ext cx="1126060" cy="319747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812" name="Rectangle 811"/>
              <p:cNvSpPr/>
              <p:nvPr/>
            </p:nvSpPr>
            <p:spPr bwMode="auto">
              <a:xfrm>
                <a:off x="1872162" y="1738907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813" name="Oval 812"/>
              <p:cNvSpPr>
                <a:spLocks noChangeArrowheads="1"/>
              </p:cNvSpPr>
              <p:nvPr/>
            </p:nvSpPr>
            <p:spPr bwMode="auto">
              <a:xfrm flipV="1">
                <a:off x="1872162" y="1576454"/>
                <a:ext cx="1126058" cy="31974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814" name="Freeform 813"/>
              <p:cNvSpPr/>
              <p:nvPr/>
            </p:nvSpPr>
            <p:spPr bwMode="auto">
              <a:xfrm>
                <a:off x="2159782" y="1674441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15" name="Freeform 814"/>
              <p:cNvSpPr>
                <a:spLocks/>
              </p:cNvSpPr>
              <p:nvPr/>
            </p:nvSpPr>
            <p:spPr bwMode="auto">
              <a:xfrm>
                <a:off x="2102800" y="1633184"/>
                <a:ext cx="664783" cy="11088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16" name="Freeform 815"/>
              <p:cNvSpPr>
                <a:spLocks/>
              </p:cNvSpPr>
              <p:nvPr/>
            </p:nvSpPr>
            <p:spPr bwMode="auto">
              <a:xfrm>
                <a:off x="2536944" y="1728593"/>
                <a:ext cx="244206" cy="95408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17" name="Freeform 816"/>
              <p:cNvSpPr>
                <a:spLocks/>
              </p:cNvSpPr>
              <p:nvPr/>
            </p:nvSpPr>
            <p:spPr bwMode="auto">
              <a:xfrm>
                <a:off x="2091947" y="1731171"/>
                <a:ext cx="238779" cy="9540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818" name="Straight Connector 817"/>
              <p:cNvCxnSpPr>
                <a:cxnSpLocks noChangeShapeType="1"/>
                <a:endCxn id="813" idx="2"/>
              </p:cNvCxnSpPr>
              <p:nvPr/>
            </p:nvCxnSpPr>
            <p:spPr bwMode="auto">
              <a:xfrm flipH="1" flipV="1">
                <a:off x="1872162" y="1736328"/>
                <a:ext cx="2713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819" name="Straight Connector 818"/>
              <p:cNvCxnSpPr>
                <a:cxnSpLocks noChangeShapeType="1"/>
              </p:cNvCxnSpPr>
              <p:nvPr/>
            </p:nvCxnSpPr>
            <p:spPr bwMode="auto">
              <a:xfrm flipH="1" flipV="1">
                <a:off x="2998221" y="1736328"/>
                <a:ext cx="2714" cy="121195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13453" name="Group 347"/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802" name="Oval 801"/>
              <p:cNvSpPr>
                <a:spLocks noChangeArrowheads="1"/>
              </p:cNvSpPr>
              <p:nvPr/>
            </p:nvSpPr>
            <p:spPr bwMode="auto">
              <a:xfrm flipV="1">
                <a:off x="1874401" y="1693738"/>
                <a:ext cx="1125103" cy="319666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803" name="Rectangle 802"/>
              <p:cNvSpPr/>
              <p:nvPr/>
            </p:nvSpPr>
            <p:spPr bwMode="auto">
              <a:xfrm>
                <a:off x="1870189" y="1739404"/>
                <a:ext cx="1129316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804" name="Oval 803"/>
              <p:cNvSpPr>
                <a:spLocks noChangeArrowheads="1"/>
              </p:cNvSpPr>
              <p:nvPr/>
            </p:nvSpPr>
            <p:spPr bwMode="auto">
              <a:xfrm flipV="1">
                <a:off x="1870189" y="1575004"/>
                <a:ext cx="1125101" cy="319668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805" name="Freeform 804"/>
              <p:cNvSpPr/>
              <p:nvPr/>
            </p:nvSpPr>
            <p:spPr bwMode="auto">
              <a:xfrm>
                <a:off x="2160944" y="1672426"/>
                <a:ext cx="547803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06" name="Freeform 805"/>
              <p:cNvSpPr>
                <a:spLocks/>
              </p:cNvSpPr>
              <p:nvPr/>
            </p:nvSpPr>
            <p:spPr bwMode="auto">
              <a:xfrm>
                <a:off x="2101950" y="1632849"/>
                <a:ext cx="661578" cy="109600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07" name="Freeform 806"/>
              <p:cNvSpPr>
                <a:spLocks/>
              </p:cNvSpPr>
              <p:nvPr/>
            </p:nvSpPr>
            <p:spPr bwMode="auto">
              <a:xfrm>
                <a:off x="2535979" y="1727226"/>
                <a:ext cx="244404" cy="97422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08" name="Freeform 807"/>
              <p:cNvSpPr>
                <a:spLocks/>
              </p:cNvSpPr>
              <p:nvPr/>
            </p:nvSpPr>
            <p:spPr bwMode="auto">
              <a:xfrm>
                <a:off x="2089310" y="1730271"/>
                <a:ext cx="240189" cy="97422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809" name="Straight Connector 808"/>
              <p:cNvCxnSpPr>
                <a:cxnSpLocks noChangeShapeType="1"/>
                <a:endCxn id="804" idx="2"/>
              </p:cNvCxnSpPr>
              <p:nvPr/>
            </p:nvCxnSpPr>
            <p:spPr bwMode="auto">
              <a:xfrm flipH="1" flipV="1">
                <a:off x="1870189" y="1736360"/>
                <a:ext cx="4213" cy="121778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810" name="Straight Connector 809"/>
              <p:cNvCxnSpPr>
                <a:cxnSpLocks noChangeShapeType="1"/>
              </p:cNvCxnSpPr>
              <p:nvPr/>
            </p:nvCxnSpPr>
            <p:spPr bwMode="auto">
              <a:xfrm flipH="1" flipV="1">
                <a:off x="2995289" y="1733315"/>
                <a:ext cx="4215" cy="12482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13454" name="Group 347"/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793" name="Oval 792"/>
              <p:cNvSpPr>
                <a:spLocks noChangeArrowheads="1"/>
              </p:cNvSpPr>
              <p:nvPr/>
            </p:nvSpPr>
            <p:spPr bwMode="auto">
              <a:xfrm flipV="1">
                <a:off x="1877892" y="1694743"/>
                <a:ext cx="1119914" cy="318751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794" name="Rectangle 793"/>
              <p:cNvSpPr/>
              <p:nvPr/>
            </p:nvSpPr>
            <p:spPr bwMode="auto">
              <a:xfrm>
                <a:off x="1873449" y="1739300"/>
                <a:ext cx="1124357" cy="1165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795" name="Oval 794"/>
              <p:cNvSpPr>
                <a:spLocks noChangeArrowheads="1"/>
              </p:cNvSpPr>
              <p:nvPr/>
            </p:nvSpPr>
            <p:spPr bwMode="auto">
              <a:xfrm flipV="1">
                <a:off x="1873449" y="1574784"/>
                <a:ext cx="1119914" cy="318749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796" name="Freeform 795"/>
              <p:cNvSpPr/>
              <p:nvPr/>
            </p:nvSpPr>
            <p:spPr bwMode="auto">
              <a:xfrm>
                <a:off x="2162315" y="1670752"/>
                <a:ext cx="546626" cy="16108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97" name="Freeform 796"/>
              <p:cNvSpPr>
                <a:spLocks/>
              </p:cNvSpPr>
              <p:nvPr/>
            </p:nvSpPr>
            <p:spPr bwMode="auto">
              <a:xfrm>
                <a:off x="2104543" y="1633049"/>
                <a:ext cx="657727" cy="109677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8" name="Freeform 797"/>
              <p:cNvSpPr>
                <a:spLocks/>
              </p:cNvSpPr>
              <p:nvPr/>
            </p:nvSpPr>
            <p:spPr bwMode="auto">
              <a:xfrm>
                <a:off x="2535619" y="1725591"/>
                <a:ext cx="244427" cy="99394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9" name="Freeform 798"/>
              <p:cNvSpPr>
                <a:spLocks/>
              </p:cNvSpPr>
              <p:nvPr/>
            </p:nvSpPr>
            <p:spPr bwMode="auto">
              <a:xfrm>
                <a:off x="2091209" y="1729017"/>
                <a:ext cx="239982" cy="95968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800" name="Straight Connector 799"/>
              <p:cNvCxnSpPr>
                <a:cxnSpLocks noChangeShapeType="1"/>
                <a:endCxn id="795" idx="2"/>
              </p:cNvCxnSpPr>
              <p:nvPr/>
            </p:nvCxnSpPr>
            <p:spPr bwMode="auto">
              <a:xfrm flipH="1" flipV="1">
                <a:off x="1873449" y="1735872"/>
                <a:ext cx="4443" cy="123387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801" name="Straight Connector 800"/>
              <p:cNvCxnSpPr>
                <a:cxnSpLocks noChangeShapeType="1"/>
              </p:cNvCxnSpPr>
              <p:nvPr/>
            </p:nvCxnSpPr>
            <p:spPr bwMode="auto">
              <a:xfrm flipH="1" flipV="1">
                <a:off x="2993363" y="1732446"/>
                <a:ext cx="4443" cy="123387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13455" name="Group 589"/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784" name="Oval 783"/>
              <p:cNvSpPr>
                <a:spLocks noChangeArrowheads="1"/>
              </p:cNvSpPr>
              <p:nvPr/>
            </p:nvSpPr>
            <p:spPr bwMode="auto">
              <a:xfrm flipV="1">
                <a:off x="7916261" y="1595082"/>
                <a:ext cx="621721" cy="196676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785" name="Rectangle 784"/>
              <p:cNvSpPr/>
              <p:nvPr/>
            </p:nvSpPr>
            <p:spPr bwMode="auto">
              <a:xfrm>
                <a:off x="7913888" y="1622848"/>
                <a:ext cx="624093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786" name="Oval 785"/>
              <p:cNvSpPr>
                <a:spLocks noChangeArrowheads="1"/>
              </p:cNvSpPr>
              <p:nvPr/>
            </p:nvSpPr>
            <p:spPr bwMode="auto">
              <a:xfrm flipV="1">
                <a:off x="7913888" y="1516411"/>
                <a:ext cx="621721" cy="196676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787" name="Freeform 786"/>
              <p:cNvSpPr/>
              <p:nvPr/>
            </p:nvSpPr>
            <p:spPr bwMode="auto">
              <a:xfrm>
                <a:off x="8072877" y="1581199"/>
                <a:ext cx="303742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88" name="Freeform 787"/>
              <p:cNvSpPr>
                <a:spLocks/>
              </p:cNvSpPr>
              <p:nvPr/>
            </p:nvSpPr>
            <p:spPr bwMode="auto">
              <a:xfrm>
                <a:off x="8042029" y="1555746"/>
                <a:ext cx="365439" cy="69415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89" name="Freeform 788"/>
              <p:cNvSpPr>
                <a:spLocks/>
              </p:cNvSpPr>
              <p:nvPr/>
            </p:nvSpPr>
            <p:spPr bwMode="auto">
              <a:xfrm>
                <a:off x="8281700" y="1613593"/>
                <a:ext cx="135261" cy="60160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0" name="Freeform 789"/>
              <p:cNvSpPr>
                <a:spLocks/>
              </p:cNvSpPr>
              <p:nvPr/>
            </p:nvSpPr>
            <p:spPr bwMode="auto">
              <a:xfrm>
                <a:off x="8034910" y="1615906"/>
                <a:ext cx="132887" cy="6016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791" name="Straight Connector 790"/>
              <p:cNvCxnSpPr>
                <a:cxnSpLocks noChangeShapeType="1"/>
                <a:endCxn id="786" idx="2"/>
              </p:cNvCxnSpPr>
              <p:nvPr/>
            </p:nvCxnSpPr>
            <p:spPr bwMode="auto">
              <a:xfrm flipH="1" flipV="1">
                <a:off x="7913888" y="1615906"/>
                <a:ext cx="2372" cy="76357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792" name="Straight Connector 791"/>
              <p:cNvCxnSpPr>
                <a:cxnSpLocks noChangeShapeType="1"/>
              </p:cNvCxnSpPr>
              <p:nvPr/>
            </p:nvCxnSpPr>
            <p:spPr bwMode="auto">
              <a:xfrm flipH="1" flipV="1">
                <a:off x="8535609" y="1618220"/>
                <a:ext cx="2372" cy="7635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13456" name="Group 590"/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775" name="Oval 774"/>
              <p:cNvSpPr>
                <a:spLocks noChangeArrowheads="1"/>
              </p:cNvSpPr>
              <p:nvPr/>
            </p:nvSpPr>
            <p:spPr bwMode="auto">
              <a:xfrm flipV="1">
                <a:off x="7915268" y="1595576"/>
                <a:ext cx="624095" cy="19667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776" name="Rectangle 775"/>
              <p:cNvSpPr/>
              <p:nvPr/>
            </p:nvSpPr>
            <p:spPr bwMode="auto">
              <a:xfrm>
                <a:off x="7912896" y="1623342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777" name="Oval 776"/>
              <p:cNvSpPr>
                <a:spLocks noChangeArrowheads="1"/>
              </p:cNvSpPr>
              <p:nvPr/>
            </p:nvSpPr>
            <p:spPr bwMode="auto">
              <a:xfrm flipV="1">
                <a:off x="7912896" y="1516906"/>
                <a:ext cx="624093" cy="19667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778" name="Freeform 777"/>
              <p:cNvSpPr/>
              <p:nvPr/>
            </p:nvSpPr>
            <p:spPr bwMode="auto">
              <a:xfrm>
                <a:off x="8071885" y="1581693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79" name="Freeform 778"/>
              <p:cNvSpPr>
                <a:spLocks/>
              </p:cNvSpPr>
              <p:nvPr/>
            </p:nvSpPr>
            <p:spPr bwMode="auto">
              <a:xfrm>
                <a:off x="8041037" y="1556241"/>
                <a:ext cx="367811" cy="69415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80" name="Freeform 779"/>
              <p:cNvSpPr>
                <a:spLocks/>
              </p:cNvSpPr>
              <p:nvPr/>
            </p:nvSpPr>
            <p:spPr bwMode="auto">
              <a:xfrm>
                <a:off x="8283081" y="1614087"/>
                <a:ext cx="135259" cy="60160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81" name="Freeform 780"/>
              <p:cNvSpPr>
                <a:spLocks/>
              </p:cNvSpPr>
              <p:nvPr/>
            </p:nvSpPr>
            <p:spPr bwMode="auto">
              <a:xfrm>
                <a:off x="8033917" y="1616401"/>
                <a:ext cx="135261" cy="6016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782" name="Straight Connector 781"/>
              <p:cNvCxnSpPr>
                <a:cxnSpLocks noChangeShapeType="1"/>
                <a:endCxn id="777" idx="2"/>
              </p:cNvCxnSpPr>
              <p:nvPr/>
            </p:nvCxnSpPr>
            <p:spPr bwMode="auto">
              <a:xfrm flipH="1" flipV="1">
                <a:off x="7912896" y="1616401"/>
                <a:ext cx="2372" cy="7635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783" name="Straight Connector 782"/>
              <p:cNvCxnSpPr>
                <a:cxnSpLocks noChangeShapeType="1"/>
              </p:cNvCxnSpPr>
              <p:nvPr/>
            </p:nvCxnSpPr>
            <p:spPr bwMode="auto">
              <a:xfrm flipH="1" flipV="1">
                <a:off x="8536989" y="1618714"/>
                <a:ext cx="2374" cy="76357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13457" name="Group 591"/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766" name="Oval 765"/>
              <p:cNvSpPr>
                <a:spLocks noChangeArrowheads="1"/>
              </p:cNvSpPr>
              <p:nvPr/>
            </p:nvSpPr>
            <p:spPr bwMode="auto">
              <a:xfrm flipV="1">
                <a:off x="7915277" y="1593365"/>
                <a:ext cx="624093" cy="198990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767" name="Rectangle 766"/>
              <p:cNvSpPr/>
              <p:nvPr/>
            </p:nvSpPr>
            <p:spPr bwMode="auto">
              <a:xfrm>
                <a:off x="7912903" y="162113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768" name="Oval 767"/>
              <p:cNvSpPr>
                <a:spLocks noChangeArrowheads="1"/>
              </p:cNvSpPr>
              <p:nvPr/>
            </p:nvSpPr>
            <p:spPr bwMode="auto">
              <a:xfrm flipV="1">
                <a:off x="7912903" y="1514694"/>
                <a:ext cx="624095" cy="19899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769" name="Freeform 768"/>
              <p:cNvSpPr/>
              <p:nvPr/>
            </p:nvSpPr>
            <p:spPr bwMode="auto">
              <a:xfrm>
                <a:off x="8071894" y="1579482"/>
                <a:ext cx="306114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70" name="Freeform 769"/>
              <p:cNvSpPr>
                <a:spLocks/>
              </p:cNvSpPr>
              <p:nvPr/>
            </p:nvSpPr>
            <p:spPr bwMode="auto">
              <a:xfrm>
                <a:off x="8041044" y="1554029"/>
                <a:ext cx="367813" cy="69415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71" name="Freeform 770"/>
              <p:cNvSpPr>
                <a:spLocks/>
              </p:cNvSpPr>
              <p:nvPr/>
            </p:nvSpPr>
            <p:spPr bwMode="auto">
              <a:xfrm>
                <a:off x="8283088" y="1614189"/>
                <a:ext cx="135261" cy="60160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72" name="Freeform 771"/>
              <p:cNvSpPr>
                <a:spLocks/>
              </p:cNvSpPr>
              <p:nvPr/>
            </p:nvSpPr>
            <p:spPr bwMode="auto">
              <a:xfrm>
                <a:off x="8033926" y="1614189"/>
                <a:ext cx="135259" cy="62474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773" name="Straight Connector 772"/>
              <p:cNvCxnSpPr>
                <a:cxnSpLocks noChangeShapeType="1"/>
                <a:endCxn id="768" idx="2"/>
              </p:cNvCxnSpPr>
              <p:nvPr/>
            </p:nvCxnSpPr>
            <p:spPr bwMode="auto">
              <a:xfrm flipH="1" flipV="1">
                <a:off x="7912903" y="1614189"/>
                <a:ext cx="2374" cy="78671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774" name="Straight Connector 773"/>
              <p:cNvCxnSpPr>
                <a:cxnSpLocks noChangeShapeType="1"/>
              </p:cNvCxnSpPr>
              <p:nvPr/>
            </p:nvCxnSpPr>
            <p:spPr bwMode="auto">
              <a:xfrm flipH="1" flipV="1">
                <a:off x="8536998" y="1618816"/>
                <a:ext cx="2372" cy="76357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13458" name="Group 592"/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757" name="Oval 756"/>
              <p:cNvSpPr>
                <a:spLocks noChangeArrowheads="1"/>
              </p:cNvSpPr>
              <p:nvPr/>
            </p:nvSpPr>
            <p:spPr bwMode="auto">
              <a:xfrm flipV="1">
                <a:off x="7915183" y="1595105"/>
                <a:ext cx="624095" cy="196676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758" name="Rectangle 757"/>
              <p:cNvSpPr/>
              <p:nvPr/>
            </p:nvSpPr>
            <p:spPr bwMode="auto">
              <a:xfrm>
                <a:off x="7912811" y="162287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759" name="Oval 758"/>
              <p:cNvSpPr>
                <a:spLocks noChangeArrowheads="1"/>
              </p:cNvSpPr>
              <p:nvPr/>
            </p:nvSpPr>
            <p:spPr bwMode="auto">
              <a:xfrm flipV="1">
                <a:off x="7912811" y="1516435"/>
                <a:ext cx="624093" cy="196676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760" name="Freeform 759"/>
              <p:cNvSpPr/>
              <p:nvPr/>
            </p:nvSpPr>
            <p:spPr bwMode="auto">
              <a:xfrm>
                <a:off x="8071800" y="1581222"/>
                <a:ext cx="306115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61" name="Freeform 760"/>
              <p:cNvSpPr>
                <a:spLocks/>
              </p:cNvSpPr>
              <p:nvPr/>
            </p:nvSpPr>
            <p:spPr bwMode="auto">
              <a:xfrm>
                <a:off x="8040952" y="1555769"/>
                <a:ext cx="367811" cy="69415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62" name="Freeform 761"/>
              <p:cNvSpPr>
                <a:spLocks/>
              </p:cNvSpPr>
              <p:nvPr/>
            </p:nvSpPr>
            <p:spPr bwMode="auto">
              <a:xfrm>
                <a:off x="8282996" y="1613616"/>
                <a:ext cx="135259" cy="60160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63" name="Freeform 762"/>
              <p:cNvSpPr>
                <a:spLocks/>
              </p:cNvSpPr>
              <p:nvPr/>
            </p:nvSpPr>
            <p:spPr bwMode="auto">
              <a:xfrm>
                <a:off x="8033832" y="1615929"/>
                <a:ext cx="135261" cy="6016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764" name="Straight Connector 763"/>
              <p:cNvCxnSpPr>
                <a:cxnSpLocks noChangeShapeType="1"/>
                <a:endCxn id="759" idx="2"/>
              </p:cNvCxnSpPr>
              <p:nvPr/>
            </p:nvCxnSpPr>
            <p:spPr bwMode="auto">
              <a:xfrm flipH="1" flipV="1">
                <a:off x="7912811" y="1615929"/>
                <a:ext cx="2372" cy="76357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765" name="Straight Connector 764"/>
              <p:cNvCxnSpPr>
                <a:cxnSpLocks noChangeShapeType="1"/>
              </p:cNvCxnSpPr>
              <p:nvPr/>
            </p:nvCxnSpPr>
            <p:spPr bwMode="auto">
              <a:xfrm flipH="1" flipV="1">
                <a:off x="8536904" y="1618244"/>
                <a:ext cx="2374" cy="7635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13459" name="Group 593"/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748" name="Oval 747"/>
              <p:cNvSpPr>
                <a:spLocks noChangeArrowheads="1"/>
              </p:cNvSpPr>
              <p:nvPr/>
            </p:nvSpPr>
            <p:spPr bwMode="auto">
              <a:xfrm flipV="1">
                <a:off x="7916193" y="1595113"/>
                <a:ext cx="624095" cy="19667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749" name="Rectangle 748"/>
              <p:cNvSpPr/>
              <p:nvPr/>
            </p:nvSpPr>
            <p:spPr bwMode="auto">
              <a:xfrm>
                <a:off x="7913821" y="1622879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750" name="Oval 749"/>
              <p:cNvSpPr>
                <a:spLocks noChangeArrowheads="1"/>
              </p:cNvSpPr>
              <p:nvPr/>
            </p:nvSpPr>
            <p:spPr bwMode="auto">
              <a:xfrm flipV="1">
                <a:off x="7913821" y="1516442"/>
                <a:ext cx="624093" cy="19667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751" name="Freeform 750"/>
              <p:cNvSpPr/>
              <p:nvPr/>
            </p:nvSpPr>
            <p:spPr bwMode="auto">
              <a:xfrm>
                <a:off x="8072810" y="1581230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52" name="Freeform 751"/>
              <p:cNvSpPr>
                <a:spLocks/>
              </p:cNvSpPr>
              <p:nvPr/>
            </p:nvSpPr>
            <p:spPr bwMode="auto">
              <a:xfrm>
                <a:off x="8041962" y="1555778"/>
                <a:ext cx="367811" cy="69415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53" name="Freeform 752"/>
              <p:cNvSpPr>
                <a:spLocks/>
              </p:cNvSpPr>
              <p:nvPr/>
            </p:nvSpPr>
            <p:spPr bwMode="auto">
              <a:xfrm>
                <a:off x="8284006" y="1613623"/>
                <a:ext cx="135259" cy="60160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54" name="Freeform 753"/>
              <p:cNvSpPr>
                <a:spLocks/>
              </p:cNvSpPr>
              <p:nvPr/>
            </p:nvSpPr>
            <p:spPr bwMode="auto">
              <a:xfrm>
                <a:off x="8034842" y="1615938"/>
                <a:ext cx="135261" cy="6016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755" name="Straight Connector 754"/>
              <p:cNvCxnSpPr>
                <a:cxnSpLocks noChangeShapeType="1"/>
                <a:endCxn id="750" idx="2"/>
              </p:cNvCxnSpPr>
              <p:nvPr/>
            </p:nvCxnSpPr>
            <p:spPr bwMode="auto">
              <a:xfrm flipH="1" flipV="1">
                <a:off x="7913821" y="1615938"/>
                <a:ext cx="2372" cy="7635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756" name="Straight Connector 755"/>
              <p:cNvCxnSpPr>
                <a:cxnSpLocks noChangeShapeType="1"/>
              </p:cNvCxnSpPr>
              <p:nvPr/>
            </p:nvCxnSpPr>
            <p:spPr bwMode="auto">
              <a:xfrm flipH="1" flipV="1">
                <a:off x="8537914" y="1618251"/>
                <a:ext cx="2374" cy="76357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13460" name="Group 594"/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739" name="Oval 738"/>
              <p:cNvSpPr>
                <a:spLocks noChangeArrowheads="1"/>
              </p:cNvSpPr>
              <p:nvPr/>
            </p:nvSpPr>
            <p:spPr bwMode="auto">
              <a:xfrm flipV="1">
                <a:off x="7916060" y="1593871"/>
                <a:ext cx="624095" cy="198990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740" name="Rectangle 739"/>
              <p:cNvSpPr/>
              <p:nvPr/>
            </p:nvSpPr>
            <p:spPr bwMode="auto">
              <a:xfrm>
                <a:off x="7913688" y="1621637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741" name="Oval 740"/>
              <p:cNvSpPr>
                <a:spLocks noChangeArrowheads="1"/>
              </p:cNvSpPr>
              <p:nvPr/>
            </p:nvSpPr>
            <p:spPr bwMode="auto">
              <a:xfrm flipV="1">
                <a:off x="7913688" y="1515200"/>
                <a:ext cx="624093" cy="19899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742" name="Freeform 741"/>
              <p:cNvSpPr/>
              <p:nvPr/>
            </p:nvSpPr>
            <p:spPr bwMode="auto">
              <a:xfrm>
                <a:off x="8072677" y="1579988"/>
                <a:ext cx="306115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43" name="Freeform 742"/>
              <p:cNvSpPr>
                <a:spLocks/>
              </p:cNvSpPr>
              <p:nvPr/>
            </p:nvSpPr>
            <p:spPr bwMode="auto">
              <a:xfrm>
                <a:off x="8041829" y="1554536"/>
                <a:ext cx="367811" cy="69415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44" name="Freeform 743"/>
              <p:cNvSpPr>
                <a:spLocks/>
              </p:cNvSpPr>
              <p:nvPr/>
            </p:nvSpPr>
            <p:spPr bwMode="auto">
              <a:xfrm>
                <a:off x="8283873" y="1614696"/>
                <a:ext cx="135259" cy="60160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45" name="Freeform 744"/>
              <p:cNvSpPr>
                <a:spLocks/>
              </p:cNvSpPr>
              <p:nvPr/>
            </p:nvSpPr>
            <p:spPr bwMode="auto">
              <a:xfrm>
                <a:off x="8034709" y="1614696"/>
                <a:ext cx="135261" cy="62473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746" name="Straight Connector 745"/>
              <p:cNvCxnSpPr>
                <a:cxnSpLocks noChangeShapeType="1"/>
                <a:endCxn id="741" idx="2"/>
              </p:cNvCxnSpPr>
              <p:nvPr/>
            </p:nvCxnSpPr>
            <p:spPr bwMode="auto">
              <a:xfrm flipH="1" flipV="1">
                <a:off x="7913688" y="1614696"/>
                <a:ext cx="2372" cy="78671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747" name="Straight Connector 746"/>
              <p:cNvCxnSpPr>
                <a:cxnSpLocks noChangeShapeType="1"/>
              </p:cNvCxnSpPr>
              <p:nvPr/>
            </p:nvCxnSpPr>
            <p:spPr bwMode="auto">
              <a:xfrm flipH="1" flipV="1">
                <a:off x="8537781" y="1619324"/>
                <a:ext cx="2374" cy="7635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sp>
          <p:nvSpPr>
            <p:cNvPr id="13461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462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463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464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465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466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467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468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469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470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471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472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3473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2"/>
              <a:chOff x="4650" y="1129"/>
              <a:chExt cx="246" cy="95"/>
            </a:xfrm>
          </p:grpSpPr>
          <p:sp>
            <p:nvSpPr>
              <p:cNvPr id="1360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360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360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3603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3606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3607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3604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605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3474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2"/>
              <a:chOff x="4650" y="1129"/>
              <a:chExt cx="246" cy="95"/>
            </a:xfrm>
          </p:grpSpPr>
          <p:sp>
            <p:nvSpPr>
              <p:cNvPr id="1359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359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359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3595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3598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3599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3596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597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3475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2"/>
              <a:chOff x="4650" y="1129"/>
              <a:chExt cx="246" cy="95"/>
            </a:xfrm>
          </p:grpSpPr>
          <p:sp>
            <p:nvSpPr>
              <p:cNvPr id="1358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358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358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3587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3590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3591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3588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589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3476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3477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1357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357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357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3579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3582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3583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3580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581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3478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1356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356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357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3571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3574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3575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3572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573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3479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1356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356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356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3563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3566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3567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3564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565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3480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47348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1600" dirty="0"/>
                <a:t>이동 네트워크</a:t>
              </a:r>
              <a:endParaRPr lang="en-US" altLang="ko-KR" sz="1600" dirty="0"/>
            </a:p>
          </p:txBody>
        </p:sp>
        <p:sp>
          <p:nvSpPr>
            <p:cNvPr id="13481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8814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1600" dirty="0"/>
                <a:t>글로벌</a:t>
              </a:r>
              <a:r>
                <a:rPr lang="en-US" altLang="ko-KR" sz="1600" dirty="0"/>
                <a:t> ISP</a:t>
              </a:r>
            </a:p>
          </p:txBody>
        </p:sp>
        <p:sp>
          <p:nvSpPr>
            <p:cNvPr id="13482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98296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1600" dirty="0"/>
                <a:t>로컬</a:t>
              </a:r>
              <a:r>
                <a:rPr lang="en-US" altLang="ko-KR" sz="1600" dirty="0"/>
                <a:t> ISP</a:t>
              </a:r>
            </a:p>
          </p:txBody>
        </p:sp>
        <p:sp>
          <p:nvSpPr>
            <p:cNvPr id="13483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1005403" cy="486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1600" dirty="0"/>
                <a:t>홈 </a:t>
              </a:r>
              <a:endParaRPr lang="en-US" altLang="ko-KR" sz="1600" dirty="0"/>
            </a:p>
            <a:p>
              <a:pPr>
                <a:lnSpc>
                  <a:spcPct val="80000"/>
                </a:lnSpc>
              </a:pPr>
              <a:r>
                <a:rPr lang="ko-KR" altLang="en-US" sz="1600" dirty="0"/>
                <a:t>네트워크</a:t>
              </a:r>
              <a:endParaRPr lang="en-US" altLang="ko-KR" sz="1600" dirty="0"/>
            </a:p>
          </p:txBody>
        </p:sp>
        <p:sp>
          <p:nvSpPr>
            <p:cNvPr id="13484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005403" cy="486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1600" dirty="0"/>
                <a:t>회사</a:t>
              </a:r>
              <a:endParaRPr lang="en-US" altLang="ko-KR" sz="1600" dirty="0"/>
            </a:p>
            <a:p>
              <a:pPr>
                <a:lnSpc>
                  <a:spcPct val="80000"/>
                </a:lnSpc>
              </a:pPr>
              <a:r>
                <a:rPr lang="ko-KR" altLang="en-US" sz="1600" dirty="0"/>
                <a:t>네트워크</a:t>
              </a:r>
              <a:endParaRPr lang="en-US" altLang="ko-KR" sz="1600" dirty="0"/>
            </a:p>
          </p:txBody>
        </p:sp>
        <p:pic>
          <p:nvPicPr>
            <p:cNvPr id="13485" name="Picture 269" descr="cell_tower_radiation copy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026149" y="1803400"/>
              <a:ext cx="518463" cy="412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3486" name="Group 347"/>
            <p:cNvGrpSpPr>
              <a:grpSpLocks/>
            </p:cNvGrpSpPr>
            <p:nvPr/>
          </p:nvGrpSpPr>
          <p:grpSpPr bwMode="auto">
            <a:xfrm>
              <a:off x="7077272" y="3621727"/>
              <a:ext cx="493804" cy="228319"/>
              <a:chOff x="1871277" y="1576300"/>
              <a:chExt cx="1128371" cy="437861"/>
            </a:xfrm>
          </p:grpSpPr>
          <p:sp>
            <p:nvSpPr>
              <p:cNvPr id="682" name="Oval 681"/>
              <p:cNvSpPr>
                <a:spLocks noChangeArrowheads="1"/>
              </p:cNvSpPr>
              <p:nvPr/>
            </p:nvSpPr>
            <p:spPr bwMode="auto">
              <a:xfrm flipV="1">
                <a:off x="1874456" y="1693807"/>
                <a:ext cx="1124534" cy="319668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683" name="Rectangle 682"/>
              <p:cNvSpPr/>
              <p:nvPr/>
            </p:nvSpPr>
            <p:spPr bwMode="auto">
              <a:xfrm>
                <a:off x="1870827" y="1739475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684" name="Oval 683"/>
              <p:cNvSpPr>
                <a:spLocks noChangeArrowheads="1"/>
              </p:cNvSpPr>
              <p:nvPr/>
            </p:nvSpPr>
            <p:spPr bwMode="auto">
              <a:xfrm flipV="1">
                <a:off x="1870827" y="1575075"/>
                <a:ext cx="1124534" cy="319666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685" name="Freeform 684"/>
              <p:cNvSpPr/>
              <p:nvPr/>
            </p:nvSpPr>
            <p:spPr bwMode="auto">
              <a:xfrm>
                <a:off x="2157403" y="1672497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86" name="Freeform 685"/>
              <p:cNvSpPr>
                <a:spLocks/>
              </p:cNvSpPr>
              <p:nvPr/>
            </p:nvSpPr>
            <p:spPr bwMode="auto">
              <a:xfrm>
                <a:off x="2102989" y="1632918"/>
                <a:ext cx="660211" cy="109600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" name="Freeform 686"/>
              <p:cNvSpPr>
                <a:spLocks/>
              </p:cNvSpPr>
              <p:nvPr/>
            </p:nvSpPr>
            <p:spPr bwMode="auto">
              <a:xfrm>
                <a:off x="2534666" y="1727297"/>
                <a:ext cx="246672" cy="97422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8" name="Freeform 687"/>
              <p:cNvSpPr>
                <a:spLocks/>
              </p:cNvSpPr>
              <p:nvPr/>
            </p:nvSpPr>
            <p:spPr bwMode="auto">
              <a:xfrm>
                <a:off x="2088479" y="1730340"/>
                <a:ext cx="243046" cy="97422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689" name="Straight Connector 688"/>
              <p:cNvCxnSpPr>
                <a:cxnSpLocks noChangeShapeType="1"/>
                <a:endCxn id="684" idx="2"/>
              </p:cNvCxnSpPr>
              <p:nvPr/>
            </p:nvCxnSpPr>
            <p:spPr bwMode="auto">
              <a:xfrm flipH="1" flipV="1">
                <a:off x="1870827" y="1736429"/>
                <a:ext cx="3629" cy="121778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690" name="Straight Connector 689"/>
              <p:cNvCxnSpPr>
                <a:cxnSpLocks noChangeShapeType="1"/>
              </p:cNvCxnSpPr>
              <p:nvPr/>
            </p:nvCxnSpPr>
            <p:spPr bwMode="auto">
              <a:xfrm flipH="1" flipV="1">
                <a:off x="2995361" y="1733386"/>
                <a:ext cx="3629" cy="124821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13487" name="Group 347"/>
            <p:cNvGrpSpPr>
              <a:grpSpLocks/>
            </p:cNvGrpSpPr>
            <p:nvPr/>
          </p:nvGrpSpPr>
          <p:grpSpPr bwMode="auto">
            <a:xfrm>
              <a:off x="7733157" y="3638864"/>
              <a:ext cx="493804" cy="228319"/>
              <a:chOff x="1871277" y="1576300"/>
              <a:chExt cx="1128371" cy="437861"/>
            </a:xfrm>
          </p:grpSpPr>
          <p:sp>
            <p:nvSpPr>
              <p:cNvPr id="673" name="Oval 672"/>
              <p:cNvSpPr>
                <a:spLocks noChangeArrowheads="1"/>
              </p:cNvSpPr>
              <p:nvPr/>
            </p:nvSpPr>
            <p:spPr bwMode="auto">
              <a:xfrm flipV="1">
                <a:off x="1873889" y="1694432"/>
                <a:ext cx="1124534" cy="319666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674" name="Rectangle 673"/>
              <p:cNvSpPr/>
              <p:nvPr/>
            </p:nvSpPr>
            <p:spPr bwMode="auto">
              <a:xfrm>
                <a:off x="1870262" y="1740098"/>
                <a:ext cx="1128161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675" name="Oval 674"/>
              <p:cNvSpPr>
                <a:spLocks noChangeArrowheads="1"/>
              </p:cNvSpPr>
              <p:nvPr/>
            </p:nvSpPr>
            <p:spPr bwMode="auto">
              <a:xfrm flipV="1">
                <a:off x="1870262" y="1575698"/>
                <a:ext cx="1124534" cy="319668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676" name="Freeform 675"/>
              <p:cNvSpPr/>
              <p:nvPr/>
            </p:nvSpPr>
            <p:spPr bwMode="auto">
              <a:xfrm>
                <a:off x="2156836" y="1673120"/>
                <a:ext cx="551385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77" name="Freeform 676"/>
              <p:cNvSpPr>
                <a:spLocks/>
              </p:cNvSpPr>
              <p:nvPr/>
            </p:nvSpPr>
            <p:spPr bwMode="auto">
              <a:xfrm>
                <a:off x="2102424" y="1633543"/>
                <a:ext cx="660211" cy="109600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78" name="Freeform 677"/>
              <p:cNvSpPr>
                <a:spLocks/>
              </p:cNvSpPr>
              <p:nvPr/>
            </p:nvSpPr>
            <p:spPr bwMode="auto">
              <a:xfrm>
                <a:off x="2534099" y="1727920"/>
                <a:ext cx="246672" cy="97422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79" name="Freeform 678"/>
              <p:cNvSpPr>
                <a:spLocks/>
              </p:cNvSpPr>
              <p:nvPr/>
            </p:nvSpPr>
            <p:spPr bwMode="auto">
              <a:xfrm>
                <a:off x="2087914" y="1730965"/>
                <a:ext cx="243043" cy="97422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680" name="Straight Connector 679"/>
              <p:cNvCxnSpPr>
                <a:cxnSpLocks noChangeShapeType="1"/>
                <a:endCxn id="675" idx="2"/>
              </p:cNvCxnSpPr>
              <p:nvPr/>
            </p:nvCxnSpPr>
            <p:spPr bwMode="auto">
              <a:xfrm flipH="1" flipV="1">
                <a:off x="1870262" y="1737054"/>
                <a:ext cx="3626" cy="121778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681" name="Straight Connector 680"/>
              <p:cNvCxnSpPr>
                <a:cxnSpLocks noChangeShapeType="1"/>
              </p:cNvCxnSpPr>
              <p:nvPr/>
            </p:nvCxnSpPr>
            <p:spPr bwMode="auto">
              <a:xfrm flipH="1" flipV="1">
                <a:off x="2994797" y="1734009"/>
                <a:ext cx="3626" cy="12482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13488" name="Group 347"/>
            <p:cNvGrpSpPr>
              <a:grpSpLocks/>
            </p:cNvGrpSpPr>
            <p:nvPr/>
          </p:nvGrpSpPr>
          <p:grpSpPr bwMode="auto">
            <a:xfrm>
              <a:off x="7397100" y="3903983"/>
              <a:ext cx="493804" cy="228319"/>
              <a:chOff x="1871277" y="1576300"/>
              <a:chExt cx="1128371" cy="437861"/>
            </a:xfrm>
          </p:grpSpPr>
          <p:sp>
            <p:nvSpPr>
              <p:cNvPr id="664" name="Oval 663"/>
              <p:cNvSpPr>
                <a:spLocks noChangeArrowheads="1"/>
              </p:cNvSpPr>
              <p:nvPr/>
            </p:nvSpPr>
            <p:spPr bwMode="auto">
              <a:xfrm flipV="1">
                <a:off x="1876391" y="1694419"/>
                <a:ext cx="1124534" cy="319668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665" name="Rectangle 664"/>
              <p:cNvSpPr/>
              <p:nvPr/>
            </p:nvSpPr>
            <p:spPr bwMode="auto">
              <a:xfrm>
                <a:off x="1872762" y="1740086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666" name="Oval 665"/>
              <p:cNvSpPr>
                <a:spLocks noChangeArrowheads="1"/>
              </p:cNvSpPr>
              <p:nvPr/>
            </p:nvSpPr>
            <p:spPr bwMode="auto">
              <a:xfrm flipV="1">
                <a:off x="1872762" y="1575686"/>
                <a:ext cx="1124534" cy="319666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667" name="Freeform 666"/>
              <p:cNvSpPr/>
              <p:nvPr/>
            </p:nvSpPr>
            <p:spPr bwMode="auto">
              <a:xfrm>
                <a:off x="2159338" y="1673109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68" name="Freeform 667"/>
              <p:cNvSpPr>
                <a:spLocks/>
              </p:cNvSpPr>
              <p:nvPr/>
            </p:nvSpPr>
            <p:spPr bwMode="auto">
              <a:xfrm>
                <a:off x="2104924" y="1633530"/>
                <a:ext cx="660211" cy="109600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69" name="Freeform 668"/>
              <p:cNvSpPr>
                <a:spLocks/>
              </p:cNvSpPr>
              <p:nvPr/>
            </p:nvSpPr>
            <p:spPr bwMode="auto">
              <a:xfrm>
                <a:off x="2536601" y="1727909"/>
                <a:ext cx="246672" cy="97422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70" name="Freeform 669"/>
              <p:cNvSpPr>
                <a:spLocks/>
              </p:cNvSpPr>
              <p:nvPr/>
            </p:nvSpPr>
            <p:spPr bwMode="auto">
              <a:xfrm>
                <a:off x="2090414" y="1730952"/>
                <a:ext cx="243046" cy="97422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671" name="Straight Connector 670"/>
              <p:cNvCxnSpPr>
                <a:cxnSpLocks noChangeShapeType="1"/>
                <a:endCxn id="666" idx="2"/>
              </p:cNvCxnSpPr>
              <p:nvPr/>
            </p:nvCxnSpPr>
            <p:spPr bwMode="auto">
              <a:xfrm flipH="1" flipV="1">
                <a:off x="1872762" y="1737041"/>
                <a:ext cx="3629" cy="121778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672" name="Straight Connector 671"/>
              <p:cNvCxnSpPr>
                <a:cxnSpLocks noChangeShapeType="1"/>
              </p:cNvCxnSpPr>
              <p:nvPr/>
            </p:nvCxnSpPr>
            <p:spPr bwMode="auto">
              <a:xfrm flipH="1" flipV="1">
                <a:off x="2997297" y="1733997"/>
                <a:ext cx="3629" cy="124821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13489" name="Group 347"/>
            <p:cNvGrpSpPr>
              <a:grpSpLocks/>
            </p:cNvGrpSpPr>
            <p:nvPr/>
          </p:nvGrpSpPr>
          <p:grpSpPr bwMode="auto">
            <a:xfrm>
              <a:off x="7195340" y="2756360"/>
              <a:ext cx="413310" cy="196874"/>
              <a:chOff x="1871277" y="1576300"/>
              <a:chExt cx="1128371" cy="437861"/>
            </a:xfrm>
          </p:grpSpPr>
          <p:sp>
            <p:nvSpPr>
              <p:cNvPr id="655" name="Oval 654"/>
              <p:cNvSpPr>
                <a:spLocks noChangeArrowheads="1"/>
              </p:cNvSpPr>
              <p:nvPr/>
            </p:nvSpPr>
            <p:spPr bwMode="auto">
              <a:xfrm flipV="1">
                <a:off x="1873456" y="1695321"/>
                <a:ext cx="1126842" cy="317764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656" name="Rectangle 655"/>
              <p:cNvSpPr/>
              <p:nvPr/>
            </p:nvSpPr>
            <p:spPr bwMode="auto">
              <a:xfrm>
                <a:off x="1869120" y="1737689"/>
                <a:ext cx="1131178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657" name="Oval 656"/>
              <p:cNvSpPr>
                <a:spLocks noChangeArrowheads="1"/>
              </p:cNvSpPr>
              <p:nvPr/>
            </p:nvSpPr>
            <p:spPr bwMode="auto">
              <a:xfrm flipV="1">
                <a:off x="1869120" y="1575277"/>
                <a:ext cx="1126842" cy="317764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658" name="Freeform 657"/>
              <p:cNvSpPr/>
              <p:nvPr/>
            </p:nvSpPr>
            <p:spPr bwMode="auto">
              <a:xfrm>
                <a:off x="2159500" y="1670607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59" name="Freeform 658"/>
              <p:cNvSpPr>
                <a:spLocks/>
              </p:cNvSpPr>
              <p:nvPr/>
            </p:nvSpPr>
            <p:spPr bwMode="auto">
              <a:xfrm>
                <a:off x="2103157" y="1631768"/>
                <a:ext cx="663105" cy="112983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60" name="Freeform 659"/>
              <p:cNvSpPr>
                <a:spLocks/>
              </p:cNvSpPr>
              <p:nvPr/>
            </p:nvSpPr>
            <p:spPr bwMode="auto">
              <a:xfrm>
                <a:off x="2536558" y="1727098"/>
                <a:ext cx="242704" cy="95328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61" name="Freeform 660"/>
              <p:cNvSpPr>
                <a:spLocks/>
              </p:cNvSpPr>
              <p:nvPr/>
            </p:nvSpPr>
            <p:spPr bwMode="auto">
              <a:xfrm>
                <a:off x="2090156" y="1730628"/>
                <a:ext cx="238369" cy="95330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662" name="Straight Connector 661"/>
              <p:cNvCxnSpPr>
                <a:cxnSpLocks noChangeShapeType="1"/>
                <a:endCxn id="657" idx="2"/>
              </p:cNvCxnSpPr>
              <p:nvPr/>
            </p:nvCxnSpPr>
            <p:spPr bwMode="auto">
              <a:xfrm flipH="1" flipV="1">
                <a:off x="1869120" y="1737689"/>
                <a:ext cx="4335" cy="12004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663" name="Straight Connector 662"/>
              <p:cNvCxnSpPr>
                <a:cxnSpLocks noChangeShapeType="1"/>
              </p:cNvCxnSpPr>
              <p:nvPr/>
            </p:nvCxnSpPr>
            <p:spPr bwMode="auto">
              <a:xfrm flipH="1" flipV="1">
                <a:off x="2995962" y="1734160"/>
                <a:ext cx="4335" cy="1235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13490" name="Group 347"/>
            <p:cNvGrpSpPr>
              <a:grpSpLocks/>
            </p:cNvGrpSpPr>
            <p:nvPr/>
          </p:nvGrpSpPr>
          <p:grpSpPr bwMode="auto">
            <a:xfrm>
              <a:off x="7677419" y="2378982"/>
              <a:ext cx="413310" cy="196874"/>
              <a:chOff x="1871277" y="1576300"/>
              <a:chExt cx="1128371" cy="437861"/>
            </a:xfrm>
          </p:grpSpPr>
          <p:sp>
            <p:nvSpPr>
              <p:cNvPr id="646" name="Oval 645"/>
              <p:cNvSpPr>
                <a:spLocks noChangeArrowheads="1"/>
              </p:cNvSpPr>
              <p:nvPr/>
            </p:nvSpPr>
            <p:spPr bwMode="auto">
              <a:xfrm flipV="1">
                <a:off x="1874878" y="1697859"/>
                <a:ext cx="1126842" cy="317764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647" name="Rectangle 646"/>
              <p:cNvSpPr/>
              <p:nvPr/>
            </p:nvSpPr>
            <p:spPr bwMode="auto">
              <a:xfrm>
                <a:off x="1870543" y="1740227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648" name="Oval 647"/>
              <p:cNvSpPr>
                <a:spLocks noChangeArrowheads="1"/>
              </p:cNvSpPr>
              <p:nvPr/>
            </p:nvSpPr>
            <p:spPr bwMode="auto">
              <a:xfrm flipV="1">
                <a:off x="1870543" y="1577815"/>
                <a:ext cx="1126842" cy="317764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649" name="Freeform 648"/>
              <p:cNvSpPr/>
              <p:nvPr/>
            </p:nvSpPr>
            <p:spPr bwMode="auto">
              <a:xfrm>
                <a:off x="2160923" y="1673143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50" name="Freeform 649"/>
              <p:cNvSpPr>
                <a:spLocks/>
              </p:cNvSpPr>
              <p:nvPr/>
            </p:nvSpPr>
            <p:spPr bwMode="auto">
              <a:xfrm>
                <a:off x="2104579" y="1634306"/>
                <a:ext cx="663105" cy="112983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51" name="Freeform 650"/>
              <p:cNvSpPr>
                <a:spLocks/>
              </p:cNvSpPr>
              <p:nvPr/>
            </p:nvSpPr>
            <p:spPr bwMode="auto">
              <a:xfrm>
                <a:off x="2537980" y="1729634"/>
                <a:ext cx="242704" cy="9533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52" name="Freeform 651"/>
              <p:cNvSpPr>
                <a:spLocks/>
              </p:cNvSpPr>
              <p:nvPr/>
            </p:nvSpPr>
            <p:spPr bwMode="auto">
              <a:xfrm>
                <a:off x="2091578" y="1733166"/>
                <a:ext cx="238369" cy="95328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653" name="Straight Connector 652"/>
              <p:cNvCxnSpPr>
                <a:cxnSpLocks noChangeShapeType="1"/>
                <a:endCxn id="648" idx="2"/>
              </p:cNvCxnSpPr>
              <p:nvPr/>
            </p:nvCxnSpPr>
            <p:spPr bwMode="auto">
              <a:xfrm flipH="1" flipV="1">
                <a:off x="1870543" y="1740227"/>
                <a:ext cx="4335" cy="12004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654" name="Straight Connector 653"/>
              <p:cNvCxnSpPr>
                <a:cxnSpLocks noChangeShapeType="1"/>
              </p:cNvCxnSpPr>
              <p:nvPr/>
            </p:nvCxnSpPr>
            <p:spPr bwMode="auto">
              <a:xfrm flipH="1" flipV="1">
                <a:off x="2997385" y="1736695"/>
                <a:ext cx="4335" cy="123576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13491" name="Group 347"/>
            <p:cNvGrpSpPr>
              <a:grpSpLocks/>
            </p:cNvGrpSpPr>
            <p:nvPr/>
          </p:nvGrpSpPr>
          <p:grpSpPr bwMode="auto">
            <a:xfrm>
              <a:off x="7186342" y="2486295"/>
              <a:ext cx="413310" cy="196874"/>
              <a:chOff x="1871277" y="1576300"/>
              <a:chExt cx="1128371" cy="437861"/>
            </a:xfrm>
          </p:grpSpPr>
          <p:sp>
            <p:nvSpPr>
              <p:cNvPr id="637" name="Oval 636"/>
              <p:cNvSpPr>
                <a:spLocks noChangeArrowheads="1"/>
              </p:cNvSpPr>
              <p:nvPr/>
            </p:nvSpPr>
            <p:spPr bwMode="auto">
              <a:xfrm flipV="1">
                <a:off x="1876349" y="1695744"/>
                <a:ext cx="1122510" cy="317764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638" name="Rectangle 637"/>
              <p:cNvSpPr/>
              <p:nvPr/>
            </p:nvSpPr>
            <p:spPr bwMode="auto">
              <a:xfrm>
                <a:off x="1872017" y="1738112"/>
                <a:ext cx="1126842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639" name="Oval 638"/>
              <p:cNvSpPr>
                <a:spLocks noChangeArrowheads="1"/>
              </p:cNvSpPr>
              <p:nvPr/>
            </p:nvSpPr>
            <p:spPr bwMode="auto">
              <a:xfrm flipV="1">
                <a:off x="1872017" y="1575700"/>
                <a:ext cx="1122507" cy="317764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640" name="Freeform 639"/>
              <p:cNvSpPr/>
              <p:nvPr/>
            </p:nvSpPr>
            <p:spPr bwMode="auto">
              <a:xfrm>
                <a:off x="2158061" y="1671030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41" name="Freeform 640"/>
              <p:cNvSpPr>
                <a:spLocks/>
              </p:cNvSpPr>
              <p:nvPr/>
            </p:nvSpPr>
            <p:spPr bwMode="auto">
              <a:xfrm>
                <a:off x="2101718" y="1632191"/>
                <a:ext cx="663105" cy="112983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42" name="Freeform 641"/>
              <p:cNvSpPr>
                <a:spLocks/>
              </p:cNvSpPr>
              <p:nvPr/>
            </p:nvSpPr>
            <p:spPr bwMode="auto">
              <a:xfrm>
                <a:off x="2535119" y="1727521"/>
                <a:ext cx="247040" cy="95328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43" name="Freeform 642"/>
              <p:cNvSpPr>
                <a:spLocks/>
              </p:cNvSpPr>
              <p:nvPr/>
            </p:nvSpPr>
            <p:spPr bwMode="auto">
              <a:xfrm>
                <a:off x="2088717" y="1731051"/>
                <a:ext cx="242704" cy="95330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644" name="Straight Connector 643"/>
              <p:cNvCxnSpPr>
                <a:cxnSpLocks noChangeShapeType="1"/>
                <a:endCxn id="639" idx="2"/>
              </p:cNvCxnSpPr>
              <p:nvPr/>
            </p:nvCxnSpPr>
            <p:spPr bwMode="auto">
              <a:xfrm flipH="1" flipV="1">
                <a:off x="1872017" y="1738112"/>
                <a:ext cx="4333" cy="12004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645" name="Straight Connector 644"/>
              <p:cNvCxnSpPr>
                <a:cxnSpLocks noChangeShapeType="1"/>
              </p:cNvCxnSpPr>
              <p:nvPr/>
            </p:nvCxnSpPr>
            <p:spPr bwMode="auto">
              <a:xfrm flipH="1" flipV="1">
                <a:off x="2994524" y="1734582"/>
                <a:ext cx="4335" cy="1235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13492" name="Group 347"/>
            <p:cNvGrpSpPr>
              <a:grpSpLocks/>
            </p:cNvGrpSpPr>
            <p:nvPr/>
          </p:nvGrpSpPr>
          <p:grpSpPr bwMode="auto">
            <a:xfrm>
              <a:off x="7750914" y="2756819"/>
              <a:ext cx="413310" cy="196874"/>
              <a:chOff x="1871277" y="1576300"/>
              <a:chExt cx="1128371" cy="437861"/>
            </a:xfrm>
          </p:grpSpPr>
          <p:sp>
            <p:nvSpPr>
              <p:cNvPr id="628" name="Oval 627"/>
              <p:cNvSpPr>
                <a:spLocks noChangeArrowheads="1"/>
              </p:cNvSpPr>
              <p:nvPr/>
            </p:nvSpPr>
            <p:spPr bwMode="auto">
              <a:xfrm flipV="1">
                <a:off x="1873595" y="1697832"/>
                <a:ext cx="1126842" cy="317764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629" name="Rectangle 628"/>
              <p:cNvSpPr/>
              <p:nvPr/>
            </p:nvSpPr>
            <p:spPr bwMode="auto">
              <a:xfrm>
                <a:off x="1869259" y="1740200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630" name="Oval 629"/>
              <p:cNvSpPr>
                <a:spLocks noChangeArrowheads="1"/>
              </p:cNvSpPr>
              <p:nvPr/>
            </p:nvSpPr>
            <p:spPr bwMode="auto">
              <a:xfrm flipV="1">
                <a:off x="1869259" y="1577788"/>
                <a:ext cx="1126842" cy="317764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631" name="Freeform 630"/>
              <p:cNvSpPr/>
              <p:nvPr/>
            </p:nvSpPr>
            <p:spPr bwMode="auto">
              <a:xfrm>
                <a:off x="2159639" y="1673116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32" name="Freeform 631"/>
              <p:cNvSpPr>
                <a:spLocks/>
              </p:cNvSpPr>
              <p:nvPr/>
            </p:nvSpPr>
            <p:spPr bwMode="auto">
              <a:xfrm>
                <a:off x="2103296" y="1634279"/>
                <a:ext cx="663105" cy="112983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33" name="Freeform 632"/>
              <p:cNvSpPr>
                <a:spLocks/>
              </p:cNvSpPr>
              <p:nvPr/>
            </p:nvSpPr>
            <p:spPr bwMode="auto">
              <a:xfrm>
                <a:off x="2536697" y="1729607"/>
                <a:ext cx="242704" cy="9533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34" name="Freeform 633"/>
              <p:cNvSpPr>
                <a:spLocks/>
              </p:cNvSpPr>
              <p:nvPr/>
            </p:nvSpPr>
            <p:spPr bwMode="auto">
              <a:xfrm>
                <a:off x="2090295" y="1733139"/>
                <a:ext cx="238369" cy="95328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635" name="Straight Connector 634"/>
              <p:cNvCxnSpPr>
                <a:cxnSpLocks noChangeShapeType="1"/>
                <a:endCxn id="630" idx="2"/>
              </p:cNvCxnSpPr>
              <p:nvPr/>
            </p:nvCxnSpPr>
            <p:spPr bwMode="auto">
              <a:xfrm flipH="1" flipV="1">
                <a:off x="1869259" y="1740200"/>
                <a:ext cx="4335" cy="12004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636" name="Straight Connector 635"/>
              <p:cNvCxnSpPr>
                <a:cxnSpLocks noChangeShapeType="1"/>
              </p:cNvCxnSpPr>
              <p:nvPr/>
            </p:nvCxnSpPr>
            <p:spPr bwMode="auto">
              <a:xfrm flipH="1" flipV="1">
                <a:off x="2996102" y="1736669"/>
                <a:ext cx="4335" cy="123576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pic>
          <p:nvPicPr>
            <p:cNvPr id="13493" name="Picture 1005" descr="antenna_stylized"/>
            <p:cNvPicPr>
              <a:picLocks noChangeAspect="1"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5516100" y="3095151"/>
              <a:ext cx="530703" cy="2237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494" name="Picture 1005" descr="antenna_stylized"/>
            <p:cNvPicPr>
              <a:picLocks noChangeAspect="1"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6893951" y="5490536"/>
              <a:ext cx="530703" cy="2237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495" name="Picture 1005" descr="antenna_stylized"/>
            <p:cNvPicPr>
              <a:picLocks noChangeAspect="1"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7365711" y="5438691"/>
              <a:ext cx="530703" cy="2237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496" name="Picture 934" descr="antenna_radiation_stylized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7096052" y="5017186"/>
              <a:ext cx="415925" cy="886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/>
      <p:bldP spid="4766" grpId="0"/>
      <p:bldP spid="476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36867" name="Picture 108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3063" y="760413"/>
            <a:ext cx="73136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74638" y="71438"/>
            <a:ext cx="8462962" cy="947737"/>
          </a:xfrm>
        </p:spPr>
        <p:txBody>
          <a:bodyPr/>
          <a:lstStyle/>
          <a:p>
            <a:pPr eaLnBrk="1" hangingPunct="1"/>
            <a:r>
              <a:rPr lang="ko-KR" altLang="en-US" sz="4000" dirty="0">
                <a:ea typeface="ＭＳ Ｐゴシック" pitchFamily="34" charset="-128"/>
              </a:rPr>
              <a:t>회선교환</a:t>
            </a:r>
            <a:r>
              <a:rPr lang="en-US" altLang="ko-KR" sz="4000" dirty="0">
                <a:ea typeface="ＭＳ Ｐゴシック" pitchFamily="34" charset="-128"/>
              </a:rPr>
              <a:t>: FDM </a:t>
            </a:r>
            <a:r>
              <a:rPr lang="en-US" altLang="ko-KR" sz="3600" dirty="0">
                <a:ea typeface="ＭＳ Ｐゴシック" pitchFamily="34" charset="-128"/>
              </a:rPr>
              <a:t>vs.</a:t>
            </a:r>
            <a:r>
              <a:rPr lang="en-US" altLang="ko-KR" sz="4000" dirty="0">
                <a:ea typeface="ＭＳ Ｐゴシック" pitchFamily="34" charset="-128"/>
              </a:rPr>
              <a:t> TDM</a:t>
            </a:r>
            <a:endParaRPr lang="fr-FR" sz="4000" dirty="0">
              <a:ea typeface="ＭＳ Ｐゴシック" pitchFamily="34" charset="-128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93700" y="1585913"/>
            <a:ext cx="7239000" cy="2438400"/>
            <a:chOff x="288" y="1007"/>
            <a:chExt cx="4560" cy="1536"/>
          </a:xfrm>
        </p:grpSpPr>
        <p:sp>
          <p:nvSpPr>
            <p:cNvPr id="36964" name="Text Box 4"/>
            <p:cNvSpPr txBox="1">
              <a:spLocks noChangeArrowheads="1"/>
            </p:cNvSpPr>
            <p:nvPr/>
          </p:nvSpPr>
          <p:spPr bwMode="auto">
            <a:xfrm>
              <a:off x="288" y="1007"/>
              <a:ext cx="53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ko-KR"/>
                <a:t>FDM</a:t>
              </a:r>
              <a:endParaRPr lang="fr-FR"/>
            </a:p>
          </p:txBody>
        </p:sp>
        <p:grpSp>
          <p:nvGrpSpPr>
            <p:cNvPr id="36965" name="Group 5"/>
            <p:cNvGrpSpPr>
              <a:grpSpLocks/>
            </p:cNvGrpSpPr>
            <p:nvPr/>
          </p:nvGrpSpPr>
          <p:grpSpPr bwMode="auto">
            <a:xfrm>
              <a:off x="720" y="1392"/>
              <a:ext cx="4128" cy="1151"/>
              <a:chOff x="720" y="1392"/>
              <a:chExt cx="4128" cy="1151"/>
            </a:xfrm>
          </p:grpSpPr>
          <p:sp>
            <p:nvSpPr>
              <p:cNvPr id="36966" name="Line 6"/>
              <p:cNvSpPr>
                <a:spLocks noChangeShapeType="1"/>
              </p:cNvSpPr>
              <p:nvPr/>
            </p:nvSpPr>
            <p:spPr bwMode="auto">
              <a:xfrm flipV="1">
                <a:off x="1728" y="1392"/>
                <a:ext cx="0" cy="81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6967" name="Text Box 7"/>
              <p:cNvSpPr txBox="1">
                <a:spLocks noChangeArrowheads="1"/>
              </p:cNvSpPr>
              <p:nvPr/>
            </p:nvSpPr>
            <p:spPr bwMode="auto">
              <a:xfrm>
                <a:off x="720" y="1680"/>
                <a:ext cx="960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altLang="ko-KR"/>
                  <a:t>frequency</a:t>
                </a:r>
                <a:endParaRPr lang="fr-FR"/>
              </a:p>
            </p:txBody>
          </p:sp>
          <p:sp>
            <p:nvSpPr>
              <p:cNvPr id="36968" name="Line 8"/>
              <p:cNvSpPr>
                <a:spLocks noChangeShapeType="1"/>
              </p:cNvSpPr>
              <p:nvPr/>
            </p:nvSpPr>
            <p:spPr bwMode="auto">
              <a:xfrm>
                <a:off x="1728" y="2208"/>
                <a:ext cx="312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6969" name="Text Box 9"/>
              <p:cNvSpPr txBox="1">
                <a:spLocks noChangeArrowheads="1"/>
              </p:cNvSpPr>
              <p:nvPr/>
            </p:nvSpPr>
            <p:spPr bwMode="auto">
              <a:xfrm>
                <a:off x="3048" y="2255"/>
                <a:ext cx="479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altLang="ko-KR"/>
                  <a:t>time</a:t>
                </a:r>
                <a:endParaRPr lang="fr-FR"/>
              </a:p>
            </p:txBody>
          </p:sp>
          <p:sp>
            <p:nvSpPr>
              <p:cNvPr id="36970" name="Rectangle 10"/>
              <p:cNvSpPr>
                <a:spLocks noChangeArrowheads="1"/>
              </p:cNvSpPr>
              <p:nvPr/>
            </p:nvSpPr>
            <p:spPr bwMode="auto">
              <a:xfrm>
                <a:off x="1776" y="1584"/>
                <a:ext cx="2880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</p:grpSp>
      </p:grpSp>
      <p:sp>
        <p:nvSpPr>
          <p:cNvPr id="55307" name="Rectangle 11"/>
          <p:cNvSpPr>
            <a:spLocks noChangeArrowheads="1"/>
          </p:cNvSpPr>
          <p:nvPr/>
        </p:nvSpPr>
        <p:spPr bwMode="auto">
          <a:xfrm>
            <a:off x="2743200" y="2514600"/>
            <a:ext cx="4572000" cy="2286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>
              <a:latin typeface="Times New Roman" pitchFamily="18" charset="0"/>
            </a:endParaRPr>
          </a:p>
        </p:txBody>
      </p:sp>
      <p:sp>
        <p:nvSpPr>
          <p:cNvPr id="55308" name="Rectangle 12"/>
          <p:cNvSpPr>
            <a:spLocks noChangeArrowheads="1"/>
          </p:cNvSpPr>
          <p:nvPr/>
        </p:nvSpPr>
        <p:spPr bwMode="auto">
          <a:xfrm>
            <a:off x="2743200" y="2743200"/>
            <a:ext cx="4572000" cy="228600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>
              <a:latin typeface="Times New Roman" pitchFamily="18" charset="0"/>
            </a:endParaRPr>
          </a:p>
        </p:txBody>
      </p:sp>
      <p:sp>
        <p:nvSpPr>
          <p:cNvPr id="55309" name="Rectangle 13"/>
          <p:cNvSpPr>
            <a:spLocks noChangeArrowheads="1"/>
          </p:cNvSpPr>
          <p:nvPr/>
        </p:nvSpPr>
        <p:spPr bwMode="auto">
          <a:xfrm>
            <a:off x="2743200" y="2971800"/>
            <a:ext cx="4572000" cy="2286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>
              <a:latin typeface="Times New Roman" pitchFamily="18" charset="0"/>
            </a:endParaRPr>
          </a:p>
        </p:txBody>
      </p:sp>
      <p:sp>
        <p:nvSpPr>
          <p:cNvPr id="55310" name="Rectangle 14"/>
          <p:cNvSpPr>
            <a:spLocks noChangeArrowheads="1"/>
          </p:cNvSpPr>
          <p:nvPr/>
        </p:nvSpPr>
        <p:spPr bwMode="auto">
          <a:xfrm>
            <a:off x="2743200" y="3200400"/>
            <a:ext cx="4572000" cy="228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>
              <a:latin typeface="Times New Roman" pitchFamily="18" charset="0"/>
            </a:endParaRPr>
          </a:p>
        </p:txBody>
      </p: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381000" y="3748088"/>
            <a:ext cx="7239000" cy="2516187"/>
            <a:chOff x="288" y="2543"/>
            <a:chExt cx="4560" cy="1585"/>
          </a:xfrm>
        </p:grpSpPr>
        <p:sp>
          <p:nvSpPr>
            <p:cNvPr id="36958" name="Text Box 16"/>
            <p:cNvSpPr txBox="1">
              <a:spLocks noChangeArrowheads="1"/>
            </p:cNvSpPr>
            <p:nvPr/>
          </p:nvSpPr>
          <p:spPr bwMode="auto">
            <a:xfrm>
              <a:off x="288" y="2543"/>
              <a:ext cx="53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ko-KR"/>
                <a:t>TDM</a:t>
              </a:r>
              <a:endParaRPr lang="fr-FR"/>
            </a:p>
          </p:txBody>
        </p:sp>
        <p:sp>
          <p:nvSpPr>
            <p:cNvPr id="36959" name="Line 17"/>
            <p:cNvSpPr>
              <a:spLocks noChangeShapeType="1"/>
            </p:cNvSpPr>
            <p:nvPr/>
          </p:nvSpPr>
          <p:spPr bwMode="auto">
            <a:xfrm flipV="1">
              <a:off x="1728" y="2977"/>
              <a:ext cx="0" cy="8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960" name="Text Box 18"/>
            <p:cNvSpPr txBox="1">
              <a:spLocks noChangeArrowheads="1"/>
            </p:cNvSpPr>
            <p:nvPr/>
          </p:nvSpPr>
          <p:spPr bwMode="auto">
            <a:xfrm>
              <a:off x="720" y="3265"/>
              <a:ext cx="96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ko-KR"/>
                <a:t>frequency</a:t>
              </a:r>
              <a:endParaRPr lang="fr-FR"/>
            </a:p>
          </p:txBody>
        </p:sp>
        <p:sp>
          <p:nvSpPr>
            <p:cNvPr id="36961" name="Line 19"/>
            <p:cNvSpPr>
              <a:spLocks noChangeShapeType="1"/>
            </p:cNvSpPr>
            <p:nvPr/>
          </p:nvSpPr>
          <p:spPr bwMode="auto">
            <a:xfrm>
              <a:off x="1728" y="3793"/>
              <a:ext cx="31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962" name="Text Box 20"/>
            <p:cNvSpPr txBox="1">
              <a:spLocks noChangeArrowheads="1"/>
            </p:cNvSpPr>
            <p:nvPr/>
          </p:nvSpPr>
          <p:spPr bwMode="auto">
            <a:xfrm>
              <a:off x="3048" y="3840"/>
              <a:ext cx="47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ko-KR"/>
                <a:t>time</a:t>
              </a:r>
              <a:endParaRPr lang="fr-FR"/>
            </a:p>
          </p:txBody>
        </p:sp>
        <p:sp>
          <p:nvSpPr>
            <p:cNvPr id="36963" name="Rectangle 21"/>
            <p:cNvSpPr>
              <a:spLocks noChangeArrowheads="1"/>
            </p:cNvSpPr>
            <p:nvPr/>
          </p:nvSpPr>
          <p:spPr bwMode="auto">
            <a:xfrm>
              <a:off x="1776" y="3168"/>
              <a:ext cx="2880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</p:grp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2743200" y="4740275"/>
            <a:ext cx="3886200" cy="914400"/>
            <a:chOff x="1776" y="3168"/>
            <a:chExt cx="2448" cy="576"/>
          </a:xfrm>
        </p:grpSpPr>
        <p:sp>
          <p:nvSpPr>
            <p:cNvPr id="36953" name="Rectangle 23"/>
            <p:cNvSpPr>
              <a:spLocks noChangeArrowheads="1"/>
            </p:cNvSpPr>
            <p:nvPr/>
          </p:nvSpPr>
          <p:spPr bwMode="auto">
            <a:xfrm>
              <a:off x="1776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36954" name="Rectangle 24"/>
            <p:cNvSpPr>
              <a:spLocks noChangeArrowheads="1"/>
            </p:cNvSpPr>
            <p:nvPr/>
          </p:nvSpPr>
          <p:spPr bwMode="auto">
            <a:xfrm>
              <a:off x="2352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36955" name="Rectangle 25"/>
            <p:cNvSpPr>
              <a:spLocks noChangeArrowheads="1"/>
            </p:cNvSpPr>
            <p:nvPr/>
          </p:nvSpPr>
          <p:spPr bwMode="auto">
            <a:xfrm>
              <a:off x="2928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36956" name="Rectangle 26"/>
            <p:cNvSpPr>
              <a:spLocks noChangeArrowheads="1"/>
            </p:cNvSpPr>
            <p:nvPr/>
          </p:nvSpPr>
          <p:spPr bwMode="auto">
            <a:xfrm>
              <a:off x="3504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36957" name="Rectangle 27"/>
            <p:cNvSpPr>
              <a:spLocks noChangeArrowheads="1"/>
            </p:cNvSpPr>
            <p:nvPr/>
          </p:nvSpPr>
          <p:spPr bwMode="auto">
            <a:xfrm>
              <a:off x="4080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</p:grpSp>
      <p:grpSp>
        <p:nvGrpSpPr>
          <p:cNvPr id="6" name="Group 28"/>
          <p:cNvGrpSpPr>
            <a:grpSpLocks/>
          </p:cNvGrpSpPr>
          <p:nvPr/>
        </p:nvGrpSpPr>
        <p:grpSpPr bwMode="auto">
          <a:xfrm>
            <a:off x="2971800" y="4740275"/>
            <a:ext cx="3886200" cy="914400"/>
            <a:chOff x="1920" y="3168"/>
            <a:chExt cx="2448" cy="576"/>
          </a:xfrm>
        </p:grpSpPr>
        <p:sp>
          <p:nvSpPr>
            <p:cNvPr id="36948" name="Rectangle 29"/>
            <p:cNvSpPr>
              <a:spLocks noChangeArrowheads="1"/>
            </p:cNvSpPr>
            <p:nvPr/>
          </p:nvSpPr>
          <p:spPr bwMode="auto">
            <a:xfrm>
              <a:off x="1920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36949" name="Rectangle 30"/>
            <p:cNvSpPr>
              <a:spLocks noChangeArrowheads="1"/>
            </p:cNvSpPr>
            <p:nvPr/>
          </p:nvSpPr>
          <p:spPr bwMode="auto">
            <a:xfrm>
              <a:off x="2496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36950" name="Rectangle 31"/>
            <p:cNvSpPr>
              <a:spLocks noChangeArrowheads="1"/>
            </p:cNvSpPr>
            <p:nvPr/>
          </p:nvSpPr>
          <p:spPr bwMode="auto">
            <a:xfrm>
              <a:off x="3072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36951" name="Rectangle 32"/>
            <p:cNvSpPr>
              <a:spLocks noChangeArrowheads="1"/>
            </p:cNvSpPr>
            <p:nvPr/>
          </p:nvSpPr>
          <p:spPr bwMode="auto">
            <a:xfrm>
              <a:off x="3648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36952" name="Rectangle 33"/>
            <p:cNvSpPr>
              <a:spLocks noChangeArrowheads="1"/>
            </p:cNvSpPr>
            <p:nvPr/>
          </p:nvSpPr>
          <p:spPr bwMode="auto">
            <a:xfrm>
              <a:off x="4224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</p:grp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3200400" y="4740275"/>
            <a:ext cx="3886200" cy="914400"/>
            <a:chOff x="2064" y="3168"/>
            <a:chExt cx="2448" cy="576"/>
          </a:xfrm>
        </p:grpSpPr>
        <p:sp>
          <p:nvSpPr>
            <p:cNvPr id="36943" name="Rectangle 35"/>
            <p:cNvSpPr>
              <a:spLocks noChangeArrowheads="1"/>
            </p:cNvSpPr>
            <p:nvPr/>
          </p:nvSpPr>
          <p:spPr bwMode="auto">
            <a:xfrm>
              <a:off x="2064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36944" name="Rectangle 36"/>
            <p:cNvSpPr>
              <a:spLocks noChangeArrowheads="1"/>
            </p:cNvSpPr>
            <p:nvPr/>
          </p:nvSpPr>
          <p:spPr bwMode="auto">
            <a:xfrm>
              <a:off x="2640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36945" name="Rectangle 37"/>
            <p:cNvSpPr>
              <a:spLocks noChangeArrowheads="1"/>
            </p:cNvSpPr>
            <p:nvPr/>
          </p:nvSpPr>
          <p:spPr bwMode="auto">
            <a:xfrm>
              <a:off x="3216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36946" name="Rectangle 38"/>
            <p:cNvSpPr>
              <a:spLocks noChangeArrowheads="1"/>
            </p:cNvSpPr>
            <p:nvPr/>
          </p:nvSpPr>
          <p:spPr bwMode="auto">
            <a:xfrm>
              <a:off x="3792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36947" name="Rectangle 39"/>
            <p:cNvSpPr>
              <a:spLocks noChangeArrowheads="1"/>
            </p:cNvSpPr>
            <p:nvPr/>
          </p:nvSpPr>
          <p:spPr bwMode="auto">
            <a:xfrm>
              <a:off x="4368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</p:grpSp>
      <p:grpSp>
        <p:nvGrpSpPr>
          <p:cNvPr id="8" name="Group 40"/>
          <p:cNvGrpSpPr>
            <a:grpSpLocks/>
          </p:cNvGrpSpPr>
          <p:nvPr/>
        </p:nvGrpSpPr>
        <p:grpSpPr bwMode="auto">
          <a:xfrm>
            <a:off x="3429000" y="4740275"/>
            <a:ext cx="3886200" cy="914400"/>
            <a:chOff x="2208" y="3168"/>
            <a:chExt cx="2448" cy="576"/>
          </a:xfrm>
        </p:grpSpPr>
        <p:sp>
          <p:nvSpPr>
            <p:cNvPr id="36938" name="Rectangle 41"/>
            <p:cNvSpPr>
              <a:spLocks noChangeArrowheads="1"/>
            </p:cNvSpPr>
            <p:nvPr/>
          </p:nvSpPr>
          <p:spPr bwMode="auto">
            <a:xfrm>
              <a:off x="2208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36939" name="Rectangle 42"/>
            <p:cNvSpPr>
              <a:spLocks noChangeArrowheads="1"/>
            </p:cNvSpPr>
            <p:nvPr/>
          </p:nvSpPr>
          <p:spPr bwMode="auto">
            <a:xfrm>
              <a:off x="2784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36940" name="Rectangle 43"/>
            <p:cNvSpPr>
              <a:spLocks noChangeArrowheads="1"/>
            </p:cNvSpPr>
            <p:nvPr/>
          </p:nvSpPr>
          <p:spPr bwMode="auto">
            <a:xfrm>
              <a:off x="3360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36941" name="Rectangle 44"/>
            <p:cNvSpPr>
              <a:spLocks noChangeArrowheads="1"/>
            </p:cNvSpPr>
            <p:nvPr/>
          </p:nvSpPr>
          <p:spPr bwMode="auto">
            <a:xfrm>
              <a:off x="3936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36942" name="Rectangle 45"/>
            <p:cNvSpPr>
              <a:spLocks noChangeArrowheads="1"/>
            </p:cNvSpPr>
            <p:nvPr/>
          </p:nvSpPr>
          <p:spPr bwMode="auto">
            <a:xfrm>
              <a:off x="4512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</p:grpSp>
      <p:grpSp>
        <p:nvGrpSpPr>
          <p:cNvPr id="9" name="Group 46"/>
          <p:cNvGrpSpPr>
            <a:grpSpLocks/>
          </p:cNvGrpSpPr>
          <p:nvPr/>
        </p:nvGrpSpPr>
        <p:grpSpPr bwMode="auto">
          <a:xfrm>
            <a:off x="2743200" y="2743200"/>
            <a:ext cx="4572000" cy="457200"/>
            <a:chOff x="1776" y="1728"/>
            <a:chExt cx="2880" cy="288"/>
          </a:xfrm>
        </p:grpSpPr>
        <p:sp>
          <p:nvSpPr>
            <p:cNvPr id="36935" name="Line 47"/>
            <p:cNvSpPr>
              <a:spLocks noChangeShapeType="1"/>
            </p:cNvSpPr>
            <p:nvPr/>
          </p:nvSpPr>
          <p:spPr bwMode="auto">
            <a:xfrm flipV="1">
              <a:off x="1776" y="172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936" name="Line 48"/>
            <p:cNvSpPr>
              <a:spLocks noChangeShapeType="1"/>
            </p:cNvSpPr>
            <p:nvPr/>
          </p:nvSpPr>
          <p:spPr bwMode="auto">
            <a:xfrm flipV="1">
              <a:off x="1776" y="1872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937" name="Line 49"/>
            <p:cNvSpPr>
              <a:spLocks noChangeShapeType="1"/>
            </p:cNvSpPr>
            <p:nvPr/>
          </p:nvSpPr>
          <p:spPr bwMode="auto">
            <a:xfrm flipV="1">
              <a:off x="1776" y="201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50"/>
          <p:cNvGrpSpPr>
            <a:grpSpLocks/>
          </p:cNvGrpSpPr>
          <p:nvPr/>
        </p:nvGrpSpPr>
        <p:grpSpPr bwMode="auto">
          <a:xfrm>
            <a:off x="2971800" y="4740275"/>
            <a:ext cx="4114800" cy="914400"/>
            <a:chOff x="1920" y="3168"/>
            <a:chExt cx="2592" cy="576"/>
          </a:xfrm>
        </p:grpSpPr>
        <p:sp>
          <p:nvSpPr>
            <p:cNvPr id="36916" name="Line 51"/>
            <p:cNvSpPr>
              <a:spLocks noChangeShapeType="1"/>
            </p:cNvSpPr>
            <p:nvPr/>
          </p:nvSpPr>
          <p:spPr bwMode="auto">
            <a:xfrm>
              <a:off x="19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917" name="Line 52"/>
            <p:cNvSpPr>
              <a:spLocks noChangeShapeType="1"/>
            </p:cNvSpPr>
            <p:nvPr/>
          </p:nvSpPr>
          <p:spPr bwMode="auto">
            <a:xfrm>
              <a:off x="20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918" name="Line 53"/>
            <p:cNvSpPr>
              <a:spLocks noChangeShapeType="1"/>
            </p:cNvSpPr>
            <p:nvPr/>
          </p:nvSpPr>
          <p:spPr bwMode="auto">
            <a:xfrm>
              <a:off x="22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919" name="Line 54"/>
            <p:cNvSpPr>
              <a:spLocks noChangeShapeType="1"/>
            </p:cNvSpPr>
            <p:nvPr/>
          </p:nvSpPr>
          <p:spPr bwMode="auto">
            <a:xfrm>
              <a:off x="23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920" name="Line 55"/>
            <p:cNvSpPr>
              <a:spLocks noChangeShapeType="1"/>
            </p:cNvSpPr>
            <p:nvPr/>
          </p:nvSpPr>
          <p:spPr bwMode="auto">
            <a:xfrm>
              <a:off x="24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921" name="Line 56"/>
            <p:cNvSpPr>
              <a:spLocks noChangeShapeType="1"/>
            </p:cNvSpPr>
            <p:nvPr/>
          </p:nvSpPr>
          <p:spPr bwMode="auto">
            <a:xfrm>
              <a:off x="26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922" name="Line 57"/>
            <p:cNvSpPr>
              <a:spLocks noChangeShapeType="1"/>
            </p:cNvSpPr>
            <p:nvPr/>
          </p:nvSpPr>
          <p:spPr bwMode="auto">
            <a:xfrm>
              <a:off x="27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923" name="Line 58"/>
            <p:cNvSpPr>
              <a:spLocks noChangeShapeType="1"/>
            </p:cNvSpPr>
            <p:nvPr/>
          </p:nvSpPr>
          <p:spPr bwMode="auto">
            <a:xfrm>
              <a:off x="292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924" name="Line 59"/>
            <p:cNvSpPr>
              <a:spLocks noChangeShapeType="1"/>
            </p:cNvSpPr>
            <p:nvPr/>
          </p:nvSpPr>
          <p:spPr bwMode="auto">
            <a:xfrm>
              <a:off x="307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925" name="Line 60"/>
            <p:cNvSpPr>
              <a:spLocks noChangeShapeType="1"/>
            </p:cNvSpPr>
            <p:nvPr/>
          </p:nvSpPr>
          <p:spPr bwMode="auto">
            <a:xfrm>
              <a:off x="321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926" name="Line 61"/>
            <p:cNvSpPr>
              <a:spLocks noChangeShapeType="1"/>
            </p:cNvSpPr>
            <p:nvPr/>
          </p:nvSpPr>
          <p:spPr bwMode="auto">
            <a:xfrm>
              <a:off x="336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927" name="Line 62"/>
            <p:cNvSpPr>
              <a:spLocks noChangeShapeType="1"/>
            </p:cNvSpPr>
            <p:nvPr/>
          </p:nvSpPr>
          <p:spPr bwMode="auto">
            <a:xfrm>
              <a:off x="350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928" name="Line 63"/>
            <p:cNvSpPr>
              <a:spLocks noChangeShapeType="1"/>
            </p:cNvSpPr>
            <p:nvPr/>
          </p:nvSpPr>
          <p:spPr bwMode="auto">
            <a:xfrm>
              <a:off x="36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929" name="Line 64"/>
            <p:cNvSpPr>
              <a:spLocks noChangeShapeType="1"/>
            </p:cNvSpPr>
            <p:nvPr/>
          </p:nvSpPr>
          <p:spPr bwMode="auto">
            <a:xfrm>
              <a:off x="37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930" name="Line 65"/>
            <p:cNvSpPr>
              <a:spLocks noChangeShapeType="1"/>
            </p:cNvSpPr>
            <p:nvPr/>
          </p:nvSpPr>
          <p:spPr bwMode="auto">
            <a:xfrm>
              <a:off x="39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931" name="Line 66"/>
            <p:cNvSpPr>
              <a:spLocks noChangeShapeType="1"/>
            </p:cNvSpPr>
            <p:nvPr/>
          </p:nvSpPr>
          <p:spPr bwMode="auto">
            <a:xfrm>
              <a:off x="40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932" name="Line 67"/>
            <p:cNvSpPr>
              <a:spLocks noChangeShapeType="1"/>
            </p:cNvSpPr>
            <p:nvPr/>
          </p:nvSpPr>
          <p:spPr bwMode="auto">
            <a:xfrm>
              <a:off x="42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933" name="Line 68"/>
            <p:cNvSpPr>
              <a:spLocks noChangeShapeType="1"/>
            </p:cNvSpPr>
            <p:nvPr/>
          </p:nvSpPr>
          <p:spPr bwMode="auto">
            <a:xfrm>
              <a:off x="43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934" name="Line 69"/>
            <p:cNvSpPr>
              <a:spLocks noChangeShapeType="1"/>
            </p:cNvSpPr>
            <p:nvPr/>
          </p:nvSpPr>
          <p:spPr bwMode="auto">
            <a:xfrm>
              <a:off x="45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70"/>
          <p:cNvGrpSpPr>
            <a:grpSpLocks/>
          </p:cNvGrpSpPr>
          <p:nvPr/>
        </p:nvGrpSpPr>
        <p:grpSpPr bwMode="auto">
          <a:xfrm>
            <a:off x="2743200" y="2628900"/>
            <a:ext cx="4572000" cy="685800"/>
            <a:chOff x="1776" y="1656"/>
            <a:chExt cx="2880" cy="432"/>
          </a:xfrm>
        </p:grpSpPr>
        <p:sp>
          <p:nvSpPr>
            <p:cNvPr id="36912" name="Line 71"/>
            <p:cNvSpPr>
              <a:spLocks noChangeShapeType="1"/>
            </p:cNvSpPr>
            <p:nvPr/>
          </p:nvSpPr>
          <p:spPr bwMode="auto">
            <a:xfrm>
              <a:off x="1776" y="165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913" name="Line 72"/>
            <p:cNvSpPr>
              <a:spLocks noChangeShapeType="1"/>
            </p:cNvSpPr>
            <p:nvPr/>
          </p:nvSpPr>
          <p:spPr bwMode="auto">
            <a:xfrm>
              <a:off x="1776" y="1800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914" name="Line 73"/>
            <p:cNvSpPr>
              <a:spLocks noChangeShapeType="1"/>
            </p:cNvSpPr>
            <p:nvPr/>
          </p:nvSpPr>
          <p:spPr bwMode="auto">
            <a:xfrm>
              <a:off x="1776" y="1944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915" name="Line 74"/>
            <p:cNvSpPr>
              <a:spLocks noChangeShapeType="1"/>
            </p:cNvSpPr>
            <p:nvPr/>
          </p:nvSpPr>
          <p:spPr bwMode="auto">
            <a:xfrm>
              <a:off x="1776" y="208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" name="Group 75"/>
          <p:cNvGrpSpPr>
            <a:grpSpLocks/>
          </p:cNvGrpSpPr>
          <p:nvPr/>
        </p:nvGrpSpPr>
        <p:grpSpPr bwMode="auto">
          <a:xfrm>
            <a:off x="2857500" y="4740275"/>
            <a:ext cx="4343400" cy="914400"/>
            <a:chOff x="1848" y="3168"/>
            <a:chExt cx="2736" cy="576"/>
          </a:xfrm>
        </p:grpSpPr>
        <p:sp>
          <p:nvSpPr>
            <p:cNvPr id="36892" name="Line 76"/>
            <p:cNvSpPr>
              <a:spLocks noChangeShapeType="1"/>
            </p:cNvSpPr>
            <p:nvPr/>
          </p:nvSpPr>
          <p:spPr bwMode="auto">
            <a:xfrm>
              <a:off x="18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893" name="Line 77"/>
            <p:cNvSpPr>
              <a:spLocks noChangeShapeType="1"/>
            </p:cNvSpPr>
            <p:nvPr/>
          </p:nvSpPr>
          <p:spPr bwMode="auto">
            <a:xfrm>
              <a:off x="19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894" name="Line 78"/>
            <p:cNvSpPr>
              <a:spLocks noChangeShapeType="1"/>
            </p:cNvSpPr>
            <p:nvPr/>
          </p:nvSpPr>
          <p:spPr bwMode="auto">
            <a:xfrm>
              <a:off x="21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895" name="Line 79"/>
            <p:cNvSpPr>
              <a:spLocks noChangeShapeType="1"/>
            </p:cNvSpPr>
            <p:nvPr/>
          </p:nvSpPr>
          <p:spPr bwMode="auto">
            <a:xfrm>
              <a:off x="22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896" name="Line 80"/>
            <p:cNvSpPr>
              <a:spLocks noChangeShapeType="1"/>
            </p:cNvSpPr>
            <p:nvPr/>
          </p:nvSpPr>
          <p:spPr bwMode="auto">
            <a:xfrm>
              <a:off x="24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897" name="Line 81"/>
            <p:cNvSpPr>
              <a:spLocks noChangeShapeType="1"/>
            </p:cNvSpPr>
            <p:nvPr/>
          </p:nvSpPr>
          <p:spPr bwMode="auto">
            <a:xfrm>
              <a:off x="25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898" name="Line 82"/>
            <p:cNvSpPr>
              <a:spLocks noChangeShapeType="1"/>
            </p:cNvSpPr>
            <p:nvPr/>
          </p:nvSpPr>
          <p:spPr bwMode="auto">
            <a:xfrm>
              <a:off x="27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899" name="Line 83"/>
            <p:cNvSpPr>
              <a:spLocks noChangeShapeType="1"/>
            </p:cNvSpPr>
            <p:nvPr/>
          </p:nvSpPr>
          <p:spPr bwMode="auto">
            <a:xfrm>
              <a:off x="285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900" name="Line 84"/>
            <p:cNvSpPr>
              <a:spLocks noChangeShapeType="1"/>
            </p:cNvSpPr>
            <p:nvPr/>
          </p:nvSpPr>
          <p:spPr bwMode="auto">
            <a:xfrm>
              <a:off x="300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901" name="Line 85"/>
            <p:cNvSpPr>
              <a:spLocks noChangeShapeType="1"/>
            </p:cNvSpPr>
            <p:nvPr/>
          </p:nvSpPr>
          <p:spPr bwMode="auto">
            <a:xfrm>
              <a:off x="314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902" name="Line 86"/>
            <p:cNvSpPr>
              <a:spLocks noChangeShapeType="1"/>
            </p:cNvSpPr>
            <p:nvPr/>
          </p:nvSpPr>
          <p:spPr bwMode="auto">
            <a:xfrm>
              <a:off x="328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903" name="Line 87"/>
            <p:cNvSpPr>
              <a:spLocks noChangeShapeType="1"/>
            </p:cNvSpPr>
            <p:nvPr/>
          </p:nvSpPr>
          <p:spPr bwMode="auto">
            <a:xfrm>
              <a:off x="343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904" name="Line 88"/>
            <p:cNvSpPr>
              <a:spLocks noChangeShapeType="1"/>
            </p:cNvSpPr>
            <p:nvPr/>
          </p:nvSpPr>
          <p:spPr bwMode="auto">
            <a:xfrm>
              <a:off x="357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905" name="Line 89"/>
            <p:cNvSpPr>
              <a:spLocks noChangeShapeType="1"/>
            </p:cNvSpPr>
            <p:nvPr/>
          </p:nvSpPr>
          <p:spPr bwMode="auto">
            <a:xfrm>
              <a:off x="37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906" name="Line 90"/>
            <p:cNvSpPr>
              <a:spLocks noChangeShapeType="1"/>
            </p:cNvSpPr>
            <p:nvPr/>
          </p:nvSpPr>
          <p:spPr bwMode="auto">
            <a:xfrm>
              <a:off x="38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907" name="Line 91"/>
            <p:cNvSpPr>
              <a:spLocks noChangeShapeType="1"/>
            </p:cNvSpPr>
            <p:nvPr/>
          </p:nvSpPr>
          <p:spPr bwMode="auto">
            <a:xfrm>
              <a:off x="40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908" name="Line 92"/>
            <p:cNvSpPr>
              <a:spLocks noChangeShapeType="1"/>
            </p:cNvSpPr>
            <p:nvPr/>
          </p:nvSpPr>
          <p:spPr bwMode="auto">
            <a:xfrm>
              <a:off x="41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909" name="Line 93"/>
            <p:cNvSpPr>
              <a:spLocks noChangeShapeType="1"/>
            </p:cNvSpPr>
            <p:nvPr/>
          </p:nvSpPr>
          <p:spPr bwMode="auto">
            <a:xfrm>
              <a:off x="42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910" name="Line 94"/>
            <p:cNvSpPr>
              <a:spLocks noChangeShapeType="1"/>
            </p:cNvSpPr>
            <p:nvPr/>
          </p:nvSpPr>
          <p:spPr bwMode="auto">
            <a:xfrm>
              <a:off x="44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911" name="Line 95"/>
            <p:cNvSpPr>
              <a:spLocks noChangeShapeType="1"/>
            </p:cNvSpPr>
            <p:nvPr/>
          </p:nvSpPr>
          <p:spPr bwMode="auto">
            <a:xfrm>
              <a:off x="45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3" name="Group 99"/>
          <p:cNvGrpSpPr>
            <a:grpSpLocks/>
          </p:cNvGrpSpPr>
          <p:nvPr/>
        </p:nvGrpSpPr>
        <p:grpSpPr bwMode="auto">
          <a:xfrm>
            <a:off x="5368925" y="1257300"/>
            <a:ext cx="2709863" cy="952500"/>
            <a:chOff x="3477" y="216"/>
            <a:chExt cx="1707" cy="600"/>
          </a:xfrm>
        </p:grpSpPr>
        <p:grpSp>
          <p:nvGrpSpPr>
            <p:cNvPr id="36885" name="Group 100"/>
            <p:cNvGrpSpPr>
              <a:grpSpLocks/>
            </p:cNvGrpSpPr>
            <p:nvPr/>
          </p:nvGrpSpPr>
          <p:grpSpPr bwMode="auto">
            <a:xfrm>
              <a:off x="3477" y="528"/>
              <a:ext cx="1707" cy="288"/>
              <a:chOff x="3477" y="288"/>
              <a:chExt cx="1707" cy="288"/>
            </a:xfrm>
          </p:grpSpPr>
          <p:sp>
            <p:nvSpPr>
              <p:cNvPr id="36887" name="Text Box 101"/>
              <p:cNvSpPr txBox="1">
                <a:spLocks noChangeArrowheads="1"/>
              </p:cNvSpPr>
              <p:nvPr/>
            </p:nvSpPr>
            <p:spPr bwMode="auto">
              <a:xfrm>
                <a:off x="3477" y="288"/>
                <a:ext cx="746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altLang="ko-KR" dirty="0"/>
                  <a:t>4 users</a:t>
                </a:r>
                <a:endParaRPr lang="fr-FR" dirty="0"/>
              </a:p>
            </p:txBody>
          </p:sp>
          <p:sp>
            <p:nvSpPr>
              <p:cNvPr id="36888" name="Rectangle 102"/>
              <p:cNvSpPr>
                <a:spLocks noChangeArrowheads="1"/>
              </p:cNvSpPr>
              <p:nvPr/>
            </p:nvSpPr>
            <p:spPr bwMode="auto">
              <a:xfrm>
                <a:off x="4464" y="352"/>
                <a:ext cx="144" cy="144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36889" name="Rectangle 103"/>
              <p:cNvSpPr>
                <a:spLocks noChangeArrowheads="1"/>
              </p:cNvSpPr>
              <p:nvPr/>
            </p:nvSpPr>
            <p:spPr bwMode="auto">
              <a:xfrm>
                <a:off x="4656" y="352"/>
                <a:ext cx="144" cy="144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36890" name="Rectangle 104"/>
              <p:cNvSpPr>
                <a:spLocks noChangeArrowheads="1"/>
              </p:cNvSpPr>
              <p:nvPr/>
            </p:nvSpPr>
            <p:spPr bwMode="auto">
              <a:xfrm>
                <a:off x="4848" y="352"/>
                <a:ext cx="144" cy="144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36891" name="Rectangle 105"/>
              <p:cNvSpPr>
                <a:spLocks noChangeArrowheads="1"/>
              </p:cNvSpPr>
              <p:nvPr/>
            </p:nvSpPr>
            <p:spPr bwMode="auto">
              <a:xfrm>
                <a:off x="5040" y="352"/>
                <a:ext cx="144" cy="144"/>
              </a:xfrm>
              <a:prstGeom prst="rect">
                <a:avLst/>
              </a:prstGeom>
              <a:solidFill>
                <a:srgbClr val="FF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</p:grpSp>
        <p:sp>
          <p:nvSpPr>
            <p:cNvPr id="36886" name="Text Box 106"/>
            <p:cNvSpPr txBox="1">
              <a:spLocks noChangeArrowheads="1"/>
            </p:cNvSpPr>
            <p:nvPr/>
          </p:nvSpPr>
          <p:spPr bwMode="auto">
            <a:xfrm>
              <a:off x="3480" y="216"/>
              <a:ext cx="364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ko-KR" altLang="en-US" dirty="0"/>
                <a:t>예</a:t>
              </a:r>
              <a:r>
                <a:rPr lang="en-US" altLang="ko-KR" dirty="0"/>
                <a:t>:</a:t>
              </a:r>
              <a:endParaRPr lang="fr-FR" dirty="0"/>
            </a:p>
          </p:txBody>
        </p:sp>
      </p:grpSp>
      <p:sp>
        <p:nvSpPr>
          <p:cNvPr id="3688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35C90013-0F38-42C6-B643-841EAC8DDCF0}" type="slidenum">
              <a:rPr lang="en-US" altLang="ko-KR"/>
              <a:pPr/>
              <a:t>40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5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5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5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5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7" grpId="0" animBg="1"/>
      <p:bldP spid="55308" grpId="0" animBg="1"/>
      <p:bldP spid="55309" grpId="0" animBg="1"/>
      <p:bldP spid="553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90" name="Group 347"/>
          <p:cNvGrpSpPr>
            <a:grpSpLocks/>
          </p:cNvGrpSpPr>
          <p:nvPr/>
        </p:nvGrpSpPr>
        <p:grpSpPr bwMode="auto">
          <a:xfrm>
            <a:off x="6327775" y="2809875"/>
            <a:ext cx="1162050" cy="714375"/>
            <a:chOff x="1871277" y="1576300"/>
            <a:chExt cx="1128371" cy="437861"/>
          </a:xfrm>
        </p:grpSpPr>
        <p:sp>
          <p:nvSpPr>
            <p:cNvPr id="42" name="Oval 41"/>
            <p:cNvSpPr>
              <a:spLocks noChangeArrowheads="1"/>
            </p:cNvSpPr>
            <p:nvPr/>
          </p:nvSpPr>
          <p:spPr bwMode="auto">
            <a:xfrm flipV="1">
              <a:off x="1874360" y="1695009"/>
              <a:ext cx="1125288" cy="319152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1871277" y="1739768"/>
              <a:ext cx="1128371" cy="11579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44" name="Oval 4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88" cy="319152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5" name="Freeform 44"/>
            <p:cNvSpPr/>
            <p:nvPr/>
          </p:nvSpPr>
          <p:spPr bwMode="auto">
            <a:xfrm>
              <a:off x="2159536" y="1673602"/>
              <a:ext cx="548771" cy="160549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2102501" y="1632735"/>
              <a:ext cx="662841" cy="111898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2537201" y="1728092"/>
              <a:ext cx="243555" cy="9633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2090169" y="1730038"/>
              <a:ext cx="240473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9" name="Straight Connector 48"/>
            <p:cNvCxnSpPr>
              <a:cxnSpLocks noChangeShapeType="1"/>
              <a:endCxn id="44" idx="2"/>
            </p:cNvCxnSpPr>
            <p:nvPr/>
          </p:nvCxnSpPr>
          <p:spPr bwMode="auto">
            <a:xfrm flipH="1" flipV="1">
              <a:off x="1871277" y="1736849"/>
              <a:ext cx="3083" cy="1235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50" name="Straight Connector 49"/>
            <p:cNvCxnSpPr>
              <a:cxnSpLocks noChangeShapeType="1"/>
            </p:cNvCxnSpPr>
            <p:nvPr/>
          </p:nvCxnSpPr>
          <p:spPr bwMode="auto">
            <a:xfrm flipH="1" flipV="1">
              <a:off x="2996565" y="1734903"/>
              <a:ext cx="3083" cy="12260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sp>
        <p:nvSpPr>
          <p:cNvPr id="37891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37892" name="Picture 36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4175" y="752475"/>
            <a:ext cx="7769225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25438" y="177800"/>
            <a:ext cx="8001000" cy="768350"/>
          </a:xfrm>
        </p:spPr>
        <p:txBody>
          <a:bodyPr/>
          <a:lstStyle/>
          <a:p>
            <a:pPr eaLnBrk="1" hangingPunct="1"/>
            <a:r>
              <a:rPr lang="ko-KR" altLang="en-US" sz="3600" dirty="0" err="1">
                <a:ea typeface="ＭＳ Ｐゴシック" pitchFamily="34" charset="-128"/>
              </a:rPr>
              <a:t>패킷교환</a:t>
            </a:r>
            <a:r>
              <a:rPr lang="ko-KR" altLang="en-US" sz="3600" dirty="0">
                <a:ea typeface="ＭＳ Ｐゴシック" pitchFamily="34" charset="-128"/>
              </a:rPr>
              <a:t> </a:t>
            </a:r>
            <a:r>
              <a:rPr lang="en-US" altLang="ko-KR" sz="3600" dirty="0">
                <a:ea typeface="ＭＳ Ｐゴシック" pitchFamily="34" charset="-128"/>
              </a:rPr>
              <a:t>vs.</a:t>
            </a:r>
            <a:r>
              <a:rPr lang="ko-KR" altLang="en-US" sz="3600" dirty="0">
                <a:ea typeface="ＭＳ Ｐゴシック" pitchFamily="34" charset="-128"/>
              </a:rPr>
              <a:t> 회선교환</a:t>
            </a:r>
            <a:endParaRPr lang="en-US" altLang="ko-KR" dirty="0">
              <a:ea typeface="ＭＳ Ｐゴシック" pitchFamily="34" charset="-128"/>
            </a:endParaRPr>
          </a:p>
        </p:txBody>
      </p:sp>
      <p:sp>
        <p:nvSpPr>
          <p:cNvPr id="3789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981200"/>
            <a:ext cx="3810000" cy="4648200"/>
          </a:xfrm>
        </p:spPr>
        <p:txBody>
          <a:bodyPr/>
          <a:lstStyle/>
          <a:p>
            <a:pPr marL="231775" indent="-231775" eaLnBrk="1" hangingPunct="1">
              <a:buSzPct val="75000"/>
              <a:buFont typeface="Wingdings" pitchFamily="2" charset="2"/>
              <a:buNone/>
              <a:tabLst>
                <a:tab pos="566738" algn="l"/>
              </a:tabLst>
            </a:pPr>
            <a:r>
              <a:rPr lang="ko-KR" altLang="en-US" sz="2400" dirty="0">
                <a:solidFill>
                  <a:srgbClr val="000099"/>
                </a:solidFill>
                <a:ea typeface="ＭＳ Ｐゴシック" pitchFamily="34" charset="-128"/>
              </a:rPr>
              <a:t>예</a:t>
            </a:r>
            <a:r>
              <a:rPr lang="en-US" altLang="ko-KR" sz="2400" dirty="0">
                <a:solidFill>
                  <a:srgbClr val="000099"/>
                </a:solidFill>
                <a:ea typeface="ＭＳ Ｐゴシック" pitchFamily="34" charset="-128"/>
              </a:rPr>
              <a:t>:</a:t>
            </a:r>
          </a:p>
          <a:p>
            <a:pPr marL="231775" indent="-231775" eaLnBrk="1" hangingPunct="1">
              <a:buSzTx/>
              <a:tabLst>
                <a:tab pos="566738" algn="l"/>
              </a:tabLst>
            </a:pPr>
            <a:r>
              <a:rPr lang="en-US" altLang="ko-KR" sz="2400" dirty="0">
                <a:ea typeface="ＭＳ Ｐゴシック" pitchFamily="34" charset="-128"/>
              </a:rPr>
              <a:t>1 Mb/s link</a:t>
            </a:r>
          </a:p>
          <a:p>
            <a:pPr marL="231775" indent="-231775" eaLnBrk="1" hangingPunct="1">
              <a:buSzTx/>
              <a:tabLst>
                <a:tab pos="566738" algn="l"/>
              </a:tabLst>
            </a:pPr>
            <a:r>
              <a:rPr lang="ko-KR" altLang="en-US" sz="2400" dirty="0">
                <a:ea typeface="ＭＳ Ｐゴシック" pitchFamily="34" charset="-128"/>
              </a:rPr>
              <a:t>각 사용자는</a:t>
            </a:r>
            <a:r>
              <a:rPr lang="en-US" altLang="ko-KR" sz="2400" dirty="0">
                <a:ea typeface="ＭＳ Ｐゴシック" pitchFamily="34" charset="-128"/>
              </a:rPr>
              <a:t>: </a:t>
            </a:r>
          </a:p>
          <a:p>
            <a:pPr marL="566738" lvl="1" indent="-219075" eaLnBrk="1" hangingPunct="1">
              <a:buClr>
                <a:schemeClr val="tx1"/>
              </a:buClr>
              <a:buFontTx/>
              <a:buChar char="•"/>
              <a:tabLst>
                <a:tab pos="566738" algn="l"/>
              </a:tabLst>
            </a:pPr>
            <a:r>
              <a:rPr lang="ko-KR" altLang="en-US" sz="2000" dirty="0">
                <a:ea typeface="Arial" pitchFamily="34" charset="0"/>
              </a:rPr>
              <a:t>활동시간에 </a:t>
            </a:r>
            <a:r>
              <a:rPr lang="en-US" altLang="ko-KR" sz="2000" dirty="0">
                <a:ea typeface="Arial" pitchFamily="34" charset="0"/>
              </a:rPr>
              <a:t>100 kb/s</a:t>
            </a:r>
            <a:endParaRPr lang="en-US" altLang="ja-JP" sz="2000" dirty="0">
              <a:ea typeface="ＭＳ Ｐゴシック" pitchFamily="34" charset="-128"/>
            </a:endParaRPr>
          </a:p>
          <a:p>
            <a:pPr marL="566738" lvl="1" indent="-219075" eaLnBrk="1" hangingPunct="1">
              <a:buClr>
                <a:schemeClr val="tx1"/>
              </a:buClr>
              <a:buFontTx/>
              <a:buChar char="•"/>
              <a:tabLst>
                <a:tab pos="566738" algn="l"/>
              </a:tabLst>
            </a:pPr>
            <a:r>
              <a:rPr lang="ko-KR" altLang="en-US" sz="2000" dirty="0">
                <a:ea typeface="Arial" pitchFamily="34" charset="0"/>
              </a:rPr>
              <a:t>사용시간의 </a:t>
            </a:r>
            <a:r>
              <a:rPr lang="en-US" altLang="ko-KR" sz="2000" dirty="0">
                <a:ea typeface="Arial" pitchFamily="34" charset="0"/>
              </a:rPr>
              <a:t>10%</a:t>
            </a:r>
            <a:r>
              <a:rPr lang="ko-KR" altLang="en-US" sz="2000" dirty="0">
                <a:ea typeface="Arial" pitchFamily="34" charset="0"/>
              </a:rPr>
              <a:t>만 활동</a:t>
            </a:r>
            <a:endParaRPr lang="en-US" altLang="ko-KR" sz="2000" dirty="0">
              <a:ea typeface="Arial" pitchFamily="34" charset="0"/>
            </a:endParaRPr>
          </a:p>
          <a:p>
            <a:pPr marL="231775" indent="-231775" eaLnBrk="1" hangingPunct="1">
              <a:tabLst>
                <a:tab pos="566738" algn="l"/>
              </a:tabLst>
            </a:pPr>
            <a:r>
              <a:rPr lang="ko-KR" altLang="en-US" sz="2400" i="1" dirty="0">
                <a:solidFill>
                  <a:srgbClr val="CC0000"/>
                </a:solidFill>
                <a:ea typeface="ＭＳ Ｐゴシック" pitchFamily="34" charset="-128"/>
              </a:rPr>
              <a:t>회선교환</a:t>
            </a:r>
            <a:r>
              <a:rPr lang="en-US" altLang="ko-KR" sz="2400" i="1" dirty="0">
                <a:solidFill>
                  <a:srgbClr val="CC0000"/>
                </a:solidFill>
                <a:ea typeface="ＭＳ Ｐゴシック" pitchFamily="34" charset="-128"/>
              </a:rPr>
              <a:t>:</a:t>
            </a:r>
            <a:r>
              <a:rPr lang="en-US" altLang="ko-KR" sz="2400" dirty="0">
                <a:ea typeface="ＭＳ Ｐゴシック" pitchFamily="34" charset="-128"/>
              </a:rPr>
              <a:t> </a:t>
            </a:r>
          </a:p>
          <a:p>
            <a:pPr marL="566738" lvl="1" indent="-219075" eaLnBrk="1" hangingPunct="1">
              <a:tabLst>
                <a:tab pos="566738" algn="l"/>
              </a:tabLst>
            </a:pPr>
            <a:r>
              <a:rPr lang="en-US" altLang="ko-KR" sz="2000" dirty="0">
                <a:ea typeface="Arial" pitchFamily="34" charset="0"/>
              </a:rPr>
              <a:t>10 users</a:t>
            </a:r>
          </a:p>
          <a:p>
            <a:pPr marL="231775" indent="-231775" eaLnBrk="1" hangingPunct="1">
              <a:tabLst>
                <a:tab pos="566738" algn="l"/>
              </a:tabLst>
            </a:pPr>
            <a:r>
              <a:rPr lang="ko-KR" altLang="en-US" sz="2400" i="1" dirty="0" err="1">
                <a:solidFill>
                  <a:srgbClr val="CC0000"/>
                </a:solidFill>
                <a:ea typeface="ＭＳ Ｐゴシック" pitchFamily="34" charset="-128"/>
              </a:rPr>
              <a:t>패킷교환</a:t>
            </a:r>
            <a:r>
              <a:rPr lang="en-US" altLang="ko-KR" sz="2400" i="1" dirty="0">
                <a:solidFill>
                  <a:srgbClr val="CC0000"/>
                </a:solidFill>
                <a:ea typeface="ＭＳ Ｐゴシック" pitchFamily="34" charset="-128"/>
              </a:rPr>
              <a:t>:</a:t>
            </a:r>
            <a:r>
              <a:rPr lang="en-US" altLang="ko-KR" sz="2400" dirty="0">
                <a:ea typeface="ＭＳ Ｐゴシック" pitchFamily="34" charset="-128"/>
              </a:rPr>
              <a:t> </a:t>
            </a:r>
          </a:p>
          <a:p>
            <a:pPr marL="566738" lvl="1" indent="-219075" eaLnBrk="1" hangingPunct="1">
              <a:tabLst>
                <a:tab pos="566738" algn="l"/>
              </a:tabLst>
            </a:pPr>
            <a:r>
              <a:rPr lang="en-US" altLang="ko-KR" sz="2000" dirty="0">
                <a:ea typeface="Arial" pitchFamily="34" charset="0"/>
              </a:rPr>
              <a:t>35</a:t>
            </a:r>
            <a:r>
              <a:rPr lang="ko-KR" altLang="en-US" sz="2000" dirty="0">
                <a:ea typeface="Arial" pitchFamily="34" charset="0"/>
              </a:rPr>
              <a:t>명의 사용자가 </a:t>
            </a:r>
            <a:r>
              <a:rPr lang="ko-KR" altLang="en-US" sz="2000" dirty="0" err="1">
                <a:ea typeface="Arial" pitchFamily="34" charset="0"/>
              </a:rPr>
              <a:t>있을때</a:t>
            </a:r>
            <a:r>
              <a:rPr lang="en-US" altLang="ko-KR" sz="2000" dirty="0">
                <a:ea typeface="Arial" pitchFamily="34" charset="0"/>
              </a:rPr>
              <a:t>, </a:t>
            </a:r>
            <a:r>
              <a:rPr lang="ko-KR" altLang="en-US" sz="2000" dirty="0">
                <a:ea typeface="Arial" pitchFamily="34" charset="0"/>
              </a:rPr>
              <a:t>동시에 </a:t>
            </a:r>
            <a:r>
              <a:rPr lang="en-US" altLang="ko-KR" sz="2000" dirty="0">
                <a:ea typeface="Arial" pitchFamily="34" charset="0"/>
              </a:rPr>
              <a:t>10</a:t>
            </a:r>
            <a:r>
              <a:rPr lang="ko-KR" altLang="en-US" sz="2000" dirty="0">
                <a:ea typeface="Arial" pitchFamily="34" charset="0"/>
              </a:rPr>
              <a:t>명 이상 활동할 확률은 </a:t>
            </a:r>
            <a:r>
              <a:rPr lang="en-US" altLang="ko-KR" sz="2000" dirty="0">
                <a:ea typeface="Arial" pitchFamily="34" charset="0"/>
              </a:rPr>
              <a:t>.0004 </a:t>
            </a:r>
            <a:r>
              <a:rPr lang="ko-KR" altLang="en-US" sz="2000" dirty="0">
                <a:ea typeface="Arial" pitchFamily="34" charset="0"/>
              </a:rPr>
              <a:t>미만</a:t>
            </a:r>
            <a:endParaRPr lang="en-US" altLang="ko-KR" sz="2000" dirty="0">
              <a:ea typeface="Arial" pitchFamily="34" charset="0"/>
            </a:endParaRPr>
          </a:p>
          <a:p>
            <a:pPr marL="231775" indent="-231775" eaLnBrk="1" hangingPunct="1">
              <a:tabLst>
                <a:tab pos="566738" algn="l"/>
              </a:tabLst>
            </a:pPr>
            <a:endParaRPr lang="en-US" altLang="ko-KR" sz="2400" dirty="0">
              <a:ea typeface="ＭＳ Ｐゴシック" pitchFamily="34" charset="-128"/>
            </a:endParaRPr>
          </a:p>
        </p:txBody>
      </p:sp>
      <p:sp>
        <p:nvSpPr>
          <p:cNvPr id="37895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68300" y="1122363"/>
            <a:ext cx="8715375" cy="6096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ko-KR" altLang="en-US" i="1" dirty="0" err="1">
                <a:solidFill>
                  <a:srgbClr val="CC0000"/>
                </a:solidFill>
                <a:ea typeface="ＭＳ Ｐゴシック" pitchFamily="34" charset="-128"/>
              </a:rPr>
              <a:t>패킷교환에서</a:t>
            </a:r>
            <a:r>
              <a:rPr lang="ko-KR" altLang="en-US" i="1" dirty="0">
                <a:solidFill>
                  <a:srgbClr val="CC0000"/>
                </a:solidFill>
                <a:ea typeface="ＭＳ Ｐゴシック" pitchFamily="34" charset="-128"/>
              </a:rPr>
              <a:t> 더 많은 사용자를 수용할 수 있다</a:t>
            </a:r>
            <a:r>
              <a:rPr lang="en-US" altLang="ko-KR" i="1" dirty="0">
                <a:solidFill>
                  <a:srgbClr val="CC0000"/>
                </a:solidFill>
                <a:ea typeface="ＭＳ Ｐゴシック" pitchFamily="34" charset="-128"/>
              </a:rPr>
              <a:t>!</a:t>
            </a:r>
          </a:p>
        </p:txBody>
      </p:sp>
      <p:sp>
        <p:nvSpPr>
          <p:cNvPr id="37896" name="Line 15"/>
          <p:cNvSpPr>
            <a:spLocks noChangeShapeType="1"/>
          </p:cNvSpPr>
          <p:nvPr/>
        </p:nvSpPr>
        <p:spPr bwMode="auto">
          <a:xfrm>
            <a:off x="5380038" y="2562225"/>
            <a:ext cx="838200" cy="45720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897" name="Line 16"/>
          <p:cNvSpPr>
            <a:spLocks noChangeShapeType="1"/>
          </p:cNvSpPr>
          <p:nvPr/>
        </p:nvSpPr>
        <p:spPr bwMode="auto">
          <a:xfrm>
            <a:off x="6218238" y="3019425"/>
            <a:ext cx="2038350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898" name="Line 17"/>
          <p:cNvSpPr>
            <a:spLocks noChangeShapeType="1"/>
          </p:cNvSpPr>
          <p:nvPr/>
        </p:nvSpPr>
        <p:spPr bwMode="auto">
          <a:xfrm>
            <a:off x="6218238" y="3171825"/>
            <a:ext cx="203835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899" name="Line 18"/>
          <p:cNvSpPr>
            <a:spLocks noChangeShapeType="1"/>
          </p:cNvSpPr>
          <p:nvPr/>
        </p:nvSpPr>
        <p:spPr bwMode="auto">
          <a:xfrm flipV="1">
            <a:off x="5456238" y="3171825"/>
            <a:ext cx="762000" cy="60960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900" name="Text Box 19"/>
          <p:cNvSpPr txBox="1">
            <a:spLocks noChangeArrowheads="1"/>
          </p:cNvSpPr>
          <p:nvPr/>
        </p:nvSpPr>
        <p:spPr bwMode="auto">
          <a:xfrm>
            <a:off x="5145088" y="2740025"/>
            <a:ext cx="7302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2000" i="1">
                <a:solidFill>
                  <a:srgbClr val="000099"/>
                </a:solidFill>
                <a:latin typeface="Gill Sans MT" pitchFamily="34" charset="0"/>
              </a:rPr>
              <a:t>N</a:t>
            </a:r>
            <a:r>
              <a:rPr lang="en-US" altLang="ko-KR" sz="2000">
                <a:solidFill>
                  <a:srgbClr val="000099"/>
                </a:solidFill>
                <a:latin typeface="Gill Sans MT" pitchFamily="34" charset="0"/>
              </a:rPr>
              <a:t> </a:t>
            </a:r>
          </a:p>
          <a:p>
            <a:pPr algn="ctr">
              <a:lnSpc>
                <a:spcPct val="80000"/>
              </a:lnSpc>
            </a:pPr>
            <a:r>
              <a:rPr lang="en-US" altLang="ko-KR" sz="2000">
                <a:solidFill>
                  <a:srgbClr val="000099"/>
                </a:solidFill>
                <a:latin typeface="Gill Sans MT" pitchFamily="34" charset="0"/>
              </a:rPr>
              <a:t>users</a:t>
            </a:r>
          </a:p>
        </p:txBody>
      </p:sp>
      <p:sp>
        <p:nvSpPr>
          <p:cNvPr id="37901" name="Text Box 20"/>
          <p:cNvSpPr txBox="1">
            <a:spLocks noChangeArrowheads="1"/>
          </p:cNvSpPr>
          <p:nvPr/>
        </p:nvSpPr>
        <p:spPr bwMode="auto">
          <a:xfrm>
            <a:off x="7542213" y="3303588"/>
            <a:ext cx="1468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/>
              <a:t>1 Mbps link</a:t>
            </a:r>
          </a:p>
        </p:txBody>
      </p:sp>
      <p:sp>
        <p:nvSpPr>
          <p:cNvPr id="37902" name="Line 47"/>
          <p:cNvSpPr>
            <a:spLocks noChangeShapeType="1"/>
          </p:cNvSpPr>
          <p:nvPr/>
        </p:nvSpPr>
        <p:spPr bwMode="auto">
          <a:xfrm>
            <a:off x="7491413" y="3100388"/>
            <a:ext cx="14097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37903" name="Group 35"/>
          <p:cNvGrpSpPr>
            <a:grpSpLocks/>
          </p:cNvGrpSpPr>
          <p:nvPr/>
        </p:nvGrpSpPr>
        <p:grpSpPr bwMode="auto">
          <a:xfrm>
            <a:off x="4719638" y="4767263"/>
            <a:ext cx="4168775" cy="985837"/>
            <a:chOff x="3016" y="3097"/>
            <a:chExt cx="2626" cy="621"/>
          </a:xfrm>
        </p:grpSpPr>
        <p:sp>
          <p:nvSpPr>
            <p:cNvPr id="37913" name="Text Box 48"/>
            <p:cNvSpPr txBox="1">
              <a:spLocks noChangeArrowheads="1"/>
            </p:cNvSpPr>
            <p:nvPr/>
          </p:nvSpPr>
          <p:spPr bwMode="auto">
            <a:xfrm>
              <a:off x="3016" y="3097"/>
              <a:ext cx="262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i="1">
                  <a:solidFill>
                    <a:srgbClr val="CC0000"/>
                  </a:solidFill>
                  <a:latin typeface="Gill Sans MT" pitchFamily="34" charset="0"/>
                </a:rPr>
                <a:t>Q:</a:t>
              </a:r>
              <a:r>
                <a:rPr lang="en-US" altLang="ko-KR">
                  <a:latin typeface="Gill Sans MT" pitchFamily="34" charset="0"/>
                </a:rPr>
                <a:t> how did we get value 0.0004?</a:t>
              </a:r>
            </a:p>
          </p:txBody>
        </p:sp>
        <p:sp>
          <p:nvSpPr>
            <p:cNvPr id="37914" name="Text Box 48"/>
            <p:cNvSpPr txBox="1">
              <a:spLocks noChangeArrowheads="1"/>
            </p:cNvSpPr>
            <p:nvPr/>
          </p:nvSpPr>
          <p:spPr bwMode="auto">
            <a:xfrm>
              <a:off x="3031" y="3430"/>
              <a:ext cx="253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i="1">
                  <a:solidFill>
                    <a:srgbClr val="CC0000"/>
                  </a:solidFill>
                  <a:latin typeface="Gill Sans MT" pitchFamily="34" charset="0"/>
                </a:rPr>
                <a:t>Q:</a:t>
              </a:r>
              <a:r>
                <a:rPr lang="en-US" altLang="ko-KR">
                  <a:latin typeface="Gill Sans MT" pitchFamily="34" charset="0"/>
                </a:rPr>
                <a:t> what happens if &gt; 35 users ?</a:t>
              </a:r>
            </a:p>
          </p:txBody>
        </p:sp>
      </p:grpSp>
      <p:sp>
        <p:nvSpPr>
          <p:cNvPr id="37904" name="Text Box 34"/>
          <p:cNvSpPr txBox="1">
            <a:spLocks noChangeArrowheads="1"/>
          </p:cNvSpPr>
          <p:nvPr/>
        </p:nvSpPr>
        <p:spPr bwMode="auto">
          <a:xfrm rot="5273514">
            <a:off x="4791869" y="2780507"/>
            <a:ext cx="7366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800" b="1"/>
              <a:t>…..</a:t>
            </a:r>
          </a:p>
        </p:txBody>
      </p:sp>
      <p:grpSp>
        <p:nvGrpSpPr>
          <p:cNvPr id="37905" name="Group 37"/>
          <p:cNvGrpSpPr>
            <a:grpSpLocks/>
          </p:cNvGrpSpPr>
          <p:nvPr/>
        </p:nvGrpSpPr>
        <p:grpSpPr bwMode="auto">
          <a:xfrm>
            <a:off x="4646613" y="2066925"/>
            <a:ext cx="779462" cy="679450"/>
            <a:chOff x="-44" y="1473"/>
            <a:chExt cx="981" cy="1105"/>
          </a:xfrm>
        </p:grpSpPr>
        <p:pic>
          <p:nvPicPr>
            <p:cNvPr id="37911" name="Picture 38" descr="desktop_computer_stylized_medium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912" name="Freeform 3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3382 w 356"/>
                <a:gd name="T3" fmla="*/ 3172 h 368"/>
                <a:gd name="T4" fmla="*/ 51464 w 356"/>
                <a:gd name="T5" fmla="*/ 66095 h 368"/>
                <a:gd name="T6" fmla="*/ 11342 w 356"/>
                <a:gd name="T7" fmla="*/ 826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37906" name="Group 40"/>
          <p:cNvGrpSpPr>
            <a:grpSpLocks/>
          </p:cNvGrpSpPr>
          <p:nvPr/>
        </p:nvGrpSpPr>
        <p:grpSpPr bwMode="auto">
          <a:xfrm>
            <a:off x="4651375" y="3392488"/>
            <a:ext cx="779463" cy="679450"/>
            <a:chOff x="-44" y="1473"/>
            <a:chExt cx="981" cy="1105"/>
          </a:xfrm>
        </p:grpSpPr>
        <p:pic>
          <p:nvPicPr>
            <p:cNvPr id="37909" name="Picture 41" descr="desktop_computer_stylized_medium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910" name="Freeform 4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3382 w 356"/>
                <a:gd name="T3" fmla="*/ 3172 h 368"/>
                <a:gd name="T4" fmla="*/ 51464 w 356"/>
                <a:gd name="T5" fmla="*/ 66095 h 368"/>
                <a:gd name="T6" fmla="*/ 11342 w 356"/>
                <a:gd name="T7" fmla="*/ 826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</p:grpSp>
      <p:sp>
        <p:nvSpPr>
          <p:cNvPr id="3790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24D70C07-A49B-44E5-8947-62AD50929FAD}" type="slidenum">
              <a:rPr lang="en-US" altLang="ko-KR"/>
              <a:pPr/>
              <a:t>41</a:t>
            </a:fld>
            <a:endParaRPr lang="en-US" altLang="ko-KR"/>
          </a:p>
        </p:txBody>
      </p:sp>
      <p:sp>
        <p:nvSpPr>
          <p:cNvPr id="37908" name="TextBox 1"/>
          <p:cNvSpPr txBox="1">
            <a:spLocks noChangeArrowheads="1"/>
          </p:cNvSpPr>
          <p:nvPr/>
        </p:nvSpPr>
        <p:spPr bwMode="auto">
          <a:xfrm>
            <a:off x="422275" y="6127750"/>
            <a:ext cx="91471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400"/>
              <a:t>* Check out the online interactive exercises for more examples: h</a:t>
            </a:r>
            <a:r>
              <a:rPr lang="en-US" altLang="ko-KR" sz="1200"/>
              <a:t>ttp://gaia.cs.umass.edu/kurose_ross/interactive/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31800" y="1720850"/>
            <a:ext cx="8196263" cy="4648200"/>
          </a:xfrm>
        </p:spPr>
        <p:txBody>
          <a:bodyPr/>
          <a:lstStyle/>
          <a:p>
            <a:pPr marL="287338" indent="-287338" eaLnBrk="1" hangingPunct="1"/>
            <a:r>
              <a:rPr lang="en-US" altLang="ko-KR" sz="2400" dirty="0" err="1">
                <a:ea typeface="ＭＳ Ｐゴシック" pitchFamily="34" charset="-128"/>
              </a:rPr>
              <a:t>bursty</a:t>
            </a:r>
            <a:r>
              <a:rPr lang="en-US" altLang="ko-KR" sz="2400" dirty="0">
                <a:ea typeface="ＭＳ Ｐゴシック" pitchFamily="34" charset="-128"/>
              </a:rPr>
              <a:t> data</a:t>
            </a:r>
            <a:r>
              <a:rPr lang="ko-KR" altLang="en-US" sz="2400" dirty="0">
                <a:ea typeface="ＭＳ Ｐゴシック" pitchFamily="34" charset="-128"/>
              </a:rPr>
              <a:t>에 적합</a:t>
            </a:r>
            <a:endParaRPr lang="en-US" altLang="ko-KR" sz="2400" dirty="0">
              <a:ea typeface="ＭＳ Ｐゴシック" pitchFamily="34" charset="-128"/>
            </a:endParaRPr>
          </a:p>
          <a:p>
            <a:pPr marL="682625" lvl="1" indent="-225425" eaLnBrk="1" hangingPunct="1"/>
            <a:r>
              <a:rPr lang="ko-KR" altLang="en-US" dirty="0">
                <a:ea typeface="Arial" pitchFamily="34" charset="0"/>
              </a:rPr>
              <a:t>자원 공유</a:t>
            </a:r>
            <a:endParaRPr lang="en-US" altLang="ko-KR" dirty="0">
              <a:ea typeface="Arial" pitchFamily="34" charset="0"/>
            </a:endParaRPr>
          </a:p>
          <a:p>
            <a:pPr marL="682625" lvl="1" indent="-225425" eaLnBrk="1" hangingPunct="1"/>
            <a:r>
              <a:rPr lang="ko-KR" altLang="en-US" dirty="0">
                <a:ea typeface="Arial" pitchFamily="34" charset="0"/>
              </a:rPr>
              <a:t>단순함</a:t>
            </a:r>
            <a:r>
              <a:rPr lang="en-US" altLang="ko-KR" dirty="0">
                <a:ea typeface="Arial" pitchFamily="34" charset="0"/>
              </a:rPr>
              <a:t>, call setup </a:t>
            </a:r>
            <a:r>
              <a:rPr lang="ko-KR" altLang="en-US" dirty="0">
                <a:ea typeface="Arial" pitchFamily="34" charset="0"/>
              </a:rPr>
              <a:t>불필요</a:t>
            </a:r>
            <a:endParaRPr lang="en-US" altLang="ko-KR" sz="2000" dirty="0">
              <a:ea typeface="Arial" pitchFamily="34" charset="0"/>
            </a:endParaRPr>
          </a:p>
          <a:p>
            <a:pPr marL="287338" indent="-287338" eaLnBrk="1" hangingPunct="1"/>
            <a:r>
              <a:rPr lang="ko-KR" altLang="en-US" sz="2400" dirty="0">
                <a:solidFill>
                  <a:srgbClr val="CC0000"/>
                </a:solidFill>
                <a:ea typeface="ＭＳ Ｐゴシック" pitchFamily="34" charset="-128"/>
              </a:rPr>
              <a:t>지나친 혼잡 가능성</a:t>
            </a:r>
            <a:r>
              <a:rPr lang="en-US" altLang="ko-KR" sz="2400" dirty="0">
                <a:solidFill>
                  <a:srgbClr val="CC0000"/>
                </a:solidFill>
                <a:ea typeface="ＭＳ Ｐゴシック" pitchFamily="34" charset="-128"/>
              </a:rPr>
              <a:t>:</a:t>
            </a:r>
            <a:r>
              <a:rPr lang="en-US" altLang="ko-KR" sz="2400" dirty="0">
                <a:ea typeface="ＭＳ Ｐゴシック" pitchFamily="34" charset="-128"/>
              </a:rPr>
              <a:t> </a:t>
            </a:r>
            <a:r>
              <a:rPr lang="ko-KR" altLang="en-US" sz="2400" dirty="0" err="1">
                <a:ea typeface="ＭＳ Ｐゴシック" pitchFamily="34" charset="-128"/>
              </a:rPr>
              <a:t>패킷의</a:t>
            </a:r>
            <a:r>
              <a:rPr lang="ko-KR" altLang="en-US" sz="2400" dirty="0">
                <a:ea typeface="ＭＳ Ｐゴシック" pitchFamily="34" charset="-128"/>
              </a:rPr>
              <a:t> 지연과 손실 발생</a:t>
            </a:r>
            <a:endParaRPr lang="en-US" altLang="ko-KR" sz="2400" dirty="0">
              <a:ea typeface="ＭＳ Ｐゴシック" pitchFamily="34" charset="-128"/>
            </a:endParaRPr>
          </a:p>
          <a:p>
            <a:pPr marL="682625" lvl="1" indent="-225425" eaLnBrk="1" hangingPunct="1"/>
            <a:r>
              <a:rPr lang="ko-KR" altLang="en-US" dirty="0">
                <a:ea typeface="Arial" pitchFamily="34" charset="0"/>
              </a:rPr>
              <a:t>신뢰성 있는 전송과 혼잡제어</a:t>
            </a:r>
            <a:r>
              <a:rPr lang="en-US" altLang="ko-KR" dirty="0">
                <a:ea typeface="Arial" pitchFamily="34" charset="0"/>
              </a:rPr>
              <a:t>(congestion control)</a:t>
            </a:r>
            <a:r>
              <a:rPr lang="ko-KR" altLang="en-US" dirty="0">
                <a:ea typeface="Arial" pitchFamily="34" charset="0"/>
              </a:rPr>
              <a:t>를 위해 프로토콜 필요</a:t>
            </a:r>
            <a:endParaRPr lang="en-US" altLang="ko-KR" sz="2000" dirty="0">
              <a:ea typeface="Arial" pitchFamily="34" charset="0"/>
            </a:endParaRPr>
          </a:p>
          <a:p>
            <a:pPr marL="287338" indent="-287338" eaLnBrk="1" hangingPunct="1"/>
            <a:r>
              <a:rPr lang="en-US" altLang="ko-KR" sz="2400" i="1" dirty="0">
                <a:solidFill>
                  <a:srgbClr val="CC0000"/>
                </a:solidFill>
                <a:ea typeface="ＭＳ Ｐゴシック" pitchFamily="34" charset="-128"/>
              </a:rPr>
              <a:t>Q:</a:t>
            </a:r>
            <a:r>
              <a:rPr lang="en-US" altLang="ko-KR" sz="2400" dirty="0">
                <a:solidFill>
                  <a:srgbClr val="CC0000"/>
                </a:solidFill>
                <a:ea typeface="ＭＳ Ｐゴシック" pitchFamily="34" charset="-128"/>
              </a:rPr>
              <a:t> </a:t>
            </a:r>
            <a:r>
              <a:rPr lang="ko-KR" altLang="en-US" sz="2400" dirty="0">
                <a:solidFill>
                  <a:srgbClr val="CC0000"/>
                </a:solidFill>
                <a:ea typeface="ＭＳ Ｐゴシック" pitchFamily="34" charset="-128"/>
              </a:rPr>
              <a:t>회선 같은 특성을 어떻게 제공할 것인가</a:t>
            </a:r>
            <a:r>
              <a:rPr lang="en-US" altLang="ko-KR" sz="2400" dirty="0">
                <a:solidFill>
                  <a:srgbClr val="CC0000"/>
                </a:solidFill>
                <a:ea typeface="ＭＳ Ｐゴシック" pitchFamily="34" charset="-128"/>
              </a:rPr>
              <a:t>?</a:t>
            </a:r>
          </a:p>
          <a:p>
            <a:pPr marL="682625" lvl="1" indent="-225425" eaLnBrk="1" hangingPunct="1"/>
            <a:r>
              <a:rPr lang="ko-KR" altLang="en-US" dirty="0">
                <a:ea typeface="Arial" pitchFamily="34" charset="0"/>
              </a:rPr>
              <a:t>음성</a:t>
            </a:r>
            <a:r>
              <a:rPr lang="en-US" altLang="ko-KR" dirty="0">
                <a:ea typeface="Arial" pitchFamily="34" charset="0"/>
              </a:rPr>
              <a:t>/</a:t>
            </a:r>
            <a:r>
              <a:rPr lang="ko-KR" altLang="en-US" dirty="0">
                <a:ea typeface="Arial" pitchFamily="34" charset="0"/>
              </a:rPr>
              <a:t>화상 응용을 위해 대역폭 보장이 필요</a:t>
            </a:r>
            <a:endParaRPr lang="en-US" altLang="ko-KR" dirty="0">
              <a:ea typeface="Arial" pitchFamily="34" charset="0"/>
            </a:endParaRPr>
          </a:p>
          <a:p>
            <a:pPr marL="682625" lvl="1" indent="-225425" eaLnBrk="1" hangingPunct="1"/>
            <a:r>
              <a:rPr lang="ko-KR" altLang="en-US" dirty="0">
                <a:ea typeface="Arial" pitchFamily="34" charset="0"/>
              </a:rPr>
              <a:t>아직 미해결 문제임</a:t>
            </a:r>
            <a:r>
              <a:rPr lang="en-US" altLang="ko-KR" dirty="0">
                <a:ea typeface="Arial" pitchFamily="34" charset="0"/>
              </a:rPr>
              <a:t> (9</a:t>
            </a:r>
            <a:r>
              <a:rPr lang="ko-KR" altLang="en-US" dirty="0">
                <a:ea typeface="Arial" pitchFamily="34" charset="0"/>
              </a:rPr>
              <a:t>장 참조</a:t>
            </a:r>
            <a:r>
              <a:rPr lang="en-US" altLang="ko-KR" dirty="0">
                <a:ea typeface="Arial" pitchFamily="34" charset="0"/>
              </a:rPr>
              <a:t>)</a:t>
            </a:r>
            <a:endParaRPr lang="en-US" altLang="ko-KR" sz="2000" dirty="0">
              <a:ea typeface="Arial" pitchFamily="34" charset="0"/>
            </a:endParaRPr>
          </a:p>
        </p:txBody>
      </p:sp>
      <p:sp>
        <p:nvSpPr>
          <p:cNvPr id="38916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74638" y="1196975"/>
            <a:ext cx="7620000" cy="6096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ko-KR" altLang="en-US" dirty="0" err="1">
                <a:solidFill>
                  <a:srgbClr val="CC0000"/>
                </a:solidFill>
                <a:ea typeface="ＭＳ Ｐゴシック" pitchFamily="34" charset="-128"/>
              </a:rPr>
              <a:t>패킷교환이</a:t>
            </a:r>
            <a:r>
              <a:rPr lang="ko-KR" altLang="en-US" dirty="0">
                <a:solidFill>
                  <a:srgbClr val="CC0000"/>
                </a:solidFill>
                <a:ea typeface="ＭＳ Ｐゴシック" pitchFamily="34" charset="-128"/>
              </a:rPr>
              <a:t> 항상 더 유리한가</a:t>
            </a:r>
            <a:r>
              <a:rPr lang="en-US" altLang="ko-KR" dirty="0">
                <a:solidFill>
                  <a:srgbClr val="CC0000"/>
                </a:solidFill>
                <a:ea typeface="ＭＳ Ｐゴシック" pitchFamily="34" charset="-128"/>
              </a:rPr>
              <a:t>?</a:t>
            </a:r>
          </a:p>
        </p:txBody>
      </p:sp>
      <p:pic>
        <p:nvPicPr>
          <p:cNvPr id="38918" name="Picture 10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4175" y="752475"/>
            <a:ext cx="7769225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9" name="Rectangle 2"/>
          <p:cNvSpPr>
            <a:spLocks noChangeArrowheads="1"/>
          </p:cNvSpPr>
          <p:nvPr/>
        </p:nvSpPr>
        <p:spPr bwMode="auto">
          <a:xfrm>
            <a:off x="325438" y="177800"/>
            <a:ext cx="8001000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ko-KR" altLang="en-US" sz="3600" dirty="0" err="1"/>
              <a:t>패킷교환</a:t>
            </a:r>
            <a:r>
              <a:rPr lang="ko-KR" altLang="en-US" sz="3600" dirty="0"/>
              <a:t> </a:t>
            </a:r>
            <a:r>
              <a:rPr lang="en-US" altLang="ko-KR" sz="3600" dirty="0"/>
              <a:t>vs.</a:t>
            </a:r>
            <a:r>
              <a:rPr lang="ko-KR" altLang="en-US" sz="3600" dirty="0"/>
              <a:t> 회선교환</a:t>
            </a:r>
            <a:endParaRPr lang="en-US" altLang="ko-KR" sz="4400" dirty="0">
              <a:solidFill>
                <a:srgbClr val="000099"/>
              </a:solidFill>
              <a:latin typeface="Gill Sans MT" pitchFamily="34" charset="0"/>
            </a:endParaRPr>
          </a:p>
        </p:txBody>
      </p:sp>
      <p:sp>
        <p:nvSpPr>
          <p:cNvPr id="389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E06A7342-2889-43E7-9775-1FF179F77FC9}" type="slidenum">
              <a:rPr lang="en-US" altLang="ko-KR"/>
              <a:pPr/>
              <a:t>42</a:t>
            </a:fld>
            <a:endParaRPr lang="en-US" altLang="ko-KR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ko-KR" altLang="en-US" sz="3600" dirty="0">
                <a:ea typeface="ＭＳ Ｐゴシック" pitchFamily="34" charset="-128"/>
              </a:rPr>
              <a:t>인터넷 구조</a:t>
            </a:r>
            <a:r>
              <a:rPr lang="en-US" altLang="ko-KR" sz="3600" dirty="0">
                <a:ea typeface="ＭＳ Ｐゴシック" pitchFamily="34" charset="-128"/>
              </a:rPr>
              <a:t>: </a:t>
            </a:r>
            <a:r>
              <a:rPr lang="ko-KR" altLang="en-US" sz="3600" dirty="0">
                <a:ea typeface="ＭＳ Ｐゴシック" pitchFamily="34" charset="-128"/>
              </a:rPr>
              <a:t>네트워크의 네트워크</a:t>
            </a:r>
            <a:endParaRPr lang="en-US" altLang="ko-KR" dirty="0">
              <a:ea typeface="ＭＳ Ｐゴシック" pitchFamily="34" charset="-128"/>
            </a:endParaRPr>
          </a:p>
        </p:txBody>
      </p:sp>
      <p:pic>
        <p:nvPicPr>
          <p:cNvPr id="39939" name="Picture 76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0" name="Rectangle 3"/>
          <p:cNvSpPr txBox="1">
            <a:spLocks noChangeArrowheads="1"/>
          </p:cNvSpPr>
          <p:nvPr/>
        </p:nvSpPr>
        <p:spPr bwMode="auto">
          <a:xfrm>
            <a:off x="481013" y="1263650"/>
            <a:ext cx="8196262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7338" indent="-287338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ko-KR" altLang="en-US" dirty="0">
                <a:latin typeface="Gill Sans MT" pitchFamily="34" charset="0"/>
              </a:rPr>
              <a:t>종단 시스템은 </a:t>
            </a:r>
            <a:r>
              <a:rPr lang="ko-KR" altLang="en-US" dirty="0">
                <a:solidFill>
                  <a:srgbClr val="C00000"/>
                </a:solidFill>
                <a:latin typeface="Gill Sans MT" pitchFamily="34" charset="0"/>
              </a:rPr>
              <a:t>접속 </a:t>
            </a:r>
            <a:r>
              <a:rPr lang="en-US" altLang="ko-KR" dirty="0">
                <a:solidFill>
                  <a:srgbClr val="C00000"/>
                </a:solidFill>
                <a:latin typeface="Gill Sans MT" pitchFamily="34" charset="0"/>
              </a:rPr>
              <a:t>ISPs </a:t>
            </a:r>
            <a:r>
              <a:rPr lang="en-US" altLang="ko-KR" dirty="0">
                <a:latin typeface="Gill Sans MT" pitchFamily="34" charset="0"/>
              </a:rPr>
              <a:t>(Internet Service Providers)</a:t>
            </a:r>
            <a:r>
              <a:rPr lang="ko-KR" altLang="en-US" dirty="0">
                <a:latin typeface="Gill Sans MT" pitchFamily="34" charset="0"/>
              </a:rPr>
              <a:t>를 통해 인터넷에 접속한다</a:t>
            </a:r>
            <a:r>
              <a:rPr lang="en-US" altLang="ko-KR" dirty="0">
                <a:latin typeface="Gill Sans MT" pitchFamily="34" charset="0"/>
              </a:rPr>
              <a:t>.</a:t>
            </a:r>
          </a:p>
          <a:p>
            <a:pPr marL="682625" lvl="1" indent="-22542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Arial" pitchFamily="34" charset="0"/>
              <a:buChar char="•"/>
            </a:pPr>
            <a:r>
              <a:rPr lang="ko-KR" altLang="en-US" dirty="0">
                <a:latin typeface="Gill Sans MT" pitchFamily="34" charset="0"/>
              </a:rPr>
              <a:t>가정</a:t>
            </a:r>
            <a:r>
              <a:rPr lang="en-US" altLang="ko-KR" dirty="0">
                <a:latin typeface="Gill Sans MT" pitchFamily="34" charset="0"/>
              </a:rPr>
              <a:t>, </a:t>
            </a:r>
            <a:r>
              <a:rPr lang="ko-KR" altLang="en-US" dirty="0">
                <a:latin typeface="Gill Sans MT" pitchFamily="34" charset="0"/>
              </a:rPr>
              <a:t>회사</a:t>
            </a:r>
            <a:r>
              <a:rPr lang="en-US" altLang="ko-KR" dirty="0">
                <a:latin typeface="Gill Sans MT" pitchFamily="34" charset="0"/>
              </a:rPr>
              <a:t>, </a:t>
            </a:r>
            <a:r>
              <a:rPr lang="ko-KR" altLang="en-US" dirty="0">
                <a:latin typeface="Gill Sans MT" pitchFamily="34" charset="0"/>
              </a:rPr>
              <a:t>대학</a:t>
            </a:r>
            <a:r>
              <a:rPr lang="en-US" altLang="ko-KR" dirty="0">
                <a:latin typeface="Gill Sans MT" pitchFamily="34" charset="0"/>
              </a:rPr>
              <a:t> ISPs</a:t>
            </a:r>
          </a:p>
          <a:p>
            <a:pPr marL="287338" indent="-287338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ko-KR" altLang="en-US" dirty="0">
                <a:latin typeface="Gill Sans MT" pitchFamily="34" charset="0"/>
              </a:rPr>
              <a:t>접속</a:t>
            </a:r>
            <a:r>
              <a:rPr lang="en-US" altLang="ko-KR" dirty="0">
                <a:latin typeface="Gill Sans MT" pitchFamily="34" charset="0"/>
              </a:rPr>
              <a:t> ISP</a:t>
            </a:r>
            <a:r>
              <a:rPr lang="ko-KR" altLang="en-US" dirty="0">
                <a:latin typeface="Gill Sans MT" pitchFamily="34" charset="0"/>
              </a:rPr>
              <a:t>들도 서로</a:t>
            </a:r>
            <a:r>
              <a:rPr lang="en-US" altLang="ko-KR" dirty="0">
                <a:latin typeface="Gill Sans MT" pitchFamily="34" charset="0"/>
              </a:rPr>
              <a:t> </a:t>
            </a:r>
            <a:r>
              <a:rPr lang="ko-KR" altLang="en-US" dirty="0">
                <a:latin typeface="Gill Sans MT" pitchFamily="34" charset="0"/>
              </a:rPr>
              <a:t>연결되어야 한다</a:t>
            </a:r>
            <a:r>
              <a:rPr lang="en-US" altLang="ko-KR" dirty="0">
                <a:latin typeface="Gill Sans MT" pitchFamily="34" charset="0"/>
              </a:rPr>
              <a:t>.</a:t>
            </a:r>
          </a:p>
          <a:p>
            <a:pPr marL="682625" lvl="1" indent="-22542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Arial" pitchFamily="34" charset="0"/>
              <a:buChar char="•"/>
            </a:pPr>
            <a:r>
              <a:rPr lang="ko-KR" altLang="en-US" dirty="0">
                <a:latin typeface="Gill Sans MT" pitchFamily="34" charset="0"/>
              </a:rPr>
              <a:t>임의의 두 호스트가 서로 </a:t>
            </a:r>
            <a:r>
              <a:rPr lang="ko-KR" altLang="en-US" dirty="0" err="1">
                <a:latin typeface="Gill Sans MT" pitchFamily="34" charset="0"/>
              </a:rPr>
              <a:t>패킷을</a:t>
            </a:r>
            <a:r>
              <a:rPr lang="ko-KR" altLang="en-US" dirty="0">
                <a:latin typeface="Gill Sans MT" pitchFamily="34" charset="0"/>
              </a:rPr>
              <a:t> 보낼 수 있도록</a:t>
            </a:r>
            <a:endParaRPr lang="en-US" altLang="ko-KR" dirty="0">
              <a:latin typeface="Gill Sans MT" pitchFamily="34" charset="0"/>
            </a:endParaRPr>
          </a:p>
          <a:p>
            <a:pPr marL="287338" indent="-287338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ko-KR" altLang="en-US" dirty="0">
                <a:latin typeface="Gill Sans MT" pitchFamily="34" charset="0"/>
              </a:rPr>
              <a:t>결과적으로 네트워크의 네트워크는 매우 복잡해진다</a:t>
            </a:r>
            <a:r>
              <a:rPr lang="en-US" altLang="ko-KR" dirty="0">
                <a:latin typeface="Gill Sans MT" pitchFamily="34" charset="0"/>
              </a:rPr>
              <a:t>.</a:t>
            </a:r>
          </a:p>
          <a:p>
            <a:pPr marL="682625" lvl="1" indent="-22542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Arial" pitchFamily="34" charset="0"/>
              <a:buChar char="•"/>
            </a:pPr>
            <a:r>
              <a:rPr lang="ko-KR" altLang="en-US" dirty="0">
                <a:solidFill>
                  <a:srgbClr val="C00000"/>
                </a:solidFill>
                <a:latin typeface="Gill Sans MT" pitchFamily="34" charset="0"/>
              </a:rPr>
              <a:t>경제</a:t>
            </a:r>
            <a:r>
              <a:rPr lang="ko-KR" altLang="en-US" dirty="0">
                <a:latin typeface="Gill Sans MT" pitchFamily="34" charset="0"/>
              </a:rPr>
              <a:t>와</a:t>
            </a:r>
            <a:r>
              <a:rPr lang="en-US" altLang="ko-KR" dirty="0">
                <a:latin typeface="Gill Sans MT" pitchFamily="34" charset="0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Gill Sans MT" pitchFamily="34" charset="0"/>
              </a:rPr>
              <a:t>국가정책</a:t>
            </a:r>
            <a:r>
              <a:rPr lang="ko-KR" altLang="en-US" dirty="0">
                <a:latin typeface="Gill Sans MT" pitchFamily="34" charset="0"/>
              </a:rPr>
              <a:t>에 따라 진화한다</a:t>
            </a:r>
            <a:r>
              <a:rPr lang="en-US" altLang="ko-KR" dirty="0">
                <a:latin typeface="Gill Sans MT" pitchFamily="34" charset="0"/>
              </a:rPr>
              <a:t>.</a:t>
            </a:r>
            <a:endParaRPr lang="en-US" altLang="ko-KR" dirty="0">
              <a:solidFill>
                <a:srgbClr val="C00000"/>
              </a:solidFill>
              <a:latin typeface="Gill Sans MT" pitchFamily="34" charset="0"/>
            </a:endParaRPr>
          </a:p>
          <a:p>
            <a:pPr marL="287338" indent="-287338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ko-KR" altLang="en-US" dirty="0">
                <a:latin typeface="Gill Sans MT" pitchFamily="34" charset="0"/>
              </a:rPr>
              <a:t>현재의 인터넷구조를 단계별로 살펴보자</a:t>
            </a:r>
            <a:r>
              <a:rPr lang="en-US" altLang="ko-KR" dirty="0">
                <a:latin typeface="Gill Sans MT" pitchFamily="34" charset="0"/>
              </a:rPr>
              <a:t>.</a:t>
            </a:r>
          </a:p>
        </p:txBody>
      </p:sp>
      <p:sp>
        <p:nvSpPr>
          <p:cNvPr id="39941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sp>
        <p:nvSpPr>
          <p:cNvPr id="3994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487C100E-14EB-4B06-B751-517DE3C9ECE4}" type="slidenum">
              <a:rPr lang="en-US" altLang="ko-KR"/>
              <a:pPr/>
              <a:t>43</a:t>
            </a:fld>
            <a:endParaRPr lang="en-US" altLang="ko-KR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ko-KR" altLang="en-US" sz="3600" dirty="0">
                <a:ea typeface="ＭＳ Ｐゴシック" pitchFamily="34" charset="-128"/>
              </a:rPr>
              <a:t>인터넷 구조</a:t>
            </a:r>
            <a:r>
              <a:rPr lang="en-US" altLang="ko-KR" sz="3600" dirty="0">
                <a:ea typeface="ＭＳ Ｐゴシック" pitchFamily="34" charset="-128"/>
              </a:rPr>
              <a:t>: </a:t>
            </a:r>
            <a:r>
              <a:rPr lang="ko-KR" altLang="en-US" sz="3600" dirty="0">
                <a:ea typeface="ＭＳ Ｐゴシック" pitchFamily="34" charset="-128"/>
              </a:rPr>
              <a:t>네트워크의 네트워크</a:t>
            </a:r>
            <a:endParaRPr lang="en-US" altLang="ko-KR" dirty="0">
              <a:ea typeface="ＭＳ Ｐゴシック" pitchFamily="34" charset="-128"/>
            </a:endParaRP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73075" y="1073150"/>
            <a:ext cx="8204200" cy="906463"/>
          </a:xfrm>
        </p:spPr>
        <p:txBody>
          <a:bodyPr/>
          <a:lstStyle/>
          <a:p>
            <a:pPr marL="0" indent="0" eaLnBrk="1" hangingPunct="1">
              <a:buSzPct val="75000"/>
              <a:buFont typeface="Wingdings" pitchFamily="2" charset="2"/>
              <a:buNone/>
            </a:pPr>
            <a:r>
              <a:rPr lang="ko-KR" altLang="en-US" sz="2400" i="1" dirty="0">
                <a:solidFill>
                  <a:srgbClr val="CC0000"/>
                </a:solidFill>
                <a:ea typeface="ＭＳ Ｐゴシック" pitchFamily="34" charset="-128"/>
              </a:rPr>
              <a:t>질문</a:t>
            </a:r>
            <a:r>
              <a:rPr lang="en-US" altLang="ko-KR" sz="2400" i="1" dirty="0">
                <a:solidFill>
                  <a:srgbClr val="CC0000"/>
                </a:solidFill>
                <a:ea typeface="ＭＳ Ｐゴシック" pitchFamily="34" charset="-128"/>
              </a:rPr>
              <a:t>: </a:t>
            </a:r>
            <a:r>
              <a:rPr lang="ko-KR" altLang="en-US" sz="2400" i="1" dirty="0">
                <a:ea typeface="ＭＳ Ｐゴシック" pitchFamily="34" charset="-128"/>
              </a:rPr>
              <a:t>수백만 </a:t>
            </a:r>
            <a:r>
              <a:rPr lang="ko-KR" altLang="en-US" sz="2400" dirty="0">
                <a:ea typeface="ＭＳ Ｐゴシック" pitchFamily="34" charset="-128"/>
              </a:rPr>
              <a:t>개의</a:t>
            </a:r>
            <a:r>
              <a:rPr lang="ko-KR" altLang="en-US" sz="2400" i="1" dirty="0">
                <a:ea typeface="ＭＳ Ｐゴシック" pitchFamily="34" charset="-128"/>
              </a:rPr>
              <a:t> </a:t>
            </a:r>
            <a:r>
              <a:rPr lang="ko-KR" altLang="en-US" sz="2400" dirty="0">
                <a:ea typeface="ＭＳ Ｐゴシック" pitchFamily="34" charset="-128"/>
              </a:rPr>
              <a:t>접속</a:t>
            </a:r>
            <a:r>
              <a:rPr lang="en-US" altLang="ko-KR" sz="2400" dirty="0">
                <a:ea typeface="ＭＳ Ｐゴシック" pitchFamily="34" charset="-128"/>
              </a:rPr>
              <a:t> ISP</a:t>
            </a:r>
            <a:r>
              <a:rPr lang="ko-KR" altLang="en-US" sz="2400" dirty="0">
                <a:ea typeface="ＭＳ Ｐゴシック" pitchFamily="34" charset="-128"/>
              </a:rPr>
              <a:t>가 있다면</a:t>
            </a:r>
            <a:r>
              <a:rPr lang="en-US" altLang="ko-KR" sz="2400" dirty="0">
                <a:ea typeface="ＭＳ Ｐゴシック" pitchFamily="34" charset="-128"/>
              </a:rPr>
              <a:t>, </a:t>
            </a:r>
            <a:r>
              <a:rPr lang="ko-KR" altLang="en-US" sz="2400" dirty="0">
                <a:ea typeface="ＭＳ Ｐゴシック" pitchFamily="34" charset="-128"/>
              </a:rPr>
              <a:t>어떻게 연결할까</a:t>
            </a:r>
            <a:r>
              <a:rPr lang="en-US" altLang="ko-KR" sz="2400" dirty="0">
                <a:ea typeface="ＭＳ Ｐゴシック" pitchFamily="34" charset="-128"/>
              </a:rPr>
              <a:t>?</a:t>
            </a:r>
          </a:p>
          <a:p>
            <a:pPr marL="0" indent="0" eaLnBrk="1" hangingPunct="1">
              <a:buSzPct val="75000"/>
              <a:buFont typeface="Wingdings" pitchFamily="2" charset="2"/>
              <a:buNone/>
            </a:pPr>
            <a:endParaRPr lang="en-US" altLang="ko-KR" sz="2400" dirty="0">
              <a:ea typeface="ＭＳ Ｐゴシック" pitchFamily="34" charset="-128"/>
            </a:endParaRPr>
          </a:p>
        </p:txBody>
      </p:sp>
      <p:pic>
        <p:nvPicPr>
          <p:cNvPr id="40964" name="Picture 76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0965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40968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4102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021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40969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4101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019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40970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4101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017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40971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4101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015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40972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4101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013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40973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4101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011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40974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100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009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40975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100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007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40976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100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005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40977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4100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003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40978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4100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001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40979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4099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0999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40980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4099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0997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40981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4099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0995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40982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4099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0993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40983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4099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0991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sp>
          <p:nvSpPr>
            <p:cNvPr id="40984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0985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0986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0987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0988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0989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800">
                  <a:solidFill>
                    <a:srgbClr val="0000FF"/>
                  </a:solidFill>
                </a:rPr>
                <a:t>…</a:t>
              </a:r>
            </a:p>
          </p:txBody>
        </p:sp>
      </p:grpSp>
      <p:sp>
        <p:nvSpPr>
          <p:cNvPr id="4096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sp>
        <p:nvSpPr>
          <p:cNvPr id="4096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92D08F16-AA26-46A7-8591-D8D85F10D508}" type="slidenum">
              <a:rPr lang="en-US" altLang="ko-KR"/>
              <a:pPr/>
              <a:t>44</a:t>
            </a:fld>
            <a:endParaRPr lang="en-US" altLang="ko-KR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ko-KR" altLang="en-US" sz="3600" dirty="0">
                <a:ea typeface="ＭＳ Ｐゴシック" pitchFamily="34" charset="-128"/>
              </a:rPr>
              <a:t>인터넷 구조</a:t>
            </a:r>
            <a:r>
              <a:rPr lang="en-US" altLang="ko-KR" sz="3600" dirty="0">
                <a:ea typeface="ＭＳ Ｐゴシック" pitchFamily="34" charset="-128"/>
              </a:rPr>
              <a:t>: </a:t>
            </a:r>
            <a:r>
              <a:rPr lang="ko-KR" altLang="en-US" sz="3600" dirty="0">
                <a:ea typeface="ＭＳ Ｐゴシック" pitchFamily="34" charset="-128"/>
              </a:rPr>
              <a:t>네트워크의 네트워크</a:t>
            </a:r>
            <a:endParaRPr lang="en-US" altLang="ko-KR" dirty="0">
              <a:ea typeface="ＭＳ Ｐゴシック" pitchFamily="34" charset="-128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73075" y="1073150"/>
            <a:ext cx="8204200" cy="673100"/>
          </a:xfrm>
        </p:spPr>
        <p:txBody>
          <a:bodyPr/>
          <a:lstStyle/>
          <a:p>
            <a:pPr marL="0" indent="0" eaLnBrk="1" hangingPunct="1">
              <a:buSzPct val="75000"/>
              <a:buFont typeface="Wingdings" pitchFamily="2" charset="2"/>
              <a:buNone/>
            </a:pPr>
            <a:r>
              <a:rPr lang="ko-KR" altLang="en-US" sz="2400" i="1" dirty="0">
                <a:solidFill>
                  <a:srgbClr val="CC0000"/>
                </a:solidFill>
                <a:ea typeface="ＭＳ Ｐゴシック" pitchFamily="34" charset="-128"/>
              </a:rPr>
              <a:t>한 방법</a:t>
            </a:r>
            <a:r>
              <a:rPr lang="en-US" altLang="ko-KR" sz="2400" i="1" dirty="0">
                <a:solidFill>
                  <a:srgbClr val="CC0000"/>
                </a:solidFill>
                <a:ea typeface="ＭＳ Ｐゴシック" pitchFamily="34" charset="-128"/>
              </a:rPr>
              <a:t>: </a:t>
            </a:r>
            <a:r>
              <a:rPr lang="ko-KR" altLang="en-US" sz="2400" i="1" dirty="0">
                <a:ea typeface="ＭＳ Ｐゴシック" pitchFamily="34" charset="-128"/>
              </a:rPr>
              <a:t>각 </a:t>
            </a:r>
            <a:r>
              <a:rPr lang="en-US" altLang="ko-KR" sz="2400" i="1" dirty="0">
                <a:ea typeface="ＭＳ Ｐゴシック" pitchFamily="34" charset="-128"/>
              </a:rPr>
              <a:t>ISP</a:t>
            </a:r>
            <a:r>
              <a:rPr lang="ko-KR" altLang="en-US" sz="2400" i="1" dirty="0">
                <a:ea typeface="ＭＳ Ｐゴシック" pitchFamily="34" charset="-128"/>
              </a:rPr>
              <a:t>를 다른 모든 </a:t>
            </a:r>
            <a:r>
              <a:rPr lang="en-US" altLang="ko-KR" sz="2400" i="1" dirty="0">
                <a:ea typeface="ＭＳ Ｐゴシック" pitchFamily="34" charset="-128"/>
              </a:rPr>
              <a:t>ISP</a:t>
            </a:r>
            <a:r>
              <a:rPr lang="ko-KR" altLang="en-US" sz="2400" i="1" dirty="0">
                <a:ea typeface="ＭＳ Ｐゴシック" pitchFamily="34" charset="-128"/>
              </a:rPr>
              <a:t>와</a:t>
            </a:r>
            <a:r>
              <a:rPr lang="en-US" altLang="ko-KR" sz="2400" i="1" dirty="0">
                <a:ea typeface="ＭＳ Ｐゴシック" pitchFamily="34" charset="-128"/>
              </a:rPr>
              <a:t> </a:t>
            </a:r>
            <a:r>
              <a:rPr lang="ko-KR" altLang="en-US" sz="2400" i="1" dirty="0">
                <a:ea typeface="ＭＳ Ｐゴシック" pitchFamily="34" charset="-128"/>
              </a:rPr>
              <a:t>연결한다</a:t>
            </a:r>
            <a:r>
              <a:rPr lang="en-US" altLang="ko-KR" sz="2400" i="1" dirty="0">
                <a:ea typeface="ＭＳ Ｐゴシック" pitchFamily="34" charset="-128"/>
              </a:rPr>
              <a:t>?</a:t>
            </a:r>
          </a:p>
          <a:p>
            <a:pPr marL="0" indent="0" eaLnBrk="1" hangingPunct="1">
              <a:buSzPct val="75000"/>
              <a:buFont typeface="Wingdings" pitchFamily="2" charset="2"/>
              <a:buNone/>
            </a:pPr>
            <a:endParaRPr lang="en-US" altLang="ko-KR" sz="2400" dirty="0">
              <a:ea typeface="ＭＳ Ｐゴシック" pitchFamily="34" charset="-128"/>
            </a:endParaRPr>
          </a:p>
        </p:txBody>
      </p:sp>
      <p:pic>
        <p:nvPicPr>
          <p:cNvPr id="41988" name="Picture 76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1989" name="Group 141"/>
          <p:cNvGrpSpPr>
            <a:grpSpLocks/>
          </p:cNvGrpSpPr>
          <p:nvPr/>
        </p:nvGrpSpPr>
        <p:grpSpPr bwMode="auto">
          <a:xfrm>
            <a:off x="822325" y="4730750"/>
            <a:ext cx="647700" cy="417513"/>
            <a:chOff x="3053396" y="4304255"/>
            <a:chExt cx="648422" cy="418253"/>
          </a:xfrm>
        </p:grpSpPr>
        <p:sp>
          <p:nvSpPr>
            <p:cNvPr id="4209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098" name="TextBox 14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1990" name="Group 144"/>
          <p:cNvGrpSpPr>
            <a:grpSpLocks/>
          </p:cNvGrpSpPr>
          <p:nvPr/>
        </p:nvGrpSpPr>
        <p:grpSpPr bwMode="auto">
          <a:xfrm>
            <a:off x="593725" y="4070350"/>
            <a:ext cx="647700" cy="417513"/>
            <a:chOff x="3053396" y="4304255"/>
            <a:chExt cx="648422" cy="418253"/>
          </a:xfrm>
        </p:grpSpPr>
        <p:sp>
          <p:nvSpPr>
            <p:cNvPr id="4209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096" name="TextBox 146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sp>
        <p:nvSpPr>
          <p:cNvPr id="41991" name="TextBox 181"/>
          <p:cNvSpPr txBox="1">
            <a:spLocks noChangeArrowheads="1"/>
          </p:cNvSpPr>
          <p:nvPr/>
        </p:nvSpPr>
        <p:spPr bwMode="auto">
          <a:xfrm rot="-9948738">
            <a:off x="2027238" y="5789613"/>
            <a:ext cx="542925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41992" name="TextBox 182"/>
          <p:cNvSpPr txBox="1">
            <a:spLocks noChangeArrowheads="1"/>
          </p:cNvSpPr>
          <p:nvPr/>
        </p:nvSpPr>
        <p:spPr bwMode="auto">
          <a:xfrm rot="-4992697">
            <a:off x="440532" y="3482181"/>
            <a:ext cx="5445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41993" name="TextBox 183"/>
          <p:cNvSpPr txBox="1">
            <a:spLocks noChangeArrowheads="1"/>
          </p:cNvSpPr>
          <p:nvPr/>
        </p:nvSpPr>
        <p:spPr bwMode="auto">
          <a:xfrm rot="-1017263">
            <a:off x="2627313" y="1849438"/>
            <a:ext cx="5429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800">
                <a:solidFill>
                  <a:srgbClr val="0000FF"/>
                </a:solidFill>
              </a:rPr>
              <a:t>…</a:t>
            </a:r>
          </a:p>
        </p:txBody>
      </p:sp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908050" y="2281238"/>
            <a:ext cx="7361238" cy="3768725"/>
            <a:chOff x="888125" y="2295063"/>
            <a:chExt cx="7361771" cy="3769689"/>
          </a:xfrm>
        </p:grpSpPr>
        <p:cxnSp>
          <p:nvCxnSpPr>
            <p:cNvPr id="42075" name="Straight Connector 7"/>
            <p:cNvCxnSpPr>
              <a:cxnSpLocks noChangeShapeType="1"/>
              <a:stCxn id="42037" idx="0"/>
            </p:cNvCxnSpPr>
            <p:nvPr/>
          </p:nvCxnSpPr>
          <p:spPr bwMode="auto">
            <a:xfrm flipV="1">
              <a:off x="1661409" y="2570969"/>
              <a:ext cx="577293" cy="28026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2076" name="Straight Connector 188"/>
            <p:cNvCxnSpPr>
              <a:cxnSpLocks noChangeShapeType="1"/>
              <a:stCxn id="42037" idx="0"/>
            </p:cNvCxnSpPr>
            <p:nvPr/>
          </p:nvCxnSpPr>
          <p:spPr bwMode="auto">
            <a:xfrm flipH="1" flipV="1">
              <a:off x="1509155" y="3032403"/>
              <a:ext cx="171469" cy="23271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2077" name="Straight Connector 190"/>
            <p:cNvCxnSpPr>
              <a:cxnSpLocks noChangeShapeType="1"/>
              <a:stCxn id="42037" idx="0"/>
            </p:cNvCxnSpPr>
            <p:nvPr/>
          </p:nvCxnSpPr>
          <p:spPr bwMode="auto">
            <a:xfrm flipH="1" flipV="1">
              <a:off x="1185287" y="3451504"/>
              <a:ext cx="495337" cy="19080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2078" name="Straight Connector 192"/>
            <p:cNvCxnSpPr>
              <a:cxnSpLocks noChangeShapeType="1"/>
              <a:stCxn id="42037" idx="0"/>
            </p:cNvCxnSpPr>
            <p:nvPr/>
          </p:nvCxnSpPr>
          <p:spPr bwMode="auto">
            <a:xfrm flipH="1" flipV="1">
              <a:off x="1181567" y="4298698"/>
              <a:ext cx="499057" cy="10608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2079" name="Straight Connector 195"/>
            <p:cNvCxnSpPr>
              <a:cxnSpLocks noChangeShapeType="1"/>
              <a:stCxn id="42037" idx="0"/>
            </p:cNvCxnSpPr>
            <p:nvPr/>
          </p:nvCxnSpPr>
          <p:spPr bwMode="auto">
            <a:xfrm flipH="1" flipV="1">
              <a:off x="1386886" y="4980292"/>
              <a:ext cx="293738" cy="3792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2080" name="Straight Connector 197"/>
            <p:cNvCxnSpPr>
              <a:cxnSpLocks noChangeShapeType="1"/>
              <a:endCxn id="42037" idx="0"/>
            </p:cNvCxnSpPr>
            <p:nvPr/>
          </p:nvCxnSpPr>
          <p:spPr bwMode="auto">
            <a:xfrm flipH="1" flipV="1">
              <a:off x="1661409" y="5373637"/>
              <a:ext cx="1526432" cy="5930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2081" name="Straight Connector 199"/>
            <p:cNvCxnSpPr>
              <a:cxnSpLocks noChangeShapeType="1"/>
              <a:endCxn id="42037" idx="0"/>
            </p:cNvCxnSpPr>
            <p:nvPr/>
          </p:nvCxnSpPr>
          <p:spPr bwMode="auto">
            <a:xfrm flipH="1" flipV="1">
              <a:off x="1680624" y="5359527"/>
              <a:ext cx="2723702" cy="7030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2082" name="Straight Connector 201"/>
            <p:cNvCxnSpPr>
              <a:cxnSpLocks noChangeShapeType="1"/>
              <a:endCxn id="42037" idx="0"/>
            </p:cNvCxnSpPr>
            <p:nvPr/>
          </p:nvCxnSpPr>
          <p:spPr bwMode="auto">
            <a:xfrm flipH="1" flipV="1">
              <a:off x="1680624" y="5359527"/>
              <a:ext cx="3605885" cy="6190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2083" name="Straight Connector 203"/>
            <p:cNvCxnSpPr>
              <a:cxnSpLocks noChangeShapeType="1"/>
              <a:endCxn id="42037" idx="0"/>
            </p:cNvCxnSpPr>
            <p:nvPr/>
          </p:nvCxnSpPr>
          <p:spPr bwMode="auto">
            <a:xfrm flipH="1">
              <a:off x="1680624" y="5184745"/>
              <a:ext cx="6569272" cy="1747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2084" name="Straight Connector 204"/>
            <p:cNvCxnSpPr>
              <a:cxnSpLocks noChangeShapeType="1"/>
              <a:endCxn id="42037" idx="0"/>
            </p:cNvCxnSpPr>
            <p:nvPr/>
          </p:nvCxnSpPr>
          <p:spPr bwMode="auto">
            <a:xfrm flipH="1" flipV="1">
              <a:off x="1680624" y="5359527"/>
              <a:ext cx="5742435" cy="4867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2085" name="Straight Connector 207"/>
            <p:cNvCxnSpPr>
              <a:cxnSpLocks noChangeShapeType="1"/>
              <a:endCxn id="42037" idx="0"/>
            </p:cNvCxnSpPr>
            <p:nvPr/>
          </p:nvCxnSpPr>
          <p:spPr bwMode="auto">
            <a:xfrm flipH="1">
              <a:off x="1680624" y="4311835"/>
              <a:ext cx="6338019" cy="10476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2086" name="Straight Connector 209"/>
            <p:cNvCxnSpPr>
              <a:cxnSpLocks noChangeShapeType="1"/>
              <a:endCxn id="42037" idx="0"/>
            </p:cNvCxnSpPr>
            <p:nvPr/>
          </p:nvCxnSpPr>
          <p:spPr bwMode="auto">
            <a:xfrm flipH="1">
              <a:off x="1680624" y="3273553"/>
              <a:ext cx="5749312" cy="20859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2087" name="Straight Connector 211"/>
            <p:cNvCxnSpPr>
              <a:cxnSpLocks noChangeShapeType="1"/>
              <a:endCxn id="42037" idx="0"/>
            </p:cNvCxnSpPr>
            <p:nvPr/>
          </p:nvCxnSpPr>
          <p:spPr bwMode="auto">
            <a:xfrm flipH="1">
              <a:off x="1680624" y="2784308"/>
              <a:ext cx="4942318" cy="25752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2088" name="Straight Connector 213"/>
            <p:cNvCxnSpPr>
              <a:cxnSpLocks noChangeShapeType="1"/>
              <a:endCxn id="42037" idx="0"/>
            </p:cNvCxnSpPr>
            <p:nvPr/>
          </p:nvCxnSpPr>
          <p:spPr bwMode="auto">
            <a:xfrm flipH="1">
              <a:off x="1680624" y="2295063"/>
              <a:ext cx="2971398" cy="30644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2089" name="Straight Connector 215"/>
            <p:cNvCxnSpPr>
              <a:cxnSpLocks noChangeShapeType="1"/>
              <a:endCxn id="42037" idx="0"/>
            </p:cNvCxnSpPr>
            <p:nvPr/>
          </p:nvCxnSpPr>
          <p:spPr bwMode="auto">
            <a:xfrm flipH="1">
              <a:off x="1680624" y="2295321"/>
              <a:ext cx="2025496" cy="30642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2090" name="TextBox 24"/>
            <p:cNvSpPr txBox="1">
              <a:spLocks noChangeArrowheads="1"/>
            </p:cNvSpPr>
            <p:nvPr/>
          </p:nvSpPr>
          <p:spPr bwMode="auto">
            <a:xfrm rot="5710989">
              <a:off x="859913" y="4114468"/>
              <a:ext cx="36420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400"/>
                <a:t>…</a:t>
              </a:r>
            </a:p>
          </p:txBody>
        </p:sp>
        <p:sp>
          <p:nvSpPr>
            <p:cNvPr id="42091" name="TextBox 218"/>
            <p:cNvSpPr txBox="1">
              <a:spLocks noChangeArrowheads="1"/>
            </p:cNvSpPr>
            <p:nvPr/>
          </p:nvSpPr>
          <p:spPr bwMode="auto">
            <a:xfrm rot="7515077">
              <a:off x="4511491" y="5728762"/>
              <a:ext cx="36420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400"/>
                <a:t>…</a:t>
              </a:r>
            </a:p>
          </p:txBody>
        </p:sp>
        <p:sp>
          <p:nvSpPr>
            <p:cNvPr id="42092" name="TextBox 219"/>
            <p:cNvSpPr txBox="1">
              <a:spLocks noChangeArrowheads="1"/>
            </p:cNvSpPr>
            <p:nvPr/>
          </p:nvSpPr>
          <p:spPr bwMode="auto">
            <a:xfrm rot="3940343">
              <a:off x="6392354" y="3846211"/>
              <a:ext cx="49244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/>
                <a:t>…</a:t>
              </a:r>
            </a:p>
          </p:txBody>
        </p:sp>
        <p:sp>
          <p:nvSpPr>
            <p:cNvPr id="42093" name="TextBox 220"/>
            <p:cNvSpPr txBox="1">
              <a:spLocks noChangeArrowheads="1"/>
            </p:cNvSpPr>
            <p:nvPr/>
          </p:nvSpPr>
          <p:spPr bwMode="auto">
            <a:xfrm rot="2048420">
              <a:off x="4482993" y="2684685"/>
              <a:ext cx="49244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/>
                <a:t>…</a:t>
              </a:r>
            </a:p>
          </p:txBody>
        </p:sp>
        <p:sp>
          <p:nvSpPr>
            <p:cNvPr id="42094" name="TextBox 221"/>
            <p:cNvSpPr txBox="1">
              <a:spLocks noChangeArrowheads="1"/>
            </p:cNvSpPr>
            <p:nvPr/>
          </p:nvSpPr>
          <p:spPr bwMode="auto">
            <a:xfrm rot="-316136">
              <a:off x="2189980" y="2687381"/>
              <a:ext cx="49244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/>
                <a:t>…</a:t>
              </a:r>
            </a:p>
          </p:txBody>
        </p:sp>
      </p:grpSp>
      <p:grpSp>
        <p:nvGrpSpPr>
          <p:cNvPr id="5" name="Group 223"/>
          <p:cNvGrpSpPr>
            <a:grpSpLocks/>
          </p:cNvGrpSpPr>
          <p:nvPr/>
        </p:nvGrpSpPr>
        <p:grpSpPr bwMode="auto">
          <a:xfrm>
            <a:off x="1158875" y="2305050"/>
            <a:ext cx="7094538" cy="3695700"/>
            <a:chOff x="862570" y="2361120"/>
            <a:chExt cx="7094553" cy="3695520"/>
          </a:xfrm>
        </p:grpSpPr>
        <p:cxnSp>
          <p:nvCxnSpPr>
            <p:cNvPr id="42060" name="Straight Connector 224"/>
            <p:cNvCxnSpPr>
              <a:cxnSpLocks noChangeShapeType="1"/>
            </p:cNvCxnSpPr>
            <p:nvPr/>
          </p:nvCxnSpPr>
          <p:spPr bwMode="auto">
            <a:xfrm flipH="1">
              <a:off x="1446332" y="2897188"/>
              <a:ext cx="4736982" cy="2535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2061" name="Straight Connector 225"/>
            <p:cNvCxnSpPr>
              <a:cxnSpLocks noChangeShapeType="1"/>
            </p:cNvCxnSpPr>
            <p:nvPr/>
          </p:nvCxnSpPr>
          <p:spPr bwMode="auto">
            <a:xfrm flipH="1">
              <a:off x="2972043" y="2885760"/>
              <a:ext cx="3213953" cy="3041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2062" name="Straight Connector 226"/>
            <p:cNvCxnSpPr>
              <a:cxnSpLocks noChangeShapeType="1"/>
            </p:cNvCxnSpPr>
            <p:nvPr/>
          </p:nvCxnSpPr>
          <p:spPr bwMode="auto">
            <a:xfrm flipH="1">
              <a:off x="4328465" y="2877120"/>
              <a:ext cx="1866171" cy="31795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2063" name="Straight Connector 227"/>
            <p:cNvCxnSpPr>
              <a:cxnSpLocks noChangeShapeType="1"/>
            </p:cNvCxnSpPr>
            <p:nvPr/>
          </p:nvCxnSpPr>
          <p:spPr bwMode="auto">
            <a:xfrm flipH="1">
              <a:off x="5270184" y="2877120"/>
              <a:ext cx="915812" cy="30585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2064" name="Straight Connector 228"/>
            <p:cNvCxnSpPr>
              <a:cxnSpLocks noChangeShapeType="1"/>
            </p:cNvCxnSpPr>
            <p:nvPr/>
          </p:nvCxnSpPr>
          <p:spPr bwMode="auto">
            <a:xfrm>
              <a:off x="6167438" y="2901156"/>
              <a:ext cx="1141702" cy="28012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2065" name="Straight Connector 229"/>
            <p:cNvCxnSpPr>
              <a:cxnSpLocks noChangeShapeType="1"/>
            </p:cNvCxnSpPr>
            <p:nvPr/>
          </p:nvCxnSpPr>
          <p:spPr bwMode="auto">
            <a:xfrm>
              <a:off x="6171406" y="2889250"/>
              <a:ext cx="1785717" cy="23552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2066" name="Straight Connector 230"/>
            <p:cNvCxnSpPr>
              <a:cxnSpLocks noChangeShapeType="1"/>
            </p:cNvCxnSpPr>
            <p:nvPr/>
          </p:nvCxnSpPr>
          <p:spPr bwMode="auto">
            <a:xfrm>
              <a:off x="6179344" y="2881313"/>
              <a:ext cx="1587707" cy="13868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2067" name="Straight Connector 231"/>
            <p:cNvCxnSpPr>
              <a:cxnSpLocks noChangeShapeType="1"/>
            </p:cNvCxnSpPr>
            <p:nvPr/>
          </p:nvCxnSpPr>
          <p:spPr bwMode="auto">
            <a:xfrm>
              <a:off x="6179344" y="2897188"/>
              <a:ext cx="602786" cy="2909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2068" name="Straight Connector 232"/>
            <p:cNvCxnSpPr>
              <a:cxnSpLocks noChangeShapeType="1"/>
            </p:cNvCxnSpPr>
            <p:nvPr/>
          </p:nvCxnSpPr>
          <p:spPr bwMode="auto">
            <a:xfrm>
              <a:off x="4584546" y="2364240"/>
              <a:ext cx="1558252" cy="5128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2069" name="Straight Connector 233"/>
            <p:cNvCxnSpPr>
              <a:cxnSpLocks noChangeShapeType="1"/>
            </p:cNvCxnSpPr>
            <p:nvPr/>
          </p:nvCxnSpPr>
          <p:spPr bwMode="auto">
            <a:xfrm>
              <a:off x="3691549" y="2361120"/>
              <a:ext cx="2485808" cy="533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2070" name="Straight Connector 234"/>
            <p:cNvCxnSpPr>
              <a:cxnSpLocks noChangeShapeType="1"/>
            </p:cNvCxnSpPr>
            <p:nvPr/>
          </p:nvCxnSpPr>
          <p:spPr bwMode="auto">
            <a:xfrm>
              <a:off x="2081460" y="2548080"/>
              <a:ext cx="4078617" cy="337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2071" name="Straight Connector 235"/>
            <p:cNvCxnSpPr>
              <a:cxnSpLocks noChangeShapeType="1"/>
            </p:cNvCxnSpPr>
            <p:nvPr/>
          </p:nvCxnSpPr>
          <p:spPr bwMode="auto">
            <a:xfrm flipV="1">
              <a:off x="1309418" y="2903040"/>
              <a:ext cx="4842020" cy="30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2072" name="Straight Connector 236"/>
            <p:cNvCxnSpPr>
              <a:cxnSpLocks noChangeShapeType="1"/>
            </p:cNvCxnSpPr>
            <p:nvPr/>
          </p:nvCxnSpPr>
          <p:spPr bwMode="auto">
            <a:xfrm flipV="1">
              <a:off x="934801" y="2894400"/>
              <a:ext cx="5242556" cy="3770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2073" name="Straight Connector 237"/>
            <p:cNvCxnSpPr>
              <a:cxnSpLocks noChangeShapeType="1"/>
            </p:cNvCxnSpPr>
            <p:nvPr/>
          </p:nvCxnSpPr>
          <p:spPr bwMode="auto">
            <a:xfrm flipV="1">
              <a:off x="862570" y="2901156"/>
              <a:ext cx="5296930" cy="13866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2074" name="Straight Connector 238"/>
            <p:cNvCxnSpPr>
              <a:cxnSpLocks noChangeShapeType="1"/>
            </p:cNvCxnSpPr>
            <p:nvPr/>
          </p:nvCxnSpPr>
          <p:spPr bwMode="auto">
            <a:xfrm flipV="1">
              <a:off x="1101367" y="2901156"/>
              <a:ext cx="5077977" cy="20260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6" name="Group 239"/>
          <p:cNvGrpSpPr>
            <a:grpSpLocks/>
          </p:cNvGrpSpPr>
          <p:nvPr/>
        </p:nvGrpSpPr>
        <p:grpSpPr bwMode="auto">
          <a:xfrm>
            <a:off x="1095375" y="2195513"/>
            <a:ext cx="7158038" cy="3798887"/>
            <a:chOff x="799176" y="2251902"/>
            <a:chExt cx="7158126" cy="3799069"/>
          </a:xfrm>
        </p:grpSpPr>
        <p:cxnSp>
          <p:nvCxnSpPr>
            <p:cNvPr id="42045" name="Straight Connector 240"/>
            <p:cNvCxnSpPr>
              <a:cxnSpLocks noChangeShapeType="1"/>
            </p:cNvCxnSpPr>
            <p:nvPr/>
          </p:nvCxnSpPr>
          <p:spPr bwMode="auto">
            <a:xfrm>
              <a:off x="2012365" y="2732956"/>
              <a:ext cx="3121627" cy="32043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2046" name="Straight Connector 241"/>
            <p:cNvCxnSpPr>
              <a:cxnSpLocks noChangeShapeType="1"/>
            </p:cNvCxnSpPr>
            <p:nvPr/>
          </p:nvCxnSpPr>
          <p:spPr bwMode="auto">
            <a:xfrm>
              <a:off x="2009682" y="2721528"/>
              <a:ext cx="2384511" cy="33294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2047" name="Straight Connector 242"/>
            <p:cNvCxnSpPr>
              <a:cxnSpLocks noChangeShapeType="1"/>
            </p:cNvCxnSpPr>
            <p:nvPr/>
          </p:nvCxnSpPr>
          <p:spPr bwMode="auto">
            <a:xfrm>
              <a:off x="2001042" y="2712888"/>
              <a:ext cx="1091382" cy="31978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2048" name="Straight Connector 243"/>
            <p:cNvCxnSpPr>
              <a:cxnSpLocks noChangeShapeType="1"/>
            </p:cNvCxnSpPr>
            <p:nvPr/>
          </p:nvCxnSpPr>
          <p:spPr bwMode="auto">
            <a:xfrm flipH="1">
              <a:off x="1471306" y="2712888"/>
              <a:ext cx="538376" cy="2698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2049" name="Straight Connector 244"/>
            <p:cNvCxnSpPr>
              <a:cxnSpLocks noChangeShapeType="1"/>
            </p:cNvCxnSpPr>
            <p:nvPr/>
          </p:nvCxnSpPr>
          <p:spPr bwMode="auto">
            <a:xfrm flipH="1">
              <a:off x="1007181" y="2736924"/>
              <a:ext cx="1021059" cy="20695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2050" name="Straight Connector 245"/>
            <p:cNvCxnSpPr>
              <a:cxnSpLocks noChangeShapeType="1"/>
            </p:cNvCxnSpPr>
            <p:nvPr/>
          </p:nvCxnSpPr>
          <p:spPr bwMode="auto">
            <a:xfrm flipH="1">
              <a:off x="799176" y="2725018"/>
              <a:ext cx="1225097" cy="14135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2051" name="Straight Connector 246"/>
            <p:cNvCxnSpPr>
              <a:cxnSpLocks noChangeShapeType="1"/>
            </p:cNvCxnSpPr>
            <p:nvPr/>
          </p:nvCxnSpPr>
          <p:spPr bwMode="auto">
            <a:xfrm flipH="1">
              <a:off x="932218" y="2704755"/>
              <a:ext cx="1107153" cy="5889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2052" name="Straight Connector 247"/>
            <p:cNvCxnSpPr>
              <a:cxnSpLocks noChangeShapeType="1"/>
            </p:cNvCxnSpPr>
            <p:nvPr/>
          </p:nvCxnSpPr>
          <p:spPr bwMode="auto">
            <a:xfrm flipH="1">
              <a:off x="1293642" y="2704755"/>
              <a:ext cx="745729" cy="2167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2053" name="Straight Connector 248"/>
            <p:cNvCxnSpPr>
              <a:cxnSpLocks noChangeShapeType="1"/>
            </p:cNvCxnSpPr>
            <p:nvPr/>
          </p:nvCxnSpPr>
          <p:spPr bwMode="auto">
            <a:xfrm flipH="1">
              <a:off x="2052880" y="2251902"/>
              <a:ext cx="1141349" cy="4609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2054" name="Straight Connector 249"/>
            <p:cNvCxnSpPr>
              <a:cxnSpLocks noChangeShapeType="1"/>
            </p:cNvCxnSpPr>
            <p:nvPr/>
          </p:nvCxnSpPr>
          <p:spPr bwMode="auto">
            <a:xfrm flipH="1">
              <a:off x="2018321" y="2332076"/>
              <a:ext cx="2284094" cy="3980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2055" name="Straight Connector 250"/>
            <p:cNvCxnSpPr>
              <a:cxnSpLocks noChangeShapeType="1"/>
            </p:cNvCxnSpPr>
            <p:nvPr/>
          </p:nvCxnSpPr>
          <p:spPr bwMode="auto">
            <a:xfrm flipH="1" flipV="1">
              <a:off x="2035602" y="2721528"/>
              <a:ext cx="4016700" cy="141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2056" name="Straight Connector 251"/>
            <p:cNvCxnSpPr>
              <a:cxnSpLocks noChangeShapeType="1"/>
            </p:cNvCxnSpPr>
            <p:nvPr/>
          </p:nvCxnSpPr>
          <p:spPr bwMode="auto">
            <a:xfrm flipH="1" flipV="1">
              <a:off x="2044240" y="2738808"/>
              <a:ext cx="4755057" cy="5290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2057" name="Straight Connector 252"/>
            <p:cNvCxnSpPr>
              <a:cxnSpLocks noChangeShapeType="1"/>
            </p:cNvCxnSpPr>
            <p:nvPr/>
          </p:nvCxnSpPr>
          <p:spPr bwMode="auto">
            <a:xfrm flipH="1" flipV="1">
              <a:off x="2018321" y="2730168"/>
              <a:ext cx="5710381" cy="1554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2058" name="Straight Connector 253"/>
            <p:cNvCxnSpPr>
              <a:cxnSpLocks noChangeShapeType="1"/>
            </p:cNvCxnSpPr>
            <p:nvPr/>
          </p:nvCxnSpPr>
          <p:spPr bwMode="auto">
            <a:xfrm flipH="1" flipV="1">
              <a:off x="2036178" y="2736924"/>
              <a:ext cx="5921124" cy="2462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2059" name="Straight Connector 254"/>
            <p:cNvCxnSpPr>
              <a:cxnSpLocks noChangeShapeType="1"/>
            </p:cNvCxnSpPr>
            <p:nvPr/>
          </p:nvCxnSpPr>
          <p:spPr bwMode="auto">
            <a:xfrm flipH="1" flipV="1">
              <a:off x="2016335" y="2736924"/>
              <a:ext cx="5165304" cy="30002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2497138" y="3403600"/>
            <a:ext cx="4268787" cy="120032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dirty="0"/>
              <a:t>각</a:t>
            </a:r>
            <a:r>
              <a:rPr lang="en-US" altLang="ko-KR" dirty="0"/>
              <a:t> ISP</a:t>
            </a:r>
            <a:r>
              <a:rPr lang="ko-KR" altLang="en-US" dirty="0"/>
              <a:t>를 다른 모든 </a:t>
            </a:r>
            <a:r>
              <a:rPr lang="en-US" altLang="ko-KR" dirty="0"/>
              <a:t>ISP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연결하면 </a:t>
            </a:r>
            <a:r>
              <a:rPr lang="ko-KR" altLang="en-US" i="1" dirty="0" err="1">
                <a:solidFill>
                  <a:srgbClr val="CC0000"/>
                </a:solidFill>
              </a:rPr>
              <a:t>확장성이</a:t>
            </a:r>
            <a:r>
              <a:rPr lang="ko-KR" altLang="en-US" i="1" dirty="0">
                <a:solidFill>
                  <a:srgbClr val="CC0000"/>
                </a:solidFill>
              </a:rPr>
              <a:t> 떨어짐</a:t>
            </a:r>
            <a:r>
              <a:rPr lang="en-US" altLang="ko-KR" i="1" dirty="0">
                <a:solidFill>
                  <a:srgbClr val="CC0000"/>
                </a:solidFill>
              </a:rPr>
              <a:t>: </a:t>
            </a:r>
            <a:r>
              <a:rPr lang="en-US" altLang="ko-KR" dirty="0"/>
              <a:t>O(</a:t>
            </a:r>
            <a:r>
              <a:rPr lang="en-US" altLang="ko-KR" i="1" dirty="0"/>
              <a:t>N</a:t>
            </a:r>
            <a:r>
              <a:rPr lang="en-US" altLang="ko-KR" baseline="30000" dirty="0"/>
              <a:t>2</a:t>
            </a:r>
            <a:r>
              <a:rPr lang="en-US" altLang="ko-KR" dirty="0"/>
              <a:t>) </a:t>
            </a:r>
            <a:r>
              <a:rPr lang="ko-KR" altLang="en-US" dirty="0"/>
              <a:t>연결</a:t>
            </a:r>
            <a:r>
              <a:rPr lang="en-US" altLang="ko-KR" dirty="0"/>
              <a:t>.</a:t>
            </a:r>
          </a:p>
        </p:txBody>
      </p:sp>
      <p:sp>
        <p:nvSpPr>
          <p:cNvPr id="41998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sp>
        <p:nvSpPr>
          <p:cNvPr id="4199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35DB2079-1D13-4F3B-A00E-02F0B7798D6A}" type="slidenum">
              <a:rPr lang="en-US" altLang="ko-KR"/>
              <a:pPr/>
              <a:t>45</a:t>
            </a:fld>
            <a:endParaRPr lang="en-US" altLang="ko-KR"/>
          </a:p>
        </p:txBody>
      </p:sp>
      <p:grpSp>
        <p:nvGrpSpPr>
          <p:cNvPr id="42000" name="Group 2"/>
          <p:cNvGrpSpPr>
            <a:grpSpLocks/>
          </p:cNvGrpSpPr>
          <p:nvPr/>
        </p:nvGrpSpPr>
        <p:grpSpPr bwMode="auto">
          <a:xfrm>
            <a:off x="1825625" y="2241550"/>
            <a:ext cx="647700" cy="417513"/>
            <a:chOff x="3053396" y="4304255"/>
            <a:chExt cx="648422" cy="418253"/>
          </a:xfrm>
        </p:grpSpPr>
        <p:sp>
          <p:nvSpPr>
            <p:cNvPr id="4204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044" name="TextBox 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2001" name="Group 131"/>
          <p:cNvGrpSpPr>
            <a:grpSpLocks/>
          </p:cNvGrpSpPr>
          <p:nvPr/>
        </p:nvGrpSpPr>
        <p:grpSpPr bwMode="auto">
          <a:xfrm>
            <a:off x="669925" y="3041650"/>
            <a:ext cx="647700" cy="417513"/>
            <a:chOff x="3053396" y="4304255"/>
            <a:chExt cx="648422" cy="418253"/>
          </a:xfrm>
        </p:grpSpPr>
        <p:sp>
          <p:nvSpPr>
            <p:cNvPr id="4204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042" name="TextBox 13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2002" name="Group 153"/>
          <p:cNvGrpSpPr>
            <a:grpSpLocks/>
          </p:cNvGrpSpPr>
          <p:nvPr/>
        </p:nvGrpSpPr>
        <p:grpSpPr bwMode="auto">
          <a:xfrm>
            <a:off x="1050925" y="2647950"/>
            <a:ext cx="647700" cy="417513"/>
            <a:chOff x="3053396" y="4304255"/>
            <a:chExt cx="648422" cy="418253"/>
          </a:xfrm>
        </p:grpSpPr>
        <p:sp>
          <p:nvSpPr>
            <p:cNvPr id="4203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040" name="TextBox 15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2003" name="Group 138"/>
          <p:cNvGrpSpPr>
            <a:grpSpLocks/>
          </p:cNvGrpSpPr>
          <p:nvPr/>
        </p:nvGrpSpPr>
        <p:grpSpPr bwMode="auto">
          <a:xfrm>
            <a:off x="1241425" y="5353050"/>
            <a:ext cx="647700" cy="417513"/>
            <a:chOff x="3053396" y="4304255"/>
            <a:chExt cx="648422" cy="418253"/>
          </a:xfrm>
        </p:grpSpPr>
        <p:sp>
          <p:nvSpPr>
            <p:cNvPr id="4203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038" name="TextBox 140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2004" name="Group 150"/>
          <p:cNvGrpSpPr>
            <a:grpSpLocks/>
          </p:cNvGrpSpPr>
          <p:nvPr/>
        </p:nvGrpSpPr>
        <p:grpSpPr bwMode="auto">
          <a:xfrm>
            <a:off x="3425825" y="2000250"/>
            <a:ext cx="649288" cy="417513"/>
            <a:chOff x="3053396" y="4304255"/>
            <a:chExt cx="648422" cy="418253"/>
          </a:xfrm>
        </p:grpSpPr>
        <p:sp>
          <p:nvSpPr>
            <p:cNvPr id="4203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036" name="TextBox 15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2005" name="Group 156"/>
          <p:cNvGrpSpPr>
            <a:grpSpLocks/>
          </p:cNvGrpSpPr>
          <p:nvPr/>
        </p:nvGrpSpPr>
        <p:grpSpPr bwMode="auto">
          <a:xfrm>
            <a:off x="4340225" y="1974850"/>
            <a:ext cx="649288" cy="417513"/>
            <a:chOff x="3053396" y="4304255"/>
            <a:chExt cx="648422" cy="418253"/>
          </a:xfrm>
        </p:grpSpPr>
        <p:sp>
          <p:nvSpPr>
            <p:cNvPr id="4203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034" name="TextBox 15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sp>
        <p:nvSpPr>
          <p:cNvPr id="42006" name="TextBox 4"/>
          <p:cNvSpPr txBox="1">
            <a:spLocks noChangeArrowheads="1"/>
          </p:cNvSpPr>
          <p:nvPr/>
        </p:nvSpPr>
        <p:spPr bwMode="auto">
          <a:xfrm rot="1053502">
            <a:off x="5440363" y="1900238"/>
            <a:ext cx="542925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800">
                <a:solidFill>
                  <a:srgbClr val="0000FF"/>
                </a:solidFill>
              </a:rPr>
              <a:t>…</a:t>
            </a:r>
          </a:p>
        </p:txBody>
      </p:sp>
      <p:grpSp>
        <p:nvGrpSpPr>
          <p:cNvPr id="42007" name="Group 147"/>
          <p:cNvGrpSpPr>
            <a:grpSpLocks/>
          </p:cNvGrpSpPr>
          <p:nvPr/>
        </p:nvGrpSpPr>
        <p:grpSpPr bwMode="auto">
          <a:xfrm>
            <a:off x="7083425" y="2927350"/>
            <a:ext cx="649288" cy="417513"/>
            <a:chOff x="3053396" y="4304255"/>
            <a:chExt cx="648422" cy="418253"/>
          </a:xfrm>
        </p:grpSpPr>
        <p:sp>
          <p:nvSpPr>
            <p:cNvPr id="4203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032" name="TextBox 149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2008" name="Group 160"/>
          <p:cNvGrpSpPr>
            <a:grpSpLocks/>
          </p:cNvGrpSpPr>
          <p:nvPr/>
        </p:nvGrpSpPr>
        <p:grpSpPr bwMode="auto">
          <a:xfrm>
            <a:off x="7400925" y="5607050"/>
            <a:ext cx="649288" cy="417513"/>
            <a:chOff x="3053396" y="4304255"/>
            <a:chExt cx="648422" cy="418253"/>
          </a:xfrm>
        </p:grpSpPr>
        <p:sp>
          <p:nvSpPr>
            <p:cNvPr id="4202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030" name="TextBox 16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2009" name="Group 163"/>
          <p:cNvGrpSpPr>
            <a:grpSpLocks/>
          </p:cNvGrpSpPr>
          <p:nvPr/>
        </p:nvGrpSpPr>
        <p:grpSpPr bwMode="auto">
          <a:xfrm>
            <a:off x="8239125" y="4959350"/>
            <a:ext cx="649288" cy="417513"/>
            <a:chOff x="3053396" y="4304255"/>
            <a:chExt cx="648422" cy="418253"/>
          </a:xfrm>
        </p:grpSpPr>
        <p:sp>
          <p:nvSpPr>
            <p:cNvPr id="4202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028" name="TextBox 16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2010" name="Group 166"/>
          <p:cNvGrpSpPr>
            <a:grpSpLocks/>
          </p:cNvGrpSpPr>
          <p:nvPr/>
        </p:nvGrpSpPr>
        <p:grpSpPr bwMode="auto">
          <a:xfrm>
            <a:off x="8010525" y="4044950"/>
            <a:ext cx="649288" cy="417513"/>
            <a:chOff x="3053396" y="4304255"/>
            <a:chExt cx="648422" cy="418253"/>
          </a:xfrm>
        </p:grpSpPr>
        <p:sp>
          <p:nvSpPr>
            <p:cNvPr id="4202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026" name="TextBox 16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sp>
        <p:nvSpPr>
          <p:cNvPr id="42011" name="TextBox 179"/>
          <p:cNvSpPr txBox="1">
            <a:spLocks noChangeArrowheads="1"/>
          </p:cNvSpPr>
          <p:nvPr/>
        </p:nvSpPr>
        <p:spPr bwMode="auto">
          <a:xfrm rot="2829263">
            <a:off x="7726362" y="3373438"/>
            <a:ext cx="544513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800">
                <a:solidFill>
                  <a:srgbClr val="0000FF"/>
                </a:solidFill>
              </a:rPr>
              <a:t>…</a:t>
            </a:r>
          </a:p>
        </p:txBody>
      </p:sp>
      <p:grpSp>
        <p:nvGrpSpPr>
          <p:cNvPr id="42012" name="Group 135"/>
          <p:cNvGrpSpPr>
            <a:grpSpLocks/>
          </p:cNvGrpSpPr>
          <p:nvPr/>
        </p:nvGrpSpPr>
        <p:grpSpPr bwMode="auto">
          <a:xfrm>
            <a:off x="6334125" y="2495550"/>
            <a:ext cx="649288" cy="417513"/>
            <a:chOff x="3053396" y="4304255"/>
            <a:chExt cx="648422" cy="418253"/>
          </a:xfrm>
        </p:grpSpPr>
        <p:sp>
          <p:nvSpPr>
            <p:cNvPr id="4202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024" name="TextBox 13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2013" name="Group 169"/>
          <p:cNvGrpSpPr>
            <a:grpSpLocks/>
          </p:cNvGrpSpPr>
          <p:nvPr/>
        </p:nvGrpSpPr>
        <p:grpSpPr bwMode="auto">
          <a:xfrm>
            <a:off x="5165725" y="5848350"/>
            <a:ext cx="649288" cy="417513"/>
            <a:chOff x="3053396" y="4304255"/>
            <a:chExt cx="648422" cy="418253"/>
          </a:xfrm>
        </p:grpSpPr>
        <p:sp>
          <p:nvSpPr>
            <p:cNvPr id="4202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022" name="TextBox 17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2014" name="Group 172"/>
          <p:cNvGrpSpPr>
            <a:grpSpLocks/>
          </p:cNvGrpSpPr>
          <p:nvPr/>
        </p:nvGrpSpPr>
        <p:grpSpPr bwMode="auto">
          <a:xfrm>
            <a:off x="4251325" y="5988050"/>
            <a:ext cx="649288" cy="417513"/>
            <a:chOff x="3053396" y="4304255"/>
            <a:chExt cx="648422" cy="418253"/>
          </a:xfrm>
        </p:grpSpPr>
        <p:sp>
          <p:nvSpPr>
            <p:cNvPr id="4201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020" name="TextBox 174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2015" name="Group 175"/>
          <p:cNvGrpSpPr>
            <a:grpSpLocks/>
          </p:cNvGrpSpPr>
          <p:nvPr/>
        </p:nvGrpSpPr>
        <p:grpSpPr bwMode="auto">
          <a:xfrm>
            <a:off x="3032125" y="5835650"/>
            <a:ext cx="649288" cy="417513"/>
            <a:chOff x="3053396" y="4304255"/>
            <a:chExt cx="648422" cy="418253"/>
          </a:xfrm>
        </p:grpSpPr>
        <p:sp>
          <p:nvSpPr>
            <p:cNvPr id="4201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018" name="TextBox 17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sp>
        <p:nvSpPr>
          <p:cNvPr id="42016" name="TextBox 180"/>
          <p:cNvSpPr txBox="1">
            <a:spLocks noChangeArrowheads="1"/>
          </p:cNvSpPr>
          <p:nvPr/>
        </p:nvSpPr>
        <p:spPr bwMode="auto">
          <a:xfrm rot="9845918">
            <a:off x="6394450" y="5884863"/>
            <a:ext cx="5445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800">
                <a:solidFill>
                  <a:srgbClr val="0000FF"/>
                </a:solidFill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6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ko-KR" altLang="en-US" sz="3600" dirty="0">
                <a:ea typeface="ＭＳ Ｐゴシック" pitchFamily="34" charset="-128"/>
              </a:rPr>
              <a:t>인터넷 구조</a:t>
            </a:r>
            <a:r>
              <a:rPr lang="en-US" altLang="ko-KR" sz="3600" dirty="0">
                <a:ea typeface="ＭＳ Ｐゴシック" pitchFamily="34" charset="-128"/>
              </a:rPr>
              <a:t>: </a:t>
            </a:r>
            <a:r>
              <a:rPr lang="ko-KR" altLang="en-US" sz="3600" dirty="0">
                <a:ea typeface="ＭＳ Ｐゴシック" pitchFamily="34" charset="-128"/>
              </a:rPr>
              <a:t>네트워크의 네트워크</a:t>
            </a:r>
            <a:endParaRPr lang="en-US" altLang="ko-KR" dirty="0">
              <a:ea typeface="ＭＳ Ｐゴシック" pitchFamily="34" charset="-128"/>
            </a:endParaRPr>
          </a:p>
        </p:txBody>
      </p:sp>
      <p:pic>
        <p:nvPicPr>
          <p:cNvPr id="43011" name="Picture 76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3012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43122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4317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175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43123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4317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173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43124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4317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171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43125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4316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169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43126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4316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167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43127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4316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165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43128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316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163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43129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316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161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43130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315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159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43131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4315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157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43132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4315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155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43133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4315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153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43134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4315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151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43135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4314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149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43136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4314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147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43137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4314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145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sp>
          <p:nvSpPr>
            <p:cNvPr id="43138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3139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3140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3141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3142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3143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800">
                  <a:solidFill>
                    <a:srgbClr val="0000FF"/>
                  </a:solidFill>
                </a:rPr>
                <a:t>…</a:t>
              </a:r>
            </a:p>
          </p:txBody>
        </p:sp>
      </p:grpSp>
      <p:sp>
        <p:nvSpPr>
          <p:cNvPr id="78852" name="Rectangle 3"/>
          <p:cNvSpPr txBox="1">
            <a:spLocks noChangeArrowheads="1"/>
          </p:cNvSpPr>
          <p:nvPr/>
        </p:nvSpPr>
        <p:spPr bwMode="auto">
          <a:xfrm>
            <a:off x="473075" y="1073150"/>
            <a:ext cx="82042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ko-KR" altLang="en-US" i="1" dirty="0">
                <a:solidFill>
                  <a:srgbClr val="CC0000"/>
                </a:solidFill>
                <a:latin typeface="Gill Sans MT" pitchFamily="34" charset="0"/>
              </a:rPr>
              <a:t>다른 방법</a:t>
            </a:r>
            <a:r>
              <a:rPr lang="en-US" altLang="ko-KR" i="1" dirty="0">
                <a:solidFill>
                  <a:srgbClr val="CC0000"/>
                </a:solidFill>
                <a:latin typeface="Gill Sans MT" pitchFamily="34" charset="0"/>
              </a:rPr>
              <a:t>: </a:t>
            </a:r>
            <a:r>
              <a:rPr lang="ko-KR" altLang="en-US" i="1" dirty="0">
                <a:latin typeface="Gill Sans MT" pitchFamily="34" charset="0"/>
              </a:rPr>
              <a:t>각 접속 </a:t>
            </a:r>
            <a:r>
              <a:rPr lang="en-US" altLang="ko-KR" i="1" dirty="0">
                <a:latin typeface="Gill Sans MT" pitchFamily="34" charset="0"/>
              </a:rPr>
              <a:t>ISP</a:t>
            </a:r>
            <a:r>
              <a:rPr lang="ko-KR" altLang="en-US" i="1" dirty="0">
                <a:latin typeface="Gill Sans MT" pitchFamily="34" charset="0"/>
              </a:rPr>
              <a:t>를 한</a:t>
            </a:r>
            <a:r>
              <a:rPr lang="en-US" altLang="ko-KR" i="1" dirty="0">
                <a:latin typeface="Gill Sans MT" pitchFamily="34" charset="0"/>
              </a:rPr>
              <a:t> </a:t>
            </a:r>
            <a:r>
              <a:rPr lang="ko-KR" altLang="en-US" i="1" dirty="0">
                <a:latin typeface="Gill Sans MT" pitchFamily="34" charset="0"/>
              </a:rPr>
              <a:t>글로벌 통과</a:t>
            </a:r>
            <a:r>
              <a:rPr lang="en-US" altLang="ko-KR" i="1" dirty="0">
                <a:latin typeface="Gill Sans MT" pitchFamily="34" charset="0"/>
              </a:rPr>
              <a:t>(transit) ISP</a:t>
            </a:r>
            <a:r>
              <a:rPr lang="ko-KR" altLang="en-US" i="1" dirty="0">
                <a:latin typeface="Gill Sans MT" pitchFamily="34" charset="0"/>
              </a:rPr>
              <a:t>에 연결</a:t>
            </a:r>
            <a:r>
              <a:rPr lang="en-US" altLang="ko-KR" i="1" dirty="0">
                <a:latin typeface="Gill Sans MT" pitchFamily="34" charset="0"/>
              </a:rPr>
              <a:t>? </a:t>
            </a: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ko-KR" altLang="en-US" i="1" dirty="0">
                <a:solidFill>
                  <a:srgbClr val="C00000"/>
                </a:solidFill>
                <a:latin typeface="Gill Sans MT" pitchFamily="34" charset="0"/>
              </a:rPr>
              <a:t>고객</a:t>
            </a:r>
            <a:r>
              <a:rPr lang="ko-KR" altLang="en-US" i="1" dirty="0">
                <a:latin typeface="Gill Sans MT" pitchFamily="34" charset="0"/>
              </a:rPr>
              <a:t>과</a:t>
            </a:r>
            <a:r>
              <a:rPr lang="en-US" altLang="ko-KR" i="1" dirty="0">
                <a:latin typeface="Gill Sans MT" pitchFamily="34" charset="0"/>
              </a:rPr>
              <a:t> </a:t>
            </a:r>
            <a:r>
              <a:rPr lang="ko-KR" altLang="en-US" i="1" dirty="0">
                <a:solidFill>
                  <a:srgbClr val="C00000"/>
                </a:solidFill>
                <a:latin typeface="Gill Sans MT" pitchFamily="34" charset="0"/>
              </a:rPr>
              <a:t>제공자</a:t>
            </a:r>
            <a:r>
              <a:rPr lang="en-US" altLang="ko-KR" i="1" dirty="0">
                <a:solidFill>
                  <a:srgbClr val="C00000"/>
                </a:solidFill>
                <a:latin typeface="Gill Sans MT" pitchFamily="34" charset="0"/>
              </a:rPr>
              <a:t> </a:t>
            </a:r>
            <a:r>
              <a:rPr lang="en-US" altLang="ko-KR" i="1" dirty="0">
                <a:latin typeface="Gill Sans MT" pitchFamily="34" charset="0"/>
              </a:rPr>
              <a:t>ISP</a:t>
            </a:r>
            <a:r>
              <a:rPr lang="ko-KR" altLang="en-US" i="1" dirty="0">
                <a:latin typeface="Gill Sans MT" pitchFamily="34" charset="0"/>
              </a:rPr>
              <a:t>는 비용에 대한 합의를 한다</a:t>
            </a:r>
            <a:r>
              <a:rPr lang="en-US" altLang="ko-KR" i="1" dirty="0">
                <a:latin typeface="Gill Sans MT" pitchFamily="34" charset="0"/>
              </a:rPr>
              <a:t>. </a:t>
            </a:r>
            <a:r>
              <a:rPr lang="ko-KR" altLang="en-US" i="1" dirty="0">
                <a:solidFill>
                  <a:schemeClr val="accent2"/>
                </a:solidFill>
                <a:latin typeface="Gill Sans MT" pitchFamily="34" charset="0"/>
              </a:rPr>
              <a:t>문제는</a:t>
            </a:r>
            <a:r>
              <a:rPr lang="en-US" altLang="ko-KR" i="1" dirty="0">
                <a:solidFill>
                  <a:schemeClr val="accent2"/>
                </a:solidFill>
                <a:latin typeface="Gill Sans MT" pitchFamily="34" charset="0"/>
              </a:rPr>
              <a:t>???</a:t>
            </a:r>
            <a:endParaRPr lang="en-US" altLang="ko-KR" dirty="0">
              <a:solidFill>
                <a:schemeClr val="accent2"/>
              </a:solidFill>
              <a:latin typeface="Gill Sans MT" pitchFamily="34" charset="0"/>
            </a:endParaRPr>
          </a:p>
        </p:txBody>
      </p:sp>
      <p:sp>
        <p:nvSpPr>
          <p:cNvPr id="43014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sp>
        <p:nvSpPr>
          <p:cNvPr id="4301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943EF852-3287-41A0-9585-270B8564814F}" type="slidenum">
              <a:rPr lang="en-US" altLang="ko-KR"/>
              <a:pPr/>
              <a:t>46</a:t>
            </a:fld>
            <a:endParaRPr lang="en-US" altLang="ko-KR"/>
          </a:p>
        </p:txBody>
      </p:sp>
      <p:sp>
        <p:nvSpPr>
          <p:cNvPr id="43016" name="Oval 3"/>
          <p:cNvSpPr>
            <a:spLocks noChangeArrowheads="1"/>
          </p:cNvSpPr>
          <p:nvPr/>
        </p:nvSpPr>
        <p:spPr bwMode="auto">
          <a:xfrm>
            <a:off x="2716213" y="3192463"/>
            <a:ext cx="3709987" cy="18621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ko-KR"/>
          </a:p>
        </p:txBody>
      </p:sp>
      <p:cxnSp>
        <p:nvCxnSpPr>
          <p:cNvPr id="43017" name="Straight Connector 10"/>
          <p:cNvCxnSpPr>
            <a:cxnSpLocks noChangeShapeType="1"/>
            <a:stCxn id="163" idx="7"/>
          </p:cNvCxnSpPr>
          <p:nvPr/>
        </p:nvCxnSpPr>
        <p:spPr bwMode="auto">
          <a:xfrm>
            <a:off x="4022725" y="3521075"/>
            <a:ext cx="1223963" cy="968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3018" name="Straight Connector 297"/>
          <p:cNvCxnSpPr>
            <a:cxnSpLocks noChangeShapeType="1"/>
          </p:cNvCxnSpPr>
          <p:nvPr/>
        </p:nvCxnSpPr>
        <p:spPr bwMode="auto">
          <a:xfrm>
            <a:off x="4656138" y="3924300"/>
            <a:ext cx="139700" cy="1127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3019" name="Straight Connector 298"/>
          <p:cNvCxnSpPr>
            <a:cxnSpLocks noChangeShapeType="1"/>
          </p:cNvCxnSpPr>
          <p:nvPr/>
        </p:nvCxnSpPr>
        <p:spPr bwMode="auto">
          <a:xfrm flipV="1">
            <a:off x="4425950" y="4200525"/>
            <a:ext cx="280988" cy="61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3020" name="Straight Connector 299"/>
          <p:cNvCxnSpPr>
            <a:cxnSpLocks noChangeShapeType="1"/>
          </p:cNvCxnSpPr>
          <p:nvPr/>
        </p:nvCxnSpPr>
        <p:spPr bwMode="auto">
          <a:xfrm flipV="1">
            <a:off x="4083050" y="3962400"/>
            <a:ext cx="223838" cy="1492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3021" name="Straight Connector 300"/>
          <p:cNvCxnSpPr>
            <a:cxnSpLocks noChangeShapeType="1"/>
            <a:stCxn id="237" idx="6"/>
          </p:cNvCxnSpPr>
          <p:nvPr/>
        </p:nvCxnSpPr>
        <p:spPr bwMode="auto">
          <a:xfrm flipV="1">
            <a:off x="3722688" y="4367213"/>
            <a:ext cx="238125" cy="1333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3022" name="Straight Connector 301"/>
          <p:cNvCxnSpPr>
            <a:cxnSpLocks noChangeShapeType="1"/>
          </p:cNvCxnSpPr>
          <p:nvPr/>
        </p:nvCxnSpPr>
        <p:spPr bwMode="auto">
          <a:xfrm flipV="1">
            <a:off x="4675188" y="4267200"/>
            <a:ext cx="292100" cy="3429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3023" name="Straight Connector 302"/>
          <p:cNvCxnSpPr>
            <a:cxnSpLocks noChangeShapeType="1"/>
          </p:cNvCxnSpPr>
          <p:nvPr/>
        </p:nvCxnSpPr>
        <p:spPr bwMode="auto">
          <a:xfrm flipH="1" flipV="1">
            <a:off x="5243513" y="4248150"/>
            <a:ext cx="412750" cy="1682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3024" name="Straight Connector 303"/>
          <p:cNvCxnSpPr>
            <a:cxnSpLocks noChangeShapeType="1"/>
          </p:cNvCxnSpPr>
          <p:nvPr/>
        </p:nvCxnSpPr>
        <p:spPr bwMode="auto">
          <a:xfrm flipV="1">
            <a:off x="5227638" y="3776663"/>
            <a:ext cx="328612" cy="2667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3025" name="Straight Connector 304"/>
          <p:cNvCxnSpPr>
            <a:cxnSpLocks noChangeShapeType="1"/>
            <a:endCxn id="161" idx="7"/>
          </p:cNvCxnSpPr>
          <p:nvPr/>
        </p:nvCxnSpPr>
        <p:spPr bwMode="auto">
          <a:xfrm flipH="1" flipV="1">
            <a:off x="4024313" y="3600450"/>
            <a:ext cx="261937" cy="11906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sp>
        <p:nvSpPr>
          <p:cNvPr id="43026" name="TextBox 39958"/>
          <p:cNvSpPr txBox="1">
            <a:spLocks noChangeArrowheads="1"/>
          </p:cNvSpPr>
          <p:nvPr/>
        </p:nvSpPr>
        <p:spPr bwMode="auto">
          <a:xfrm>
            <a:off x="2887663" y="3584575"/>
            <a:ext cx="1008062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i="1"/>
              <a:t>global</a:t>
            </a:r>
            <a:br>
              <a:rPr lang="en-US" altLang="ko-KR" i="1"/>
            </a:br>
            <a:r>
              <a:rPr lang="en-US" altLang="ko-KR" i="1"/>
              <a:t>ISP</a:t>
            </a:r>
          </a:p>
        </p:txBody>
      </p:sp>
      <p:grpSp>
        <p:nvGrpSpPr>
          <p:cNvPr id="43027" name="Group 347"/>
          <p:cNvGrpSpPr>
            <a:grpSpLocks/>
          </p:cNvGrpSpPr>
          <p:nvPr/>
        </p:nvGrpSpPr>
        <p:grpSpPr bwMode="auto">
          <a:xfrm>
            <a:off x="4662488" y="3994150"/>
            <a:ext cx="611187" cy="298450"/>
            <a:chOff x="1871277" y="1576300"/>
            <a:chExt cx="1128371" cy="437860"/>
          </a:xfrm>
        </p:grpSpPr>
        <p:sp>
          <p:nvSpPr>
            <p:cNvPr id="195" name="Oval 194"/>
            <p:cNvSpPr>
              <a:spLocks noChangeArrowheads="1"/>
            </p:cNvSpPr>
            <p:nvPr/>
          </p:nvSpPr>
          <p:spPr bwMode="auto">
            <a:xfrm flipV="1">
              <a:off x="1874207" y="1695082"/>
              <a:ext cx="1125441" cy="31907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196" name="Rectangle 195"/>
            <p:cNvSpPr/>
            <p:nvPr/>
          </p:nvSpPr>
          <p:spPr bwMode="auto">
            <a:xfrm>
              <a:off x="1871277" y="1739333"/>
              <a:ext cx="1128371" cy="1164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197" name="Oval 1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441" cy="31908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198" name="Freeform 197"/>
            <p:cNvSpPr/>
            <p:nvPr/>
          </p:nvSpPr>
          <p:spPr bwMode="auto">
            <a:xfrm>
              <a:off x="2158499" y="1674120"/>
              <a:ext cx="550997" cy="16070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99" name="Freeform 198"/>
            <p:cNvSpPr>
              <a:spLocks/>
            </p:cNvSpPr>
            <p:nvPr/>
          </p:nvSpPr>
          <p:spPr bwMode="auto">
            <a:xfrm>
              <a:off x="2102812" y="1632197"/>
              <a:ext cx="662369" cy="11179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0" name="Freeform 199"/>
            <p:cNvSpPr>
              <a:spLocks/>
            </p:cNvSpPr>
            <p:nvPr/>
          </p:nvSpPr>
          <p:spPr bwMode="auto">
            <a:xfrm>
              <a:off x="2536576" y="1727688"/>
              <a:ext cx="243260" cy="9782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1" name="Freeform 200"/>
            <p:cNvSpPr>
              <a:spLocks/>
            </p:cNvSpPr>
            <p:nvPr/>
          </p:nvSpPr>
          <p:spPr bwMode="auto">
            <a:xfrm>
              <a:off x="2091089" y="1730017"/>
              <a:ext cx="240329" cy="97820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202" name="Straight Connector 201"/>
            <p:cNvCxnSpPr>
              <a:cxnSpLocks noChangeShapeType="1"/>
              <a:endCxn id="197" idx="2"/>
            </p:cNvCxnSpPr>
            <p:nvPr/>
          </p:nvCxnSpPr>
          <p:spPr bwMode="auto">
            <a:xfrm flipH="1" flipV="1">
              <a:off x="1871277" y="1737005"/>
              <a:ext cx="2930" cy="12343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203" name="Straight Connector 202"/>
            <p:cNvCxnSpPr>
              <a:cxnSpLocks noChangeShapeType="1"/>
            </p:cNvCxnSpPr>
            <p:nvPr/>
          </p:nvCxnSpPr>
          <p:spPr bwMode="auto">
            <a:xfrm flipH="1" flipV="1">
              <a:off x="2996718" y="1734675"/>
              <a:ext cx="2930" cy="12344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3028" name="Group 347"/>
          <p:cNvGrpSpPr>
            <a:grpSpLocks/>
          </p:cNvGrpSpPr>
          <p:nvPr/>
        </p:nvGrpSpPr>
        <p:grpSpPr bwMode="auto">
          <a:xfrm>
            <a:off x="4108450" y="3694113"/>
            <a:ext cx="609600" cy="296862"/>
            <a:chOff x="1871277" y="1576300"/>
            <a:chExt cx="1128371" cy="437860"/>
          </a:xfrm>
        </p:grpSpPr>
        <p:sp>
          <p:nvSpPr>
            <p:cNvPr id="205" name="Oval 204"/>
            <p:cNvSpPr>
              <a:spLocks noChangeArrowheads="1"/>
            </p:cNvSpPr>
            <p:nvPr/>
          </p:nvSpPr>
          <p:spPr bwMode="auto">
            <a:xfrm flipV="1">
              <a:off x="1874216" y="1695716"/>
              <a:ext cx="1125432" cy="318444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206" name="Rectangle 205"/>
            <p:cNvSpPr/>
            <p:nvPr/>
          </p:nvSpPr>
          <p:spPr bwMode="auto">
            <a:xfrm>
              <a:off x="1871277" y="1740205"/>
              <a:ext cx="1128371" cy="1147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207" name="Oval 2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433" cy="318444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208" name="Freeform 207"/>
            <p:cNvSpPr/>
            <p:nvPr/>
          </p:nvSpPr>
          <p:spPr bwMode="auto">
            <a:xfrm>
              <a:off x="2159247" y="1672301"/>
              <a:ext cx="549494" cy="1615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09" name="Freeform 208"/>
            <p:cNvSpPr>
              <a:spLocks/>
            </p:cNvSpPr>
            <p:nvPr/>
          </p:nvSpPr>
          <p:spPr bwMode="auto">
            <a:xfrm>
              <a:off x="2103417" y="1632496"/>
              <a:ext cx="661154" cy="112392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0" name="Freeform 209"/>
            <p:cNvSpPr>
              <a:spLocks/>
            </p:cNvSpPr>
            <p:nvPr/>
          </p:nvSpPr>
          <p:spPr bwMode="auto">
            <a:xfrm>
              <a:off x="2538310" y="1728497"/>
              <a:ext cx="243892" cy="960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1" name="Freeform 210"/>
            <p:cNvSpPr>
              <a:spLocks/>
            </p:cNvSpPr>
            <p:nvPr/>
          </p:nvSpPr>
          <p:spPr bwMode="auto">
            <a:xfrm>
              <a:off x="2088723" y="1730839"/>
              <a:ext cx="240954" cy="96001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212" name="Straight Connector 211"/>
            <p:cNvCxnSpPr>
              <a:cxnSpLocks noChangeShapeType="1"/>
              <a:endCxn id="207" idx="2"/>
            </p:cNvCxnSpPr>
            <p:nvPr/>
          </p:nvCxnSpPr>
          <p:spPr bwMode="auto">
            <a:xfrm flipH="1" flipV="1">
              <a:off x="1871277" y="1737863"/>
              <a:ext cx="2939" cy="12175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213" name="Straight Connector 212"/>
            <p:cNvCxnSpPr>
              <a:cxnSpLocks noChangeShapeType="1"/>
            </p:cNvCxnSpPr>
            <p:nvPr/>
          </p:nvCxnSpPr>
          <p:spPr bwMode="auto">
            <a:xfrm flipH="1" flipV="1">
              <a:off x="2996710" y="1735522"/>
              <a:ext cx="2938" cy="12175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3029" name="Group 347"/>
          <p:cNvGrpSpPr>
            <a:grpSpLocks/>
          </p:cNvGrpSpPr>
          <p:nvPr/>
        </p:nvGrpSpPr>
        <p:grpSpPr bwMode="auto">
          <a:xfrm>
            <a:off x="3848100" y="4106863"/>
            <a:ext cx="611188" cy="298450"/>
            <a:chOff x="1871277" y="1576300"/>
            <a:chExt cx="1128371" cy="437860"/>
          </a:xfrm>
        </p:grpSpPr>
        <p:sp>
          <p:nvSpPr>
            <p:cNvPr id="215" name="Oval 214"/>
            <p:cNvSpPr>
              <a:spLocks noChangeArrowheads="1"/>
            </p:cNvSpPr>
            <p:nvPr/>
          </p:nvSpPr>
          <p:spPr bwMode="auto">
            <a:xfrm flipV="1">
              <a:off x="1874209" y="1695080"/>
              <a:ext cx="1125439" cy="31908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216" name="Rectangle 215"/>
            <p:cNvSpPr/>
            <p:nvPr/>
          </p:nvSpPr>
          <p:spPr bwMode="auto">
            <a:xfrm>
              <a:off x="1871277" y="1739333"/>
              <a:ext cx="1128371" cy="1164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217" name="Oval 21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439" cy="31907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218" name="Freeform 217"/>
            <p:cNvSpPr/>
            <p:nvPr/>
          </p:nvSpPr>
          <p:spPr bwMode="auto">
            <a:xfrm>
              <a:off x="2158498" y="1674120"/>
              <a:ext cx="550996" cy="16070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19" name="Freeform 218"/>
            <p:cNvSpPr>
              <a:spLocks/>
            </p:cNvSpPr>
            <p:nvPr/>
          </p:nvSpPr>
          <p:spPr bwMode="auto">
            <a:xfrm>
              <a:off x="2102814" y="1632197"/>
              <a:ext cx="662368" cy="11179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0" name="Freeform 219"/>
            <p:cNvSpPr>
              <a:spLocks/>
            </p:cNvSpPr>
            <p:nvPr/>
          </p:nvSpPr>
          <p:spPr bwMode="auto">
            <a:xfrm>
              <a:off x="2536577" y="1727687"/>
              <a:ext cx="243258" cy="9782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1" name="Freeform 220"/>
            <p:cNvSpPr>
              <a:spLocks/>
            </p:cNvSpPr>
            <p:nvPr/>
          </p:nvSpPr>
          <p:spPr bwMode="auto">
            <a:xfrm>
              <a:off x="2091090" y="1730017"/>
              <a:ext cx="240328" cy="97820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222" name="Straight Connector 221"/>
            <p:cNvCxnSpPr>
              <a:cxnSpLocks noChangeShapeType="1"/>
              <a:endCxn id="217" idx="2"/>
            </p:cNvCxnSpPr>
            <p:nvPr/>
          </p:nvCxnSpPr>
          <p:spPr bwMode="auto">
            <a:xfrm flipH="1" flipV="1">
              <a:off x="1871277" y="1737003"/>
              <a:ext cx="2932" cy="12344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223" name="Straight Connector 222"/>
            <p:cNvCxnSpPr>
              <a:cxnSpLocks noChangeShapeType="1"/>
            </p:cNvCxnSpPr>
            <p:nvPr/>
          </p:nvCxnSpPr>
          <p:spPr bwMode="auto">
            <a:xfrm flipH="1" flipV="1">
              <a:off x="2996716" y="1734675"/>
              <a:ext cx="2932" cy="12343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cxnSp>
        <p:nvCxnSpPr>
          <p:cNvPr id="43030" name="Straight Connector 307"/>
          <p:cNvCxnSpPr>
            <a:cxnSpLocks noChangeShapeType="1"/>
          </p:cNvCxnSpPr>
          <p:nvPr/>
        </p:nvCxnSpPr>
        <p:spPr bwMode="auto">
          <a:xfrm>
            <a:off x="1166813" y="4260850"/>
            <a:ext cx="1971675" cy="211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3031" name="Straight Connector 308"/>
          <p:cNvCxnSpPr>
            <a:cxnSpLocks noChangeShapeType="1"/>
          </p:cNvCxnSpPr>
          <p:nvPr/>
        </p:nvCxnSpPr>
        <p:spPr bwMode="auto">
          <a:xfrm flipV="1">
            <a:off x="1393825" y="4573588"/>
            <a:ext cx="1744663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3032" name="Straight Connector 309"/>
          <p:cNvCxnSpPr>
            <a:cxnSpLocks noChangeShapeType="1"/>
          </p:cNvCxnSpPr>
          <p:nvPr/>
        </p:nvCxnSpPr>
        <p:spPr bwMode="auto">
          <a:xfrm flipV="1">
            <a:off x="1797050" y="4622800"/>
            <a:ext cx="1431925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43033" name="Group 347"/>
          <p:cNvGrpSpPr>
            <a:grpSpLocks/>
          </p:cNvGrpSpPr>
          <p:nvPr/>
        </p:nvGrpSpPr>
        <p:grpSpPr bwMode="auto">
          <a:xfrm>
            <a:off x="3113088" y="4391025"/>
            <a:ext cx="611187" cy="298450"/>
            <a:chOff x="1871277" y="1576300"/>
            <a:chExt cx="1128371" cy="437860"/>
          </a:xfrm>
        </p:grpSpPr>
        <p:sp>
          <p:nvSpPr>
            <p:cNvPr id="235" name="Oval 234"/>
            <p:cNvSpPr>
              <a:spLocks noChangeArrowheads="1"/>
            </p:cNvSpPr>
            <p:nvPr/>
          </p:nvSpPr>
          <p:spPr bwMode="auto">
            <a:xfrm flipV="1">
              <a:off x="1874207" y="1695082"/>
              <a:ext cx="1125441" cy="31907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236" name="Rectangle 235"/>
            <p:cNvSpPr/>
            <p:nvPr/>
          </p:nvSpPr>
          <p:spPr bwMode="auto">
            <a:xfrm>
              <a:off x="1871277" y="1739333"/>
              <a:ext cx="1128371" cy="1164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237" name="Oval 23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441" cy="31908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238" name="Freeform 237"/>
            <p:cNvSpPr/>
            <p:nvPr/>
          </p:nvSpPr>
          <p:spPr bwMode="auto">
            <a:xfrm>
              <a:off x="2158499" y="1674120"/>
              <a:ext cx="550997" cy="16070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39" name="Freeform 238"/>
            <p:cNvSpPr>
              <a:spLocks/>
            </p:cNvSpPr>
            <p:nvPr/>
          </p:nvSpPr>
          <p:spPr bwMode="auto">
            <a:xfrm>
              <a:off x="2102812" y="1632197"/>
              <a:ext cx="662369" cy="11179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40" name="Freeform 239"/>
            <p:cNvSpPr>
              <a:spLocks/>
            </p:cNvSpPr>
            <p:nvPr/>
          </p:nvSpPr>
          <p:spPr bwMode="auto">
            <a:xfrm>
              <a:off x="2536576" y="1727688"/>
              <a:ext cx="243260" cy="9782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41" name="Freeform 240"/>
            <p:cNvSpPr>
              <a:spLocks/>
            </p:cNvSpPr>
            <p:nvPr/>
          </p:nvSpPr>
          <p:spPr bwMode="auto">
            <a:xfrm>
              <a:off x="2091089" y="1730017"/>
              <a:ext cx="240329" cy="97820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242" name="Straight Connector 241"/>
            <p:cNvCxnSpPr>
              <a:cxnSpLocks noChangeShapeType="1"/>
              <a:endCxn id="237" idx="2"/>
            </p:cNvCxnSpPr>
            <p:nvPr/>
          </p:nvCxnSpPr>
          <p:spPr bwMode="auto">
            <a:xfrm flipH="1" flipV="1">
              <a:off x="1871277" y="1737005"/>
              <a:ext cx="2930" cy="12343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243" name="Straight Connector 242"/>
            <p:cNvCxnSpPr>
              <a:cxnSpLocks noChangeShapeType="1"/>
            </p:cNvCxnSpPr>
            <p:nvPr/>
          </p:nvCxnSpPr>
          <p:spPr bwMode="auto">
            <a:xfrm flipH="1" flipV="1">
              <a:off x="2996718" y="1734675"/>
              <a:ext cx="2930" cy="12344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cxnSp>
        <p:nvCxnSpPr>
          <p:cNvPr id="43034" name="Straight Connector 310"/>
          <p:cNvCxnSpPr>
            <a:cxnSpLocks noChangeShapeType="1"/>
            <a:stCxn id="43145" idx="0"/>
          </p:cNvCxnSpPr>
          <p:nvPr/>
        </p:nvCxnSpPr>
        <p:spPr bwMode="auto">
          <a:xfrm flipV="1">
            <a:off x="3389313" y="4643438"/>
            <a:ext cx="57150" cy="1211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3035" name="Straight Connector 311"/>
          <p:cNvCxnSpPr>
            <a:cxnSpLocks noChangeShapeType="1"/>
          </p:cNvCxnSpPr>
          <p:nvPr/>
        </p:nvCxnSpPr>
        <p:spPr bwMode="auto">
          <a:xfrm flipV="1">
            <a:off x="4616450" y="4872038"/>
            <a:ext cx="6350" cy="1135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3036" name="Straight Connector 312"/>
          <p:cNvCxnSpPr>
            <a:cxnSpLocks noChangeShapeType="1"/>
            <a:stCxn id="43148" idx="1"/>
          </p:cNvCxnSpPr>
          <p:nvPr/>
        </p:nvCxnSpPr>
        <p:spPr bwMode="auto">
          <a:xfrm flipH="1" flipV="1">
            <a:off x="4924425" y="4821238"/>
            <a:ext cx="506413" cy="1058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43037" name="Group 347"/>
          <p:cNvGrpSpPr>
            <a:grpSpLocks/>
          </p:cNvGrpSpPr>
          <p:nvPr/>
        </p:nvGrpSpPr>
        <p:grpSpPr bwMode="auto">
          <a:xfrm>
            <a:off x="4432300" y="4586288"/>
            <a:ext cx="611188" cy="296862"/>
            <a:chOff x="1871277" y="1576300"/>
            <a:chExt cx="1128371" cy="437860"/>
          </a:xfrm>
        </p:grpSpPr>
        <p:sp>
          <p:nvSpPr>
            <p:cNvPr id="225" name="Oval 224"/>
            <p:cNvSpPr>
              <a:spLocks noChangeArrowheads="1"/>
            </p:cNvSpPr>
            <p:nvPr/>
          </p:nvSpPr>
          <p:spPr bwMode="auto">
            <a:xfrm flipV="1">
              <a:off x="1874209" y="1695716"/>
              <a:ext cx="1125439" cy="318444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226" name="Rectangle 225"/>
            <p:cNvSpPr/>
            <p:nvPr/>
          </p:nvSpPr>
          <p:spPr bwMode="auto">
            <a:xfrm>
              <a:off x="1871277" y="1740205"/>
              <a:ext cx="1128371" cy="1147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227" name="Oval 22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439" cy="318444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228" name="Freeform 227"/>
            <p:cNvSpPr/>
            <p:nvPr/>
          </p:nvSpPr>
          <p:spPr bwMode="auto">
            <a:xfrm>
              <a:off x="2158498" y="1672301"/>
              <a:ext cx="550996" cy="1615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29" name="Freeform 228"/>
            <p:cNvSpPr>
              <a:spLocks/>
            </p:cNvSpPr>
            <p:nvPr/>
          </p:nvSpPr>
          <p:spPr bwMode="auto">
            <a:xfrm>
              <a:off x="2102814" y="1632496"/>
              <a:ext cx="662368" cy="112392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0" name="Freeform 229"/>
            <p:cNvSpPr>
              <a:spLocks/>
            </p:cNvSpPr>
            <p:nvPr/>
          </p:nvSpPr>
          <p:spPr bwMode="auto">
            <a:xfrm>
              <a:off x="2536577" y="1728497"/>
              <a:ext cx="243258" cy="960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1" name="Freeform 230"/>
            <p:cNvSpPr>
              <a:spLocks/>
            </p:cNvSpPr>
            <p:nvPr/>
          </p:nvSpPr>
          <p:spPr bwMode="auto">
            <a:xfrm>
              <a:off x="2091090" y="1730839"/>
              <a:ext cx="240328" cy="96001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232" name="Straight Connector 231"/>
            <p:cNvCxnSpPr>
              <a:cxnSpLocks noChangeShapeType="1"/>
              <a:endCxn id="227" idx="2"/>
            </p:cNvCxnSpPr>
            <p:nvPr/>
          </p:nvCxnSpPr>
          <p:spPr bwMode="auto">
            <a:xfrm flipH="1" flipV="1">
              <a:off x="1871277" y="1737863"/>
              <a:ext cx="2932" cy="12175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233" name="Straight Connector 232"/>
            <p:cNvCxnSpPr>
              <a:cxnSpLocks noChangeShapeType="1"/>
            </p:cNvCxnSpPr>
            <p:nvPr/>
          </p:nvCxnSpPr>
          <p:spPr bwMode="auto">
            <a:xfrm flipH="1" flipV="1">
              <a:off x="2996716" y="1735522"/>
              <a:ext cx="2932" cy="12175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cxnSp>
        <p:nvCxnSpPr>
          <p:cNvPr id="43038" name="Straight Connector 313"/>
          <p:cNvCxnSpPr>
            <a:cxnSpLocks noChangeShapeType="1"/>
            <a:endCxn id="183" idx="7"/>
          </p:cNvCxnSpPr>
          <p:nvPr/>
        </p:nvCxnSpPr>
        <p:spPr bwMode="auto">
          <a:xfrm flipH="1" flipV="1">
            <a:off x="6042025" y="4586288"/>
            <a:ext cx="1512888" cy="108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3039" name="Straight Connector 314"/>
          <p:cNvCxnSpPr>
            <a:cxnSpLocks noChangeShapeType="1"/>
          </p:cNvCxnSpPr>
          <p:nvPr/>
        </p:nvCxnSpPr>
        <p:spPr bwMode="auto">
          <a:xfrm flipH="1" flipV="1">
            <a:off x="6099175" y="4464050"/>
            <a:ext cx="2244725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3040" name="Straight Connector 315"/>
          <p:cNvCxnSpPr>
            <a:cxnSpLocks noChangeShapeType="1"/>
            <a:endCxn id="185" idx="5"/>
          </p:cNvCxnSpPr>
          <p:nvPr/>
        </p:nvCxnSpPr>
        <p:spPr bwMode="auto">
          <a:xfrm flipH="1">
            <a:off x="6040438" y="4159250"/>
            <a:ext cx="2076450" cy="193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43041" name="Group 347"/>
          <p:cNvGrpSpPr>
            <a:grpSpLocks/>
          </p:cNvGrpSpPr>
          <p:nvPr/>
        </p:nvGrpSpPr>
        <p:grpSpPr bwMode="auto">
          <a:xfrm>
            <a:off x="5521325" y="4321175"/>
            <a:ext cx="611188" cy="296863"/>
            <a:chOff x="1871277" y="1576300"/>
            <a:chExt cx="1128371" cy="437860"/>
          </a:xfrm>
        </p:grpSpPr>
        <p:sp>
          <p:nvSpPr>
            <p:cNvPr id="183" name="Oval 182"/>
            <p:cNvSpPr>
              <a:spLocks noChangeArrowheads="1"/>
            </p:cNvSpPr>
            <p:nvPr/>
          </p:nvSpPr>
          <p:spPr bwMode="auto">
            <a:xfrm flipV="1">
              <a:off x="1874209" y="1695717"/>
              <a:ext cx="1125439" cy="318443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184" name="Rectangle 183"/>
            <p:cNvSpPr/>
            <p:nvPr/>
          </p:nvSpPr>
          <p:spPr bwMode="auto">
            <a:xfrm>
              <a:off x="1871277" y="1740205"/>
              <a:ext cx="1128371" cy="11473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185" name="Oval 18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439" cy="318443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186" name="Freeform 185"/>
            <p:cNvSpPr/>
            <p:nvPr/>
          </p:nvSpPr>
          <p:spPr bwMode="auto">
            <a:xfrm>
              <a:off x="2158498" y="1672302"/>
              <a:ext cx="550996" cy="16156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87" name="Freeform 186"/>
            <p:cNvSpPr>
              <a:spLocks/>
            </p:cNvSpPr>
            <p:nvPr/>
          </p:nvSpPr>
          <p:spPr bwMode="auto">
            <a:xfrm>
              <a:off x="2102814" y="1632496"/>
              <a:ext cx="662368" cy="112392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8" name="Freeform 187"/>
            <p:cNvSpPr>
              <a:spLocks/>
            </p:cNvSpPr>
            <p:nvPr/>
          </p:nvSpPr>
          <p:spPr bwMode="auto">
            <a:xfrm>
              <a:off x="2536577" y="1728498"/>
              <a:ext cx="243258" cy="9600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9" name="Freeform 188"/>
            <p:cNvSpPr>
              <a:spLocks/>
            </p:cNvSpPr>
            <p:nvPr/>
          </p:nvSpPr>
          <p:spPr bwMode="auto">
            <a:xfrm>
              <a:off x="2091090" y="1730839"/>
              <a:ext cx="240328" cy="960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190" name="Straight Connector 189"/>
            <p:cNvCxnSpPr>
              <a:cxnSpLocks noChangeShapeType="1"/>
              <a:endCxn id="185" idx="2"/>
            </p:cNvCxnSpPr>
            <p:nvPr/>
          </p:nvCxnSpPr>
          <p:spPr bwMode="auto">
            <a:xfrm flipH="1" flipV="1">
              <a:off x="1871277" y="1737864"/>
              <a:ext cx="2932" cy="12175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191" name="Straight Connector 190"/>
            <p:cNvCxnSpPr>
              <a:cxnSpLocks noChangeShapeType="1"/>
            </p:cNvCxnSpPr>
            <p:nvPr/>
          </p:nvCxnSpPr>
          <p:spPr bwMode="auto">
            <a:xfrm flipH="1" flipV="1">
              <a:off x="2996716" y="1735522"/>
              <a:ext cx="2932" cy="12175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cxnSp>
        <p:nvCxnSpPr>
          <p:cNvPr id="43042" name="Straight Connector 316"/>
          <p:cNvCxnSpPr>
            <a:cxnSpLocks noChangeShapeType="1"/>
          </p:cNvCxnSpPr>
          <p:nvPr/>
        </p:nvCxnSpPr>
        <p:spPr bwMode="auto">
          <a:xfrm flipH="1">
            <a:off x="5861050" y="3227388"/>
            <a:ext cx="1422400" cy="454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3043" name="Straight Connector 317"/>
          <p:cNvCxnSpPr>
            <a:cxnSpLocks noChangeShapeType="1"/>
          </p:cNvCxnSpPr>
          <p:nvPr/>
        </p:nvCxnSpPr>
        <p:spPr bwMode="auto">
          <a:xfrm flipH="1">
            <a:off x="5684838" y="2803525"/>
            <a:ext cx="898525" cy="728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3044" name="Straight Connector 318"/>
          <p:cNvCxnSpPr>
            <a:cxnSpLocks noChangeShapeType="1"/>
            <a:stCxn id="43156" idx="9"/>
          </p:cNvCxnSpPr>
          <p:nvPr/>
        </p:nvCxnSpPr>
        <p:spPr bwMode="auto">
          <a:xfrm>
            <a:off x="4849813" y="2381250"/>
            <a:ext cx="555625" cy="1125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43045" name="Group 347"/>
          <p:cNvGrpSpPr>
            <a:grpSpLocks/>
          </p:cNvGrpSpPr>
          <p:nvPr/>
        </p:nvGrpSpPr>
        <p:grpSpPr bwMode="auto">
          <a:xfrm>
            <a:off x="5254625" y="3497263"/>
            <a:ext cx="611188" cy="296862"/>
            <a:chOff x="1871277" y="1576300"/>
            <a:chExt cx="1128371" cy="437860"/>
          </a:xfrm>
        </p:grpSpPr>
        <p:sp>
          <p:nvSpPr>
            <p:cNvPr id="173" name="Oval 172"/>
            <p:cNvSpPr>
              <a:spLocks noChangeArrowheads="1"/>
            </p:cNvSpPr>
            <p:nvPr/>
          </p:nvSpPr>
          <p:spPr bwMode="auto">
            <a:xfrm flipV="1">
              <a:off x="1874209" y="1695716"/>
              <a:ext cx="1125439" cy="318444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174" name="Rectangle 173"/>
            <p:cNvSpPr/>
            <p:nvPr/>
          </p:nvSpPr>
          <p:spPr bwMode="auto">
            <a:xfrm>
              <a:off x="1871277" y="1740205"/>
              <a:ext cx="1128371" cy="1147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175" name="Oval 17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439" cy="318444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176" name="Freeform 175"/>
            <p:cNvSpPr/>
            <p:nvPr/>
          </p:nvSpPr>
          <p:spPr bwMode="auto">
            <a:xfrm>
              <a:off x="2158498" y="1672301"/>
              <a:ext cx="550996" cy="1615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77" name="Freeform 176"/>
            <p:cNvSpPr>
              <a:spLocks/>
            </p:cNvSpPr>
            <p:nvPr/>
          </p:nvSpPr>
          <p:spPr bwMode="auto">
            <a:xfrm>
              <a:off x="2102814" y="1632496"/>
              <a:ext cx="662368" cy="112392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8" name="Freeform 177"/>
            <p:cNvSpPr>
              <a:spLocks/>
            </p:cNvSpPr>
            <p:nvPr/>
          </p:nvSpPr>
          <p:spPr bwMode="auto">
            <a:xfrm>
              <a:off x="2536577" y="1728497"/>
              <a:ext cx="243258" cy="960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9" name="Freeform 178"/>
            <p:cNvSpPr>
              <a:spLocks/>
            </p:cNvSpPr>
            <p:nvPr/>
          </p:nvSpPr>
          <p:spPr bwMode="auto">
            <a:xfrm>
              <a:off x="2091090" y="1730839"/>
              <a:ext cx="240328" cy="96001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180" name="Straight Connector 179"/>
            <p:cNvCxnSpPr>
              <a:cxnSpLocks noChangeShapeType="1"/>
              <a:endCxn id="175" idx="2"/>
            </p:cNvCxnSpPr>
            <p:nvPr/>
          </p:nvCxnSpPr>
          <p:spPr bwMode="auto">
            <a:xfrm flipH="1" flipV="1">
              <a:off x="1871277" y="1737863"/>
              <a:ext cx="2932" cy="12175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181" name="Straight Connector 180"/>
            <p:cNvCxnSpPr>
              <a:cxnSpLocks noChangeShapeType="1"/>
            </p:cNvCxnSpPr>
            <p:nvPr/>
          </p:nvCxnSpPr>
          <p:spPr bwMode="auto">
            <a:xfrm flipH="1" flipV="1">
              <a:off x="2996716" y="1735522"/>
              <a:ext cx="2932" cy="12175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cxnSp>
        <p:nvCxnSpPr>
          <p:cNvPr id="43046" name="Straight Connector 22"/>
          <p:cNvCxnSpPr>
            <a:cxnSpLocks noChangeShapeType="1"/>
          </p:cNvCxnSpPr>
          <p:nvPr/>
        </p:nvCxnSpPr>
        <p:spPr bwMode="auto">
          <a:xfrm>
            <a:off x="2362200" y="2578100"/>
            <a:ext cx="1230313" cy="796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3047" name="Straight Connector 305"/>
          <p:cNvCxnSpPr>
            <a:cxnSpLocks noChangeShapeType="1"/>
          </p:cNvCxnSpPr>
          <p:nvPr/>
        </p:nvCxnSpPr>
        <p:spPr bwMode="auto">
          <a:xfrm>
            <a:off x="1617663" y="2909888"/>
            <a:ext cx="1885950" cy="519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3048" name="Straight Connector 306"/>
          <p:cNvCxnSpPr>
            <a:cxnSpLocks noChangeShapeType="1"/>
          </p:cNvCxnSpPr>
          <p:nvPr/>
        </p:nvCxnSpPr>
        <p:spPr bwMode="auto">
          <a:xfrm>
            <a:off x="1230313" y="3278188"/>
            <a:ext cx="2273300" cy="26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43049" name="Group 347"/>
          <p:cNvGrpSpPr>
            <a:grpSpLocks/>
          </p:cNvGrpSpPr>
          <p:nvPr/>
        </p:nvGrpSpPr>
        <p:grpSpPr bwMode="auto">
          <a:xfrm>
            <a:off x="3502025" y="3335338"/>
            <a:ext cx="611188" cy="296862"/>
            <a:chOff x="1871277" y="1576300"/>
            <a:chExt cx="1128371" cy="437860"/>
          </a:xfrm>
        </p:grpSpPr>
        <p:sp>
          <p:nvSpPr>
            <p:cNvPr id="161" name="Oval 160"/>
            <p:cNvSpPr>
              <a:spLocks noChangeArrowheads="1"/>
            </p:cNvSpPr>
            <p:nvPr/>
          </p:nvSpPr>
          <p:spPr bwMode="auto">
            <a:xfrm flipV="1">
              <a:off x="1874209" y="1695716"/>
              <a:ext cx="1125439" cy="318444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162" name="Rectangle 161"/>
            <p:cNvSpPr/>
            <p:nvPr/>
          </p:nvSpPr>
          <p:spPr bwMode="auto">
            <a:xfrm>
              <a:off x="1871277" y="1740205"/>
              <a:ext cx="1128371" cy="1147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163" name="Oval 16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439" cy="318444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164" name="Freeform 163"/>
            <p:cNvSpPr/>
            <p:nvPr/>
          </p:nvSpPr>
          <p:spPr bwMode="auto">
            <a:xfrm>
              <a:off x="2158498" y="1672301"/>
              <a:ext cx="550996" cy="1615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65" name="Freeform 164"/>
            <p:cNvSpPr>
              <a:spLocks/>
            </p:cNvSpPr>
            <p:nvPr/>
          </p:nvSpPr>
          <p:spPr bwMode="auto">
            <a:xfrm>
              <a:off x="2102814" y="1632496"/>
              <a:ext cx="662368" cy="112392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6" name="Freeform 165"/>
            <p:cNvSpPr>
              <a:spLocks/>
            </p:cNvSpPr>
            <p:nvPr/>
          </p:nvSpPr>
          <p:spPr bwMode="auto">
            <a:xfrm>
              <a:off x="2536577" y="1728497"/>
              <a:ext cx="243258" cy="960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7" name="Freeform 166"/>
            <p:cNvSpPr>
              <a:spLocks/>
            </p:cNvSpPr>
            <p:nvPr/>
          </p:nvSpPr>
          <p:spPr bwMode="auto">
            <a:xfrm>
              <a:off x="2091090" y="1730839"/>
              <a:ext cx="240328" cy="96001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168" name="Straight Connector 167"/>
            <p:cNvCxnSpPr>
              <a:cxnSpLocks noChangeShapeType="1"/>
              <a:endCxn id="163" idx="2"/>
            </p:cNvCxnSpPr>
            <p:nvPr/>
          </p:nvCxnSpPr>
          <p:spPr bwMode="auto">
            <a:xfrm flipH="1" flipV="1">
              <a:off x="1871277" y="1737863"/>
              <a:ext cx="2932" cy="12175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169" name="Straight Connector 168"/>
            <p:cNvCxnSpPr>
              <a:cxnSpLocks noChangeShapeType="1"/>
            </p:cNvCxnSpPr>
            <p:nvPr/>
          </p:nvCxnSpPr>
          <p:spPr bwMode="auto">
            <a:xfrm flipH="1" flipV="1">
              <a:off x="2996716" y="1735522"/>
              <a:ext cx="2932" cy="12175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Oval 3"/>
          <p:cNvSpPr>
            <a:spLocks noChangeArrowheads="1"/>
          </p:cNvSpPr>
          <p:nvPr/>
        </p:nvSpPr>
        <p:spPr bwMode="auto">
          <a:xfrm>
            <a:off x="1520825" y="4203700"/>
            <a:ext cx="2941638" cy="132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ko-KR"/>
          </a:p>
        </p:txBody>
      </p:sp>
      <p:cxnSp>
        <p:nvCxnSpPr>
          <p:cNvPr id="44035" name="Straight Connector 10"/>
          <p:cNvCxnSpPr>
            <a:cxnSpLocks noChangeShapeType="1"/>
            <a:stCxn id="507" idx="7"/>
          </p:cNvCxnSpPr>
          <p:nvPr/>
        </p:nvCxnSpPr>
        <p:spPr bwMode="auto">
          <a:xfrm>
            <a:off x="2555875" y="4437063"/>
            <a:ext cx="969963" cy="682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4036" name="Straight Connector 297"/>
          <p:cNvCxnSpPr>
            <a:cxnSpLocks noChangeShapeType="1"/>
          </p:cNvCxnSpPr>
          <p:nvPr/>
        </p:nvCxnSpPr>
        <p:spPr bwMode="auto">
          <a:xfrm>
            <a:off x="3059113" y="4724400"/>
            <a:ext cx="109537" cy="793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4037" name="Straight Connector 298"/>
          <p:cNvCxnSpPr>
            <a:cxnSpLocks noChangeShapeType="1"/>
          </p:cNvCxnSpPr>
          <p:nvPr/>
        </p:nvCxnSpPr>
        <p:spPr bwMode="auto">
          <a:xfrm flipV="1">
            <a:off x="2876550" y="4919663"/>
            <a:ext cx="222250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4038" name="Straight Connector 299"/>
          <p:cNvCxnSpPr>
            <a:cxnSpLocks noChangeShapeType="1"/>
          </p:cNvCxnSpPr>
          <p:nvPr/>
        </p:nvCxnSpPr>
        <p:spPr bwMode="auto">
          <a:xfrm flipV="1">
            <a:off x="2603500" y="4751388"/>
            <a:ext cx="177800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4039" name="Straight Connector 300"/>
          <p:cNvCxnSpPr>
            <a:cxnSpLocks noChangeShapeType="1"/>
            <a:stCxn id="444" idx="6"/>
          </p:cNvCxnSpPr>
          <p:nvPr/>
        </p:nvCxnSpPr>
        <p:spPr bwMode="auto">
          <a:xfrm flipV="1">
            <a:off x="2317750" y="5038725"/>
            <a:ext cx="188913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4040" name="Straight Connector 301"/>
          <p:cNvCxnSpPr>
            <a:cxnSpLocks noChangeShapeType="1"/>
          </p:cNvCxnSpPr>
          <p:nvPr/>
        </p:nvCxnSpPr>
        <p:spPr bwMode="auto">
          <a:xfrm flipV="1">
            <a:off x="3073400" y="4967288"/>
            <a:ext cx="231775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4041" name="Straight Connector 302"/>
          <p:cNvCxnSpPr>
            <a:cxnSpLocks noChangeShapeType="1"/>
          </p:cNvCxnSpPr>
          <p:nvPr/>
        </p:nvCxnSpPr>
        <p:spPr bwMode="auto">
          <a:xfrm flipH="1" flipV="1">
            <a:off x="3524250" y="4954588"/>
            <a:ext cx="327025" cy="1190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4042" name="Straight Connector 303"/>
          <p:cNvCxnSpPr>
            <a:cxnSpLocks noChangeShapeType="1"/>
          </p:cNvCxnSpPr>
          <p:nvPr/>
        </p:nvCxnSpPr>
        <p:spPr bwMode="auto">
          <a:xfrm flipV="1">
            <a:off x="3511550" y="4619625"/>
            <a:ext cx="260350" cy="188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4043" name="Straight Connector 304"/>
          <p:cNvCxnSpPr>
            <a:cxnSpLocks noChangeShapeType="1"/>
            <a:endCxn id="505" idx="7"/>
          </p:cNvCxnSpPr>
          <p:nvPr/>
        </p:nvCxnSpPr>
        <p:spPr bwMode="auto">
          <a:xfrm flipH="1" flipV="1">
            <a:off x="2557463" y="4494213"/>
            <a:ext cx="207962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sp>
        <p:nvSpPr>
          <p:cNvPr id="44044" name="TextBox 39958"/>
          <p:cNvSpPr txBox="1">
            <a:spLocks noChangeArrowheads="1"/>
          </p:cNvSpPr>
          <p:nvPr/>
        </p:nvSpPr>
        <p:spPr bwMode="auto">
          <a:xfrm>
            <a:off x="1655763" y="4533900"/>
            <a:ext cx="892175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i="1"/>
              <a:t>ISP C</a:t>
            </a:r>
          </a:p>
        </p:txBody>
      </p:sp>
      <p:grpSp>
        <p:nvGrpSpPr>
          <p:cNvPr id="44045" name="Group 347"/>
          <p:cNvGrpSpPr>
            <a:grpSpLocks/>
          </p:cNvGrpSpPr>
          <p:nvPr/>
        </p:nvGrpSpPr>
        <p:grpSpPr bwMode="auto">
          <a:xfrm>
            <a:off x="3532188" y="4419600"/>
            <a:ext cx="485775" cy="211138"/>
            <a:chOff x="1871277" y="1576300"/>
            <a:chExt cx="1128371" cy="437860"/>
          </a:xfrm>
        </p:grpSpPr>
        <p:sp>
          <p:nvSpPr>
            <p:cNvPr id="496" name="Oval 495"/>
            <p:cNvSpPr>
              <a:spLocks noChangeArrowheads="1"/>
            </p:cNvSpPr>
            <p:nvPr/>
          </p:nvSpPr>
          <p:spPr bwMode="auto">
            <a:xfrm flipV="1">
              <a:off x="1874963" y="1694818"/>
              <a:ext cx="1124685" cy="319342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97" name="Rectangle 496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498" name="Oval 49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682" cy="319342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99" name="Freeform 498"/>
            <p:cNvSpPr/>
            <p:nvPr/>
          </p:nvSpPr>
          <p:spPr bwMode="auto">
            <a:xfrm>
              <a:off x="2158901" y="1671774"/>
              <a:ext cx="549434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0" name="Freeform 499"/>
            <p:cNvSpPr>
              <a:spLocks/>
            </p:cNvSpPr>
            <p:nvPr/>
          </p:nvSpPr>
          <p:spPr bwMode="auto">
            <a:xfrm>
              <a:off x="2103588" y="1632268"/>
              <a:ext cx="660061" cy="11193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01" name="Freeform 500"/>
            <p:cNvSpPr>
              <a:spLocks/>
            </p:cNvSpPr>
            <p:nvPr/>
          </p:nvSpPr>
          <p:spPr bwMode="auto">
            <a:xfrm>
              <a:off x="2538711" y="1727740"/>
              <a:ext cx="243374" cy="95474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02" name="Freeform 501"/>
            <p:cNvSpPr>
              <a:spLocks/>
            </p:cNvSpPr>
            <p:nvPr/>
          </p:nvSpPr>
          <p:spPr bwMode="auto">
            <a:xfrm>
              <a:off x="2088838" y="1731033"/>
              <a:ext cx="243374" cy="9547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03" name="Straight Connector 502"/>
            <p:cNvCxnSpPr>
              <a:cxnSpLocks noChangeShapeType="1"/>
              <a:endCxn id="498" idx="2"/>
            </p:cNvCxnSpPr>
            <p:nvPr/>
          </p:nvCxnSpPr>
          <p:spPr bwMode="auto">
            <a:xfrm flipH="1" flipV="1">
              <a:off x="1871277" y="1737617"/>
              <a:ext cx="3686" cy="12180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504" name="Straight Connector 503"/>
            <p:cNvCxnSpPr>
              <a:cxnSpLocks noChangeShapeType="1"/>
            </p:cNvCxnSpPr>
            <p:nvPr/>
          </p:nvCxnSpPr>
          <p:spPr bwMode="auto">
            <a:xfrm flipH="1" flipV="1">
              <a:off x="2995959" y="1734324"/>
              <a:ext cx="3689" cy="12510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4046" name="Group 347"/>
          <p:cNvGrpSpPr>
            <a:grpSpLocks/>
          </p:cNvGrpSpPr>
          <p:nvPr/>
        </p:nvGrpSpPr>
        <p:grpSpPr bwMode="auto">
          <a:xfrm>
            <a:off x="3063875" y="4773613"/>
            <a:ext cx="484188" cy="211137"/>
            <a:chOff x="1871277" y="1576300"/>
            <a:chExt cx="1128371" cy="437860"/>
          </a:xfrm>
        </p:grpSpPr>
        <p:sp>
          <p:nvSpPr>
            <p:cNvPr id="478" name="Oval 477"/>
            <p:cNvSpPr>
              <a:spLocks noChangeArrowheads="1"/>
            </p:cNvSpPr>
            <p:nvPr/>
          </p:nvSpPr>
          <p:spPr bwMode="auto">
            <a:xfrm flipV="1">
              <a:off x="1874978" y="1694819"/>
              <a:ext cx="1124670" cy="319341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79" name="Rectangle 478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480" name="Oval 47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670" cy="319341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81" name="Freeform 480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2" name="Freeform 481"/>
            <p:cNvSpPr>
              <a:spLocks/>
            </p:cNvSpPr>
            <p:nvPr/>
          </p:nvSpPr>
          <p:spPr bwMode="auto">
            <a:xfrm>
              <a:off x="2104351" y="1632266"/>
              <a:ext cx="662222" cy="11193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83" name="Freeform 482"/>
            <p:cNvSpPr>
              <a:spLocks/>
            </p:cNvSpPr>
            <p:nvPr/>
          </p:nvSpPr>
          <p:spPr bwMode="auto">
            <a:xfrm>
              <a:off x="2537200" y="1727741"/>
              <a:ext cx="244172" cy="9547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84" name="Freeform 483"/>
            <p:cNvSpPr>
              <a:spLocks/>
            </p:cNvSpPr>
            <p:nvPr/>
          </p:nvSpPr>
          <p:spPr bwMode="auto">
            <a:xfrm>
              <a:off x="2089553" y="1731032"/>
              <a:ext cx="240471" cy="95474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85" name="Straight Connector 484"/>
            <p:cNvCxnSpPr>
              <a:cxnSpLocks noChangeShapeType="1"/>
              <a:endCxn id="480" idx="2"/>
            </p:cNvCxnSpPr>
            <p:nvPr/>
          </p:nvCxnSpPr>
          <p:spPr bwMode="auto">
            <a:xfrm flipH="1" flipV="1">
              <a:off x="1871277" y="1737616"/>
              <a:ext cx="3701" cy="12181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486" name="Straight Connector 485"/>
            <p:cNvCxnSpPr>
              <a:cxnSpLocks noChangeShapeType="1"/>
            </p:cNvCxnSpPr>
            <p:nvPr/>
          </p:nvCxnSpPr>
          <p:spPr bwMode="auto">
            <a:xfrm flipH="1" flipV="1">
              <a:off x="2995947" y="1734325"/>
              <a:ext cx="3701" cy="12510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4047" name="Group 347"/>
          <p:cNvGrpSpPr>
            <a:grpSpLocks/>
          </p:cNvGrpSpPr>
          <p:nvPr/>
        </p:nvGrpSpPr>
        <p:grpSpPr bwMode="auto">
          <a:xfrm>
            <a:off x="2624138" y="4560888"/>
            <a:ext cx="484187" cy="211137"/>
            <a:chOff x="1871277" y="1576300"/>
            <a:chExt cx="1128371" cy="437860"/>
          </a:xfrm>
        </p:grpSpPr>
        <p:sp>
          <p:nvSpPr>
            <p:cNvPr id="469" name="Oval 468"/>
            <p:cNvSpPr>
              <a:spLocks noChangeArrowheads="1"/>
            </p:cNvSpPr>
            <p:nvPr/>
          </p:nvSpPr>
          <p:spPr bwMode="auto">
            <a:xfrm flipV="1">
              <a:off x="1874975" y="1694819"/>
              <a:ext cx="1124673" cy="319341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70" name="Rectangle 469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471" name="Oval 47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673" cy="319341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72" name="Freeform 471"/>
            <p:cNvSpPr/>
            <p:nvPr/>
          </p:nvSpPr>
          <p:spPr bwMode="auto">
            <a:xfrm>
              <a:off x="2159844" y="1671772"/>
              <a:ext cx="547538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73" name="Freeform 472"/>
            <p:cNvSpPr>
              <a:spLocks/>
            </p:cNvSpPr>
            <p:nvPr/>
          </p:nvSpPr>
          <p:spPr bwMode="auto">
            <a:xfrm>
              <a:off x="2104349" y="1632266"/>
              <a:ext cx="662226" cy="11193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74" name="Freeform 473"/>
            <p:cNvSpPr>
              <a:spLocks/>
            </p:cNvSpPr>
            <p:nvPr/>
          </p:nvSpPr>
          <p:spPr bwMode="auto">
            <a:xfrm>
              <a:off x="2537202" y="1727741"/>
              <a:ext cx="244172" cy="9547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75" name="Freeform 474"/>
            <p:cNvSpPr>
              <a:spLocks/>
            </p:cNvSpPr>
            <p:nvPr/>
          </p:nvSpPr>
          <p:spPr bwMode="auto">
            <a:xfrm>
              <a:off x="2089551" y="1731032"/>
              <a:ext cx="240474" cy="95474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76" name="Straight Connector 475"/>
            <p:cNvCxnSpPr>
              <a:cxnSpLocks noChangeShapeType="1"/>
              <a:endCxn id="471" idx="2"/>
            </p:cNvCxnSpPr>
            <p:nvPr/>
          </p:nvCxnSpPr>
          <p:spPr bwMode="auto">
            <a:xfrm flipH="1" flipV="1">
              <a:off x="1871277" y="1737616"/>
              <a:ext cx="3698" cy="12181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477" name="Straight Connector 476"/>
            <p:cNvCxnSpPr>
              <a:cxnSpLocks noChangeShapeType="1"/>
            </p:cNvCxnSpPr>
            <p:nvPr/>
          </p:nvCxnSpPr>
          <p:spPr bwMode="auto">
            <a:xfrm flipH="1" flipV="1">
              <a:off x="2995950" y="1734325"/>
              <a:ext cx="3698" cy="12510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4048" name="Group 347"/>
          <p:cNvGrpSpPr>
            <a:grpSpLocks/>
          </p:cNvGrpSpPr>
          <p:nvPr/>
        </p:nvGrpSpPr>
        <p:grpSpPr bwMode="auto">
          <a:xfrm>
            <a:off x="2417763" y="4854575"/>
            <a:ext cx="484187" cy="211138"/>
            <a:chOff x="1871277" y="1576300"/>
            <a:chExt cx="1128371" cy="437860"/>
          </a:xfrm>
        </p:grpSpPr>
        <p:sp>
          <p:nvSpPr>
            <p:cNvPr id="460" name="Oval 459"/>
            <p:cNvSpPr>
              <a:spLocks noChangeArrowheads="1"/>
            </p:cNvSpPr>
            <p:nvPr/>
          </p:nvSpPr>
          <p:spPr bwMode="auto">
            <a:xfrm flipV="1">
              <a:off x="1874975" y="1694818"/>
              <a:ext cx="1124673" cy="319342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61" name="Rectangle 460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462" name="Oval 46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673" cy="319342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63" name="Freeform 462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64" name="Freeform 463"/>
            <p:cNvSpPr>
              <a:spLocks/>
            </p:cNvSpPr>
            <p:nvPr/>
          </p:nvSpPr>
          <p:spPr bwMode="auto">
            <a:xfrm>
              <a:off x="2104349" y="1632268"/>
              <a:ext cx="662226" cy="11193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65" name="Freeform 464"/>
            <p:cNvSpPr>
              <a:spLocks/>
            </p:cNvSpPr>
            <p:nvPr/>
          </p:nvSpPr>
          <p:spPr bwMode="auto">
            <a:xfrm>
              <a:off x="2537202" y="1727740"/>
              <a:ext cx="244172" cy="95474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66" name="Freeform 465"/>
            <p:cNvSpPr>
              <a:spLocks/>
            </p:cNvSpPr>
            <p:nvPr/>
          </p:nvSpPr>
          <p:spPr bwMode="auto">
            <a:xfrm>
              <a:off x="2089551" y="1731033"/>
              <a:ext cx="240474" cy="9547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67" name="Straight Connector 466"/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617"/>
              <a:ext cx="3698" cy="12180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468" name="Straight Connector 467"/>
            <p:cNvCxnSpPr>
              <a:cxnSpLocks noChangeShapeType="1"/>
            </p:cNvCxnSpPr>
            <p:nvPr/>
          </p:nvCxnSpPr>
          <p:spPr bwMode="auto">
            <a:xfrm flipH="1" flipV="1">
              <a:off x="2995950" y="1734324"/>
              <a:ext cx="3698" cy="12510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sp>
        <p:nvSpPr>
          <p:cNvPr id="44049" name="Oval 3"/>
          <p:cNvSpPr>
            <a:spLocks noChangeArrowheads="1"/>
          </p:cNvSpPr>
          <p:nvPr/>
        </p:nvSpPr>
        <p:spPr bwMode="auto">
          <a:xfrm>
            <a:off x="4614863" y="3649663"/>
            <a:ext cx="3219450" cy="134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ko-KR"/>
          </a:p>
        </p:txBody>
      </p:sp>
      <p:cxnSp>
        <p:nvCxnSpPr>
          <p:cNvPr id="44050" name="Straight Connector 10"/>
          <p:cNvCxnSpPr>
            <a:cxnSpLocks noChangeShapeType="1"/>
            <a:stCxn id="599" idx="7"/>
          </p:cNvCxnSpPr>
          <p:nvPr/>
        </p:nvCxnSpPr>
        <p:spPr bwMode="auto">
          <a:xfrm>
            <a:off x="5748338" y="3886200"/>
            <a:ext cx="1062037" cy="698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4051" name="Straight Connector 297"/>
          <p:cNvCxnSpPr>
            <a:cxnSpLocks noChangeShapeType="1"/>
          </p:cNvCxnSpPr>
          <p:nvPr/>
        </p:nvCxnSpPr>
        <p:spPr bwMode="auto">
          <a:xfrm>
            <a:off x="6299200" y="4176713"/>
            <a:ext cx="120650" cy="825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4052" name="Straight Connector 298"/>
          <p:cNvCxnSpPr>
            <a:cxnSpLocks noChangeShapeType="1"/>
          </p:cNvCxnSpPr>
          <p:nvPr/>
        </p:nvCxnSpPr>
        <p:spPr bwMode="auto">
          <a:xfrm flipV="1">
            <a:off x="6099175" y="4376738"/>
            <a:ext cx="242888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4053" name="Straight Connector 299"/>
          <p:cNvCxnSpPr>
            <a:cxnSpLocks noChangeShapeType="1"/>
          </p:cNvCxnSpPr>
          <p:nvPr/>
        </p:nvCxnSpPr>
        <p:spPr bwMode="auto">
          <a:xfrm flipV="1">
            <a:off x="5800725" y="4205288"/>
            <a:ext cx="195263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4054" name="Straight Connector 300"/>
          <p:cNvCxnSpPr>
            <a:cxnSpLocks noChangeShapeType="1"/>
            <a:stCxn id="536" idx="6"/>
          </p:cNvCxnSpPr>
          <p:nvPr/>
        </p:nvCxnSpPr>
        <p:spPr bwMode="auto">
          <a:xfrm flipV="1">
            <a:off x="5487988" y="4497388"/>
            <a:ext cx="206375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4055" name="Straight Connector 301"/>
          <p:cNvCxnSpPr>
            <a:cxnSpLocks noChangeShapeType="1"/>
          </p:cNvCxnSpPr>
          <p:nvPr/>
        </p:nvCxnSpPr>
        <p:spPr bwMode="auto">
          <a:xfrm flipV="1">
            <a:off x="6315075" y="4424363"/>
            <a:ext cx="254000" cy="247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4056" name="Straight Connector 302"/>
          <p:cNvCxnSpPr>
            <a:cxnSpLocks noChangeShapeType="1"/>
          </p:cNvCxnSpPr>
          <p:nvPr/>
        </p:nvCxnSpPr>
        <p:spPr bwMode="auto">
          <a:xfrm flipH="1" flipV="1">
            <a:off x="6778625" y="4403725"/>
            <a:ext cx="358775" cy="120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4057" name="Straight Connector 303"/>
          <p:cNvCxnSpPr>
            <a:cxnSpLocks noChangeShapeType="1"/>
          </p:cNvCxnSpPr>
          <p:nvPr/>
        </p:nvCxnSpPr>
        <p:spPr bwMode="auto">
          <a:xfrm flipV="1">
            <a:off x="6794500" y="4070350"/>
            <a:ext cx="285750" cy="1920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4058" name="Straight Connector 304"/>
          <p:cNvCxnSpPr>
            <a:cxnSpLocks noChangeShapeType="1"/>
            <a:endCxn id="597" idx="7"/>
          </p:cNvCxnSpPr>
          <p:nvPr/>
        </p:nvCxnSpPr>
        <p:spPr bwMode="auto">
          <a:xfrm flipH="1" flipV="1">
            <a:off x="5749925" y="3943350"/>
            <a:ext cx="227013" cy="85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sp>
        <p:nvSpPr>
          <p:cNvPr id="44059" name="TextBox 39958"/>
          <p:cNvSpPr txBox="1">
            <a:spLocks noChangeArrowheads="1"/>
          </p:cNvSpPr>
          <p:nvPr/>
        </p:nvSpPr>
        <p:spPr bwMode="auto">
          <a:xfrm>
            <a:off x="4764088" y="3983038"/>
            <a:ext cx="958850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i="1"/>
              <a:t>ISP B</a:t>
            </a:r>
          </a:p>
        </p:txBody>
      </p:sp>
      <p:grpSp>
        <p:nvGrpSpPr>
          <p:cNvPr id="44060" name="Group 347"/>
          <p:cNvGrpSpPr>
            <a:grpSpLocks/>
          </p:cNvGrpSpPr>
          <p:nvPr/>
        </p:nvGrpSpPr>
        <p:grpSpPr bwMode="auto">
          <a:xfrm>
            <a:off x="5297488" y="3752850"/>
            <a:ext cx="530225" cy="214313"/>
            <a:chOff x="1871277" y="1576300"/>
            <a:chExt cx="1128371" cy="437860"/>
          </a:xfrm>
        </p:grpSpPr>
        <p:sp>
          <p:nvSpPr>
            <p:cNvPr id="597" name="Oval 596"/>
            <p:cNvSpPr>
              <a:spLocks noChangeArrowheads="1"/>
            </p:cNvSpPr>
            <p:nvPr/>
          </p:nvSpPr>
          <p:spPr bwMode="auto">
            <a:xfrm flipV="1">
              <a:off x="1874654" y="1693062"/>
              <a:ext cx="1124994" cy="32109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98" name="Rectangle 597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599" name="Oval 59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92" cy="32109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600" name="Freeform 599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01" name="Freeform 600"/>
            <p:cNvSpPr>
              <a:spLocks/>
            </p:cNvSpPr>
            <p:nvPr/>
          </p:nvSpPr>
          <p:spPr bwMode="auto">
            <a:xfrm>
              <a:off x="2101005" y="1634681"/>
              <a:ext cx="665535" cy="11027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02" name="Freeform 601"/>
            <p:cNvSpPr>
              <a:spLocks/>
            </p:cNvSpPr>
            <p:nvPr/>
          </p:nvSpPr>
          <p:spPr bwMode="auto">
            <a:xfrm>
              <a:off x="2536812" y="1728741"/>
              <a:ext cx="243242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03" name="Freeform 602"/>
            <p:cNvSpPr>
              <a:spLocks/>
            </p:cNvSpPr>
            <p:nvPr/>
          </p:nvSpPr>
          <p:spPr bwMode="auto">
            <a:xfrm>
              <a:off x="2090869" y="1728741"/>
              <a:ext cx="239864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604" name="Straight Connector 603"/>
            <p:cNvCxnSpPr>
              <a:cxnSpLocks noChangeShapeType="1"/>
              <a:endCxn id="599" idx="2"/>
            </p:cNvCxnSpPr>
            <p:nvPr/>
          </p:nvCxnSpPr>
          <p:spPr bwMode="auto">
            <a:xfrm flipH="1" flipV="1">
              <a:off x="1871277" y="1738470"/>
              <a:ext cx="3377" cy="12324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605" name="Straight Connector 604"/>
            <p:cNvCxnSpPr>
              <a:cxnSpLocks noChangeShapeType="1"/>
            </p:cNvCxnSpPr>
            <p:nvPr/>
          </p:nvCxnSpPr>
          <p:spPr bwMode="auto">
            <a:xfrm flipH="1" flipV="1">
              <a:off x="2996269" y="1735228"/>
              <a:ext cx="3379" cy="12324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4061" name="Group 347"/>
          <p:cNvGrpSpPr>
            <a:grpSpLocks/>
          </p:cNvGrpSpPr>
          <p:nvPr/>
        </p:nvGrpSpPr>
        <p:grpSpPr bwMode="auto">
          <a:xfrm>
            <a:off x="6303963" y="4227513"/>
            <a:ext cx="530225" cy="214312"/>
            <a:chOff x="1871277" y="1576300"/>
            <a:chExt cx="1128371" cy="437860"/>
          </a:xfrm>
        </p:grpSpPr>
        <p:sp>
          <p:nvSpPr>
            <p:cNvPr id="570" name="Oval 569"/>
            <p:cNvSpPr>
              <a:spLocks noChangeArrowheads="1"/>
            </p:cNvSpPr>
            <p:nvPr/>
          </p:nvSpPr>
          <p:spPr bwMode="auto">
            <a:xfrm flipV="1">
              <a:off x="1874654" y="1693063"/>
              <a:ext cx="1124994" cy="321097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71" name="Rectangle 570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572" name="Oval 57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92" cy="32109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73" name="Freeform 572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4" name="Freeform 573"/>
            <p:cNvSpPr>
              <a:spLocks/>
            </p:cNvSpPr>
            <p:nvPr/>
          </p:nvSpPr>
          <p:spPr bwMode="auto">
            <a:xfrm>
              <a:off x="2101005" y="1634681"/>
              <a:ext cx="665535" cy="11027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75" name="Freeform 574"/>
            <p:cNvSpPr>
              <a:spLocks/>
            </p:cNvSpPr>
            <p:nvPr/>
          </p:nvSpPr>
          <p:spPr bwMode="auto">
            <a:xfrm>
              <a:off x="2536812" y="1728739"/>
              <a:ext cx="243242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76" name="Freeform 575"/>
            <p:cNvSpPr>
              <a:spLocks/>
            </p:cNvSpPr>
            <p:nvPr/>
          </p:nvSpPr>
          <p:spPr bwMode="auto">
            <a:xfrm>
              <a:off x="2090869" y="1728739"/>
              <a:ext cx="239864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77" name="Straight Connector 576"/>
            <p:cNvCxnSpPr>
              <a:cxnSpLocks noChangeShapeType="1"/>
              <a:endCxn id="572" idx="2"/>
            </p:cNvCxnSpPr>
            <p:nvPr/>
          </p:nvCxnSpPr>
          <p:spPr bwMode="auto">
            <a:xfrm flipH="1" flipV="1">
              <a:off x="1871277" y="1738471"/>
              <a:ext cx="3377" cy="12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578" name="Straight Connector 577"/>
            <p:cNvCxnSpPr>
              <a:cxnSpLocks noChangeShapeType="1"/>
            </p:cNvCxnSpPr>
            <p:nvPr/>
          </p:nvCxnSpPr>
          <p:spPr bwMode="auto">
            <a:xfrm flipH="1" flipV="1">
              <a:off x="2996269" y="1735226"/>
              <a:ext cx="3379" cy="12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4062" name="Group 347"/>
          <p:cNvGrpSpPr>
            <a:grpSpLocks/>
          </p:cNvGrpSpPr>
          <p:nvPr/>
        </p:nvGrpSpPr>
        <p:grpSpPr bwMode="auto">
          <a:xfrm>
            <a:off x="5822950" y="4011613"/>
            <a:ext cx="530225" cy="214312"/>
            <a:chOff x="1871277" y="1576300"/>
            <a:chExt cx="1128371" cy="437860"/>
          </a:xfrm>
        </p:grpSpPr>
        <p:sp>
          <p:nvSpPr>
            <p:cNvPr id="561" name="Oval 560"/>
            <p:cNvSpPr>
              <a:spLocks noChangeArrowheads="1"/>
            </p:cNvSpPr>
            <p:nvPr/>
          </p:nvSpPr>
          <p:spPr bwMode="auto">
            <a:xfrm flipV="1">
              <a:off x="1874656" y="1693063"/>
              <a:ext cx="1124992" cy="321097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62" name="Rectangle 561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563" name="Oval 56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94" cy="32109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64" name="Freeform 563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5" name="Freeform 564"/>
            <p:cNvSpPr>
              <a:spLocks/>
            </p:cNvSpPr>
            <p:nvPr/>
          </p:nvSpPr>
          <p:spPr bwMode="auto">
            <a:xfrm>
              <a:off x="2101005" y="1634681"/>
              <a:ext cx="665537" cy="11027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66" name="Freeform 565"/>
            <p:cNvSpPr>
              <a:spLocks/>
            </p:cNvSpPr>
            <p:nvPr/>
          </p:nvSpPr>
          <p:spPr bwMode="auto">
            <a:xfrm>
              <a:off x="2536814" y="1728739"/>
              <a:ext cx="243242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67" name="Freeform 566"/>
            <p:cNvSpPr>
              <a:spLocks/>
            </p:cNvSpPr>
            <p:nvPr/>
          </p:nvSpPr>
          <p:spPr bwMode="auto">
            <a:xfrm>
              <a:off x="2090871" y="1728739"/>
              <a:ext cx="239862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68" name="Straight Connector 567"/>
            <p:cNvCxnSpPr>
              <a:cxnSpLocks noChangeShapeType="1"/>
              <a:endCxn id="563" idx="2"/>
            </p:cNvCxnSpPr>
            <p:nvPr/>
          </p:nvCxnSpPr>
          <p:spPr bwMode="auto">
            <a:xfrm flipH="1" flipV="1">
              <a:off x="1871277" y="1738471"/>
              <a:ext cx="3379" cy="12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569" name="Straight Connector 568"/>
            <p:cNvCxnSpPr>
              <a:cxnSpLocks noChangeShapeType="1"/>
            </p:cNvCxnSpPr>
            <p:nvPr/>
          </p:nvCxnSpPr>
          <p:spPr bwMode="auto">
            <a:xfrm flipH="1" flipV="1">
              <a:off x="2996271" y="1735226"/>
              <a:ext cx="3377" cy="12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4063" name="Group 347"/>
          <p:cNvGrpSpPr>
            <a:grpSpLocks/>
          </p:cNvGrpSpPr>
          <p:nvPr/>
        </p:nvGrpSpPr>
        <p:grpSpPr bwMode="auto">
          <a:xfrm>
            <a:off x="5597525" y="4310063"/>
            <a:ext cx="530225" cy="214312"/>
            <a:chOff x="1871277" y="1576300"/>
            <a:chExt cx="1128371" cy="437860"/>
          </a:xfrm>
        </p:grpSpPr>
        <p:sp>
          <p:nvSpPr>
            <p:cNvPr id="552" name="Oval 551"/>
            <p:cNvSpPr>
              <a:spLocks noChangeArrowheads="1"/>
            </p:cNvSpPr>
            <p:nvPr/>
          </p:nvSpPr>
          <p:spPr bwMode="auto">
            <a:xfrm flipV="1">
              <a:off x="1874656" y="1693063"/>
              <a:ext cx="1124992" cy="321097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53" name="Rectangle 552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554" name="Oval 55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94" cy="32109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55" name="Freeform 554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6" name="Freeform 555"/>
            <p:cNvSpPr>
              <a:spLocks/>
            </p:cNvSpPr>
            <p:nvPr/>
          </p:nvSpPr>
          <p:spPr bwMode="auto">
            <a:xfrm>
              <a:off x="2101005" y="1634681"/>
              <a:ext cx="665537" cy="11027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57" name="Freeform 556"/>
            <p:cNvSpPr>
              <a:spLocks/>
            </p:cNvSpPr>
            <p:nvPr/>
          </p:nvSpPr>
          <p:spPr bwMode="auto">
            <a:xfrm>
              <a:off x="2536814" y="1728739"/>
              <a:ext cx="243242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58" name="Freeform 557"/>
            <p:cNvSpPr>
              <a:spLocks/>
            </p:cNvSpPr>
            <p:nvPr/>
          </p:nvSpPr>
          <p:spPr bwMode="auto">
            <a:xfrm>
              <a:off x="2090871" y="1728739"/>
              <a:ext cx="239862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59" name="Straight Connector 558"/>
            <p:cNvCxnSpPr>
              <a:cxnSpLocks noChangeShapeType="1"/>
              <a:endCxn id="554" idx="2"/>
            </p:cNvCxnSpPr>
            <p:nvPr/>
          </p:nvCxnSpPr>
          <p:spPr bwMode="auto">
            <a:xfrm flipH="1" flipV="1">
              <a:off x="1871277" y="1738471"/>
              <a:ext cx="3379" cy="12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560" name="Straight Connector 559"/>
            <p:cNvCxnSpPr>
              <a:cxnSpLocks noChangeShapeType="1"/>
            </p:cNvCxnSpPr>
            <p:nvPr/>
          </p:nvCxnSpPr>
          <p:spPr bwMode="auto">
            <a:xfrm flipH="1" flipV="1">
              <a:off x="2996271" y="1735226"/>
              <a:ext cx="3377" cy="12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sp>
        <p:nvSpPr>
          <p:cNvPr id="44064" name="Oval 3"/>
          <p:cNvSpPr>
            <a:spLocks noChangeArrowheads="1"/>
          </p:cNvSpPr>
          <p:nvPr/>
        </p:nvSpPr>
        <p:spPr bwMode="auto">
          <a:xfrm>
            <a:off x="1733550" y="2725738"/>
            <a:ext cx="3475038" cy="1381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ko-KR"/>
          </a:p>
        </p:txBody>
      </p:sp>
      <p:cxnSp>
        <p:nvCxnSpPr>
          <p:cNvPr id="44065" name="Straight Connector 10"/>
          <p:cNvCxnSpPr>
            <a:cxnSpLocks noChangeShapeType="1"/>
            <a:stCxn id="415" idx="7"/>
          </p:cNvCxnSpPr>
          <p:nvPr/>
        </p:nvCxnSpPr>
        <p:spPr bwMode="auto">
          <a:xfrm>
            <a:off x="2957513" y="2968625"/>
            <a:ext cx="1146175" cy="730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4066" name="Straight Connector 297"/>
          <p:cNvCxnSpPr>
            <a:cxnSpLocks noChangeShapeType="1"/>
          </p:cNvCxnSpPr>
          <p:nvPr/>
        </p:nvCxnSpPr>
        <p:spPr bwMode="auto">
          <a:xfrm>
            <a:off x="3551238" y="3268663"/>
            <a:ext cx="130175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4067" name="Straight Connector 298"/>
          <p:cNvCxnSpPr>
            <a:cxnSpLocks noChangeShapeType="1"/>
          </p:cNvCxnSpPr>
          <p:nvPr/>
        </p:nvCxnSpPr>
        <p:spPr bwMode="auto">
          <a:xfrm flipV="1">
            <a:off x="3335338" y="3473450"/>
            <a:ext cx="263525" cy="460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4068" name="Straight Connector 299"/>
          <p:cNvCxnSpPr>
            <a:cxnSpLocks noChangeShapeType="1"/>
          </p:cNvCxnSpPr>
          <p:nvPr/>
        </p:nvCxnSpPr>
        <p:spPr bwMode="auto">
          <a:xfrm flipV="1">
            <a:off x="3014663" y="3297238"/>
            <a:ext cx="209550" cy="1095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4069" name="Straight Connector 300"/>
          <p:cNvCxnSpPr>
            <a:cxnSpLocks noChangeShapeType="1"/>
            <a:stCxn id="352" idx="6"/>
          </p:cNvCxnSpPr>
          <p:nvPr/>
        </p:nvCxnSpPr>
        <p:spPr bwMode="auto">
          <a:xfrm flipV="1">
            <a:off x="2676525" y="3597275"/>
            <a:ext cx="222250" cy="98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4070" name="Straight Connector 301"/>
          <p:cNvCxnSpPr>
            <a:cxnSpLocks noChangeShapeType="1"/>
          </p:cNvCxnSpPr>
          <p:nvPr/>
        </p:nvCxnSpPr>
        <p:spPr bwMode="auto">
          <a:xfrm flipV="1">
            <a:off x="3568700" y="3522663"/>
            <a:ext cx="273050" cy="254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4071" name="Straight Connector 302"/>
          <p:cNvCxnSpPr>
            <a:cxnSpLocks noChangeShapeType="1"/>
          </p:cNvCxnSpPr>
          <p:nvPr/>
        </p:nvCxnSpPr>
        <p:spPr bwMode="auto">
          <a:xfrm flipH="1" flipV="1">
            <a:off x="4100513" y="3508375"/>
            <a:ext cx="387350" cy="1254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4072" name="Straight Connector 303"/>
          <p:cNvCxnSpPr>
            <a:cxnSpLocks noChangeShapeType="1"/>
          </p:cNvCxnSpPr>
          <p:nvPr/>
        </p:nvCxnSpPr>
        <p:spPr bwMode="auto">
          <a:xfrm flipV="1">
            <a:off x="4086225" y="3159125"/>
            <a:ext cx="307975" cy="1984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4073" name="Straight Connector 304"/>
          <p:cNvCxnSpPr>
            <a:cxnSpLocks noChangeShapeType="1"/>
            <a:endCxn id="413" idx="7"/>
          </p:cNvCxnSpPr>
          <p:nvPr/>
        </p:nvCxnSpPr>
        <p:spPr bwMode="auto">
          <a:xfrm flipH="1" flipV="1">
            <a:off x="2959100" y="3028950"/>
            <a:ext cx="246063" cy="873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sp>
        <p:nvSpPr>
          <p:cNvPr id="44074" name="TextBox 39958"/>
          <p:cNvSpPr txBox="1">
            <a:spLocks noChangeArrowheads="1"/>
          </p:cNvSpPr>
          <p:nvPr/>
        </p:nvSpPr>
        <p:spPr bwMode="auto">
          <a:xfrm>
            <a:off x="1893888" y="3070225"/>
            <a:ext cx="1030287" cy="43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i="1"/>
              <a:t>ISP A</a:t>
            </a:r>
          </a:p>
        </p:txBody>
      </p:sp>
      <p:grpSp>
        <p:nvGrpSpPr>
          <p:cNvPr id="44075" name="Group 347"/>
          <p:cNvGrpSpPr>
            <a:grpSpLocks/>
          </p:cNvGrpSpPr>
          <p:nvPr/>
        </p:nvGrpSpPr>
        <p:grpSpPr bwMode="auto">
          <a:xfrm>
            <a:off x="4360863" y="3562350"/>
            <a:ext cx="573087" cy="220663"/>
            <a:chOff x="1871277" y="1576300"/>
            <a:chExt cx="1128371" cy="437860"/>
          </a:xfrm>
        </p:grpSpPr>
        <p:sp>
          <p:nvSpPr>
            <p:cNvPr id="395" name="Oval 394"/>
            <p:cNvSpPr>
              <a:spLocks noChangeArrowheads="1"/>
            </p:cNvSpPr>
            <p:nvPr/>
          </p:nvSpPr>
          <p:spPr bwMode="auto">
            <a:xfrm flipV="1">
              <a:off x="1874402" y="1696002"/>
              <a:ext cx="1125246" cy="31815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396" name="Rectangle 395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397" name="Oval 3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46" cy="31815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398" name="Freeform 397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9" name="Freeform 398"/>
            <p:cNvSpPr>
              <a:spLocks/>
            </p:cNvSpPr>
            <p:nvPr/>
          </p:nvSpPr>
          <p:spPr bwMode="auto">
            <a:xfrm>
              <a:off x="2102578" y="1633001"/>
              <a:ext cx="662645" cy="110253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00" name="Freeform 399"/>
            <p:cNvSpPr>
              <a:spLocks/>
            </p:cNvSpPr>
            <p:nvPr/>
          </p:nvSpPr>
          <p:spPr bwMode="auto">
            <a:xfrm>
              <a:off x="2537047" y="1727503"/>
              <a:ext cx="243803" cy="97653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01" name="Freeform 400"/>
            <p:cNvSpPr>
              <a:spLocks/>
            </p:cNvSpPr>
            <p:nvPr/>
          </p:nvSpPr>
          <p:spPr bwMode="auto">
            <a:xfrm>
              <a:off x="2090075" y="1730654"/>
              <a:ext cx="240677" cy="97651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02" name="Straight Connector 401"/>
            <p:cNvCxnSpPr>
              <a:cxnSpLocks noChangeShapeType="1"/>
              <a:endCxn id="397" idx="2"/>
            </p:cNvCxnSpPr>
            <p:nvPr/>
          </p:nvCxnSpPr>
          <p:spPr bwMode="auto">
            <a:xfrm flipH="1" flipV="1">
              <a:off x="1871277" y="1736954"/>
              <a:ext cx="3125" cy="12285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403" name="Straight Connector 402"/>
            <p:cNvCxnSpPr>
              <a:cxnSpLocks noChangeShapeType="1"/>
            </p:cNvCxnSpPr>
            <p:nvPr/>
          </p:nvCxnSpPr>
          <p:spPr bwMode="auto">
            <a:xfrm flipH="1" flipV="1">
              <a:off x="2996523" y="1733803"/>
              <a:ext cx="3125" cy="12285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4076" name="Group 347"/>
          <p:cNvGrpSpPr>
            <a:grpSpLocks/>
          </p:cNvGrpSpPr>
          <p:nvPr/>
        </p:nvGrpSpPr>
        <p:grpSpPr bwMode="auto">
          <a:xfrm>
            <a:off x="3557588" y="3321050"/>
            <a:ext cx="571500" cy="220663"/>
            <a:chOff x="1871277" y="1576300"/>
            <a:chExt cx="1128371" cy="437860"/>
          </a:xfrm>
        </p:grpSpPr>
        <p:sp>
          <p:nvSpPr>
            <p:cNvPr id="386" name="Oval 385"/>
            <p:cNvSpPr>
              <a:spLocks noChangeArrowheads="1"/>
            </p:cNvSpPr>
            <p:nvPr/>
          </p:nvSpPr>
          <p:spPr bwMode="auto">
            <a:xfrm flipV="1">
              <a:off x="1874410" y="1696002"/>
              <a:ext cx="1125238" cy="31815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387" name="Rectangle 386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388" name="Oval 38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36" cy="31815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389" name="Freeform 388"/>
            <p:cNvSpPr/>
            <p:nvPr/>
          </p:nvSpPr>
          <p:spPr bwMode="auto">
            <a:xfrm>
              <a:off x="2159638" y="1673953"/>
              <a:ext cx="548513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0" name="Freeform 389"/>
            <p:cNvSpPr>
              <a:spLocks/>
            </p:cNvSpPr>
            <p:nvPr/>
          </p:nvSpPr>
          <p:spPr bwMode="auto">
            <a:xfrm>
              <a:off x="2103220" y="1633001"/>
              <a:ext cx="661350" cy="110253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91" name="Freeform 390"/>
            <p:cNvSpPr>
              <a:spLocks/>
            </p:cNvSpPr>
            <p:nvPr/>
          </p:nvSpPr>
          <p:spPr bwMode="auto">
            <a:xfrm>
              <a:off x="2535762" y="1727503"/>
              <a:ext cx="244480" cy="97653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92" name="Freeform 391"/>
            <p:cNvSpPr>
              <a:spLocks/>
            </p:cNvSpPr>
            <p:nvPr/>
          </p:nvSpPr>
          <p:spPr bwMode="auto">
            <a:xfrm>
              <a:off x="2090682" y="1730654"/>
              <a:ext cx="241345" cy="97651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393" name="Straight Connector 392"/>
            <p:cNvCxnSpPr>
              <a:cxnSpLocks noChangeShapeType="1"/>
              <a:endCxn id="388" idx="2"/>
            </p:cNvCxnSpPr>
            <p:nvPr/>
          </p:nvCxnSpPr>
          <p:spPr bwMode="auto">
            <a:xfrm flipH="1" flipV="1">
              <a:off x="1871277" y="1736954"/>
              <a:ext cx="3133" cy="12285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394" name="Straight Connector 393"/>
            <p:cNvCxnSpPr>
              <a:cxnSpLocks noChangeShapeType="1"/>
            </p:cNvCxnSpPr>
            <p:nvPr/>
          </p:nvCxnSpPr>
          <p:spPr bwMode="auto">
            <a:xfrm flipH="1" flipV="1">
              <a:off x="2996513" y="1733803"/>
              <a:ext cx="3135" cy="12285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4077" name="Group 347"/>
          <p:cNvGrpSpPr>
            <a:grpSpLocks/>
          </p:cNvGrpSpPr>
          <p:nvPr/>
        </p:nvGrpSpPr>
        <p:grpSpPr bwMode="auto">
          <a:xfrm>
            <a:off x="3036888" y="3098800"/>
            <a:ext cx="573087" cy="219075"/>
            <a:chOff x="1871277" y="1576300"/>
            <a:chExt cx="1128371" cy="437860"/>
          </a:xfrm>
        </p:grpSpPr>
        <p:sp>
          <p:nvSpPr>
            <p:cNvPr id="377" name="Oval 376"/>
            <p:cNvSpPr>
              <a:spLocks noChangeArrowheads="1"/>
            </p:cNvSpPr>
            <p:nvPr/>
          </p:nvSpPr>
          <p:spPr bwMode="auto">
            <a:xfrm flipV="1">
              <a:off x="1874402" y="1693698"/>
              <a:ext cx="1125246" cy="320462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378" name="Rectangle 377"/>
            <p:cNvSpPr/>
            <p:nvPr/>
          </p:nvSpPr>
          <p:spPr bwMode="auto">
            <a:xfrm>
              <a:off x="1871277" y="1738119"/>
              <a:ext cx="1128371" cy="11739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379" name="Oval 3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46" cy="320464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380" name="Freeform 379"/>
            <p:cNvSpPr/>
            <p:nvPr/>
          </p:nvSpPr>
          <p:spPr bwMode="auto">
            <a:xfrm>
              <a:off x="2158840" y="1674661"/>
              <a:ext cx="550120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81" name="Freeform 380"/>
            <p:cNvSpPr>
              <a:spLocks/>
            </p:cNvSpPr>
            <p:nvPr/>
          </p:nvSpPr>
          <p:spPr bwMode="auto">
            <a:xfrm>
              <a:off x="2102578" y="1633412"/>
              <a:ext cx="662645" cy="111052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82" name="Freeform 381"/>
            <p:cNvSpPr>
              <a:spLocks/>
            </p:cNvSpPr>
            <p:nvPr/>
          </p:nvSpPr>
          <p:spPr bwMode="auto">
            <a:xfrm>
              <a:off x="2537047" y="1728599"/>
              <a:ext cx="243803" cy="95187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83" name="Freeform 382"/>
            <p:cNvSpPr>
              <a:spLocks/>
            </p:cNvSpPr>
            <p:nvPr/>
          </p:nvSpPr>
          <p:spPr bwMode="auto">
            <a:xfrm>
              <a:off x="2090075" y="1728599"/>
              <a:ext cx="240677" cy="98361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384" name="Straight Connector 383"/>
            <p:cNvCxnSpPr>
              <a:cxnSpLocks noChangeShapeType="1"/>
              <a:endCxn id="379" idx="2"/>
            </p:cNvCxnSpPr>
            <p:nvPr/>
          </p:nvCxnSpPr>
          <p:spPr bwMode="auto">
            <a:xfrm flipH="1" flipV="1">
              <a:off x="1871277" y="1738119"/>
              <a:ext cx="3125" cy="12374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385" name="Straight Connector 384"/>
            <p:cNvCxnSpPr>
              <a:cxnSpLocks noChangeShapeType="1"/>
            </p:cNvCxnSpPr>
            <p:nvPr/>
          </p:nvCxnSpPr>
          <p:spPr bwMode="auto">
            <a:xfrm flipH="1" flipV="1">
              <a:off x="2996523" y="1734945"/>
              <a:ext cx="3125" cy="12374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4078" name="Group 347"/>
          <p:cNvGrpSpPr>
            <a:grpSpLocks/>
          </p:cNvGrpSpPr>
          <p:nvPr/>
        </p:nvGrpSpPr>
        <p:grpSpPr bwMode="auto">
          <a:xfrm>
            <a:off x="2794000" y="3405188"/>
            <a:ext cx="573088" cy="219075"/>
            <a:chOff x="1871277" y="1576300"/>
            <a:chExt cx="1128371" cy="437860"/>
          </a:xfrm>
        </p:grpSpPr>
        <p:sp>
          <p:nvSpPr>
            <p:cNvPr id="368" name="Oval 367"/>
            <p:cNvSpPr>
              <a:spLocks noChangeArrowheads="1"/>
            </p:cNvSpPr>
            <p:nvPr/>
          </p:nvSpPr>
          <p:spPr bwMode="auto">
            <a:xfrm flipV="1">
              <a:off x="1874404" y="1693696"/>
              <a:ext cx="1125244" cy="320464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369" name="Rectangle 368"/>
            <p:cNvSpPr/>
            <p:nvPr/>
          </p:nvSpPr>
          <p:spPr bwMode="auto">
            <a:xfrm>
              <a:off x="1871277" y="1738117"/>
              <a:ext cx="1128371" cy="11739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370" name="Oval 36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44" cy="320462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371" name="Freeform 370"/>
            <p:cNvSpPr/>
            <p:nvPr/>
          </p:nvSpPr>
          <p:spPr bwMode="auto">
            <a:xfrm>
              <a:off x="2158839" y="1674659"/>
              <a:ext cx="550119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2" name="Freeform 371"/>
            <p:cNvSpPr>
              <a:spLocks/>
            </p:cNvSpPr>
            <p:nvPr/>
          </p:nvSpPr>
          <p:spPr bwMode="auto">
            <a:xfrm>
              <a:off x="2102577" y="1633412"/>
              <a:ext cx="662644" cy="111050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73" name="Freeform 372"/>
            <p:cNvSpPr>
              <a:spLocks/>
            </p:cNvSpPr>
            <p:nvPr/>
          </p:nvSpPr>
          <p:spPr bwMode="auto">
            <a:xfrm>
              <a:off x="2537048" y="1728599"/>
              <a:ext cx="243803" cy="95187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74" name="Freeform 373"/>
            <p:cNvSpPr>
              <a:spLocks/>
            </p:cNvSpPr>
            <p:nvPr/>
          </p:nvSpPr>
          <p:spPr bwMode="auto">
            <a:xfrm>
              <a:off x="2090075" y="1728599"/>
              <a:ext cx="240678" cy="9835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375" name="Straight Connector 374"/>
            <p:cNvCxnSpPr>
              <a:cxnSpLocks noChangeShapeType="1"/>
              <a:endCxn id="370" idx="2"/>
            </p:cNvCxnSpPr>
            <p:nvPr/>
          </p:nvCxnSpPr>
          <p:spPr bwMode="auto">
            <a:xfrm flipH="1" flipV="1">
              <a:off x="1871277" y="1738117"/>
              <a:ext cx="3127" cy="12374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376" name="Straight Connector 375"/>
            <p:cNvCxnSpPr>
              <a:cxnSpLocks noChangeShapeType="1"/>
            </p:cNvCxnSpPr>
            <p:nvPr/>
          </p:nvCxnSpPr>
          <p:spPr bwMode="auto">
            <a:xfrm flipH="1" flipV="1">
              <a:off x="2996521" y="1734945"/>
              <a:ext cx="3127" cy="12374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4079" name="Group 347"/>
          <p:cNvGrpSpPr>
            <a:grpSpLocks/>
          </p:cNvGrpSpPr>
          <p:nvPr/>
        </p:nvGrpSpPr>
        <p:grpSpPr bwMode="auto">
          <a:xfrm>
            <a:off x="3341688" y="3759200"/>
            <a:ext cx="573087" cy="220663"/>
            <a:chOff x="1871277" y="1576300"/>
            <a:chExt cx="1128371" cy="437860"/>
          </a:xfrm>
        </p:grpSpPr>
        <p:sp>
          <p:nvSpPr>
            <p:cNvPr id="359" name="Oval 358"/>
            <p:cNvSpPr>
              <a:spLocks noChangeArrowheads="1"/>
            </p:cNvSpPr>
            <p:nvPr/>
          </p:nvSpPr>
          <p:spPr bwMode="auto">
            <a:xfrm flipV="1">
              <a:off x="1874402" y="1696002"/>
              <a:ext cx="1125246" cy="31815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360" name="Rectangle 359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361" name="Oval 36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46" cy="31815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362" name="Freeform 361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63" name="Freeform 362"/>
            <p:cNvSpPr>
              <a:spLocks/>
            </p:cNvSpPr>
            <p:nvPr/>
          </p:nvSpPr>
          <p:spPr bwMode="auto">
            <a:xfrm>
              <a:off x="2102578" y="1633001"/>
              <a:ext cx="662645" cy="110253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64" name="Freeform 363"/>
            <p:cNvSpPr>
              <a:spLocks/>
            </p:cNvSpPr>
            <p:nvPr/>
          </p:nvSpPr>
          <p:spPr bwMode="auto">
            <a:xfrm>
              <a:off x="2537047" y="1727503"/>
              <a:ext cx="243803" cy="97653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65" name="Freeform 364"/>
            <p:cNvSpPr>
              <a:spLocks/>
            </p:cNvSpPr>
            <p:nvPr/>
          </p:nvSpPr>
          <p:spPr bwMode="auto">
            <a:xfrm>
              <a:off x="2090075" y="1730654"/>
              <a:ext cx="240677" cy="97651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366" name="Straight Connector 365"/>
            <p:cNvCxnSpPr>
              <a:cxnSpLocks noChangeShapeType="1"/>
              <a:endCxn id="361" idx="2"/>
            </p:cNvCxnSpPr>
            <p:nvPr/>
          </p:nvCxnSpPr>
          <p:spPr bwMode="auto">
            <a:xfrm flipH="1" flipV="1">
              <a:off x="1871277" y="1736954"/>
              <a:ext cx="3125" cy="12285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367" name="Straight Connector 366"/>
            <p:cNvCxnSpPr>
              <a:cxnSpLocks noChangeShapeType="1"/>
            </p:cNvCxnSpPr>
            <p:nvPr/>
          </p:nvCxnSpPr>
          <p:spPr bwMode="auto">
            <a:xfrm flipH="1" flipV="1">
              <a:off x="2996523" y="1733803"/>
              <a:ext cx="3125" cy="12285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4080" name="Group 347"/>
          <p:cNvGrpSpPr>
            <a:grpSpLocks/>
          </p:cNvGrpSpPr>
          <p:nvPr/>
        </p:nvGrpSpPr>
        <p:grpSpPr bwMode="auto">
          <a:xfrm>
            <a:off x="2105025" y="3614738"/>
            <a:ext cx="573088" cy="220662"/>
            <a:chOff x="1871277" y="1576300"/>
            <a:chExt cx="1128371" cy="437860"/>
          </a:xfrm>
        </p:grpSpPr>
        <p:sp>
          <p:nvSpPr>
            <p:cNvPr id="350" name="Oval 349"/>
            <p:cNvSpPr>
              <a:spLocks noChangeArrowheads="1"/>
            </p:cNvSpPr>
            <p:nvPr/>
          </p:nvSpPr>
          <p:spPr bwMode="auto">
            <a:xfrm flipV="1">
              <a:off x="1874404" y="1696003"/>
              <a:ext cx="1125244" cy="318157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351" name="Rectangle 350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352" name="Oval 35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44" cy="31815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353" name="Freeform 352"/>
            <p:cNvSpPr/>
            <p:nvPr/>
          </p:nvSpPr>
          <p:spPr bwMode="auto">
            <a:xfrm>
              <a:off x="2158839" y="1673951"/>
              <a:ext cx="550119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54" name="Freeform 353"/>
            <p:cNvSpPr>
              <a:spLocks/>
            </p:cNvSpPr>
            <p:nvPr/>
          </p:nvSpPr>
          <p:spPr bwMode="auto">
            <a:xfrm>
              <a:off x="2102577" y="1633001"/>
              <a:ext cx="662644" cy="110252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55" name="Freeform 354"/>
            <p:cNvSpPr>
              <a:spLocks/>
            </p:cNvSpPr>
            <p:nvPr/>
          </p:nvSpPr>
          <p:spPr bwMode="auto">
            <a:xfrm>
              <a:off x="2537048" y="1727504"/>
              <a:ext cx="243803" cy="97651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56" name="Freeform 355"/>
            <p:cNvSpPr>
              <a:spLocks/>
            </p:cNvSpPr>
            <p:nvPr/>
          </p:nvSpPr>
          <p:spPr bwMode="auto">
            <a:xfrm>
              <a:off x="2090075" y="1730653"/>
              <a:ext cx="240678" cy="97653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357" name="Straight Connector 356"/>
            <p:cNvCxnSpPr>
              <a:cxnSpLocks noChangeShapeType="1"/>
              <a:endCxn id="352" idx="2"/>
            </p:cNvCxnSpPr>
            <p:nvPr/>
          </p:nvCxnSpPr>
          <p:spPr bwMode="auto">
            <a:xfrm flipH="1" flipV="1">
              <a:off x="1871277" y="1736953"/>
              <a:ext cx="3127" cy="12285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358" name="Straight Connector 357"/>
            <p:cNvCxnSpPr>
              <a:cxnSpLocks noChangeShapeType="1"/>
            </p:cNvCxnSpPr>
            <p:nvPr/>
          </p:nvCxnSpPr>
          <p:spPr bwMode="auto">
            <a:xfrm flipH="1" flipV="1">
              <a:off x="2996521" y="1733804"/>
              <a:ext cx="3127" cy="12285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sp>
        <p:nvSpPr>
          <p:cNvPr id="4408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ko-KR" altLang="en-US" sz="3600" dirty="0">
                <a:ea typeface="ＭＳ Ｐゴシック" pitchFamily="34" charset="-128"/>
              </a:rPr>
              <a:t>인터넷 구조</a:t>
            </a:r>
            <a:r>
              <a:rPr lang="en-US" altLang="ko-KR" sz="3600" dirty="0">
                <a:ea typeface="ＭＳ Ｐゴシック" pitchFamily="34" charset="-128"/>
              </a:rPr>
              <a:t>: </a:t>
            </a:r>
            <a:r>
              <a:rPr lang="ko-KR" altLang="en-US" sz="3600" dirty="0">
                <a:ea typeface="ＭＳ Ｐゴシック" pitchFamily="34" charset="-128"/>
              </a:rPr>
              <a:t>네트워크의 네트워크</a:t>
            </a:r>
            <a:endParaRPr lang="en-US" altLang="ko-KR" dirty="0">
              <a:ea typeface="ＭＳ Ｐゴシック" pitchFamily="34" charset="-128"/>
            </a:endParaRPr>
          </a:p>
        </p:txBody>
      </p:sp>
      <p:pic>
        <p:nvPicPr>
          <p:cNvPr id="44082" name="Picture 76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4083" name="Group 2"/>
          <p:cNvGrpSpPr>
            <a:grpSpLocks/>
          </p:cNvGrpSpPr>
          <p:nvPr/>
        </p:nvGrpSpPr>
        <p:grpSpPr bwMode="auto">
          <a:xfrm>
            <a:off x="1825625" y="2241550"/>
            <a:ext cx="647700" cy="417513"/>
            <a:chOff x="3053396" y="4304255"/>
            <a:chExt cx="648422" cy="418253"/>
          </a:xfrm>
        </p:grpSpPr>
        <p:sp>
          <p:nvSpPr>
            <p:cNvPr id="4425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4255" name="TextBox 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4084" name="Group 131"/>
          <p:cNvGrpSpPr>
            <a:grpSpLocks/>
          </p:cNvGrpSpPr>
          <p:nvPr/>
        </p:nvGrpSpPr>
        <p:grpSpPr bwMode="auto">
          <a:xfrm>
            <a:off x="669925" y="3041650"/>
            <a:ext cx="647700" cy="417513"/>
            <a:chOff x="3053396" y="4304255"/>
            <a:chExt cx="648422" cy="418253"/>
          </a:xfrm>
        </p:grpSpPr>
        <p:sp>
          <p:nvSpPr>
            <p:cNvPr id="4425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4253" name="TextBox 13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4085" name="Group 135"/>
          <p:cNvGrpSpPr>
            <a:grpSpLocks/>
          </p:cNvGrpSpPr>
          <p:nvPr/>
        </p:nvGrpSpPr>
        <p:grpSpPr bwMode="auto">
          <a:xfrm>
            <a:off x="6334125" y="2495550"/>
            <a:ext cx="649288" cy="417513"/>
            <a:chOff x="3053396" y="4304255"/>
            <a:chExt cx="648422" cy="418253"/>
          </a:xfrm>
        </p:grpSpPr>
        <p:sp>
          <p:nvSpPr>
            <p:cNvPr id="4425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4251" name="TextBox 13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4086" name="Group 138"/>
          <p:cNvGrpSpPr>
            <a:grpSpLocks/>
          </p:cNvGrpSpPr>
          <p:nvPr/>
        </p:nvGrpSpPr>
        <p:grpSpPr bwMode="auto">
          <a:xfrm>
            <a:off x="1241425" y="5353050"/>
            <a:ext cx="647700" cy="417513"/>
            <a:chOff x="3053396" y="4304255"/>
            <a:chExt cx="648422" cy="418253"/>
          </a:xfrm>
        </p:grpSpPr>
        <p:sp>
          <p:nvSpPr>
            <p:cNvPr id="4424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4249" name="TextBox 140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4087" name="Group 141"/>
          <p:cNvGrpSpPr>
            <a:grpSpLocks/>
          </p:cNvGrpSpPr>
          <p:nvPr/>
        </p:nvGrpSpPr>
        <p:grpSpPr bwMode="auto">
          <a:xfrm>
            <a:off x="822325" y="4730750"/>
            <a:ext cx="647700" cy="417513"/>
            <a:chOff x="3053396" y="4304255"/>
            <a:chExt cx="648422" cy="418253"/>
          </a:xfrm>
        </p:grpSpPr>
        <p:sp>
          <p:nvSpPr>
            <p:cNvPr id="4424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4247" name="TextBox 14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4088" name="Group 144"/>
          <p:cNvGrpSpPr>
            <a:grpSpLocks/>
          </p:cNvGrpSpPr>
          <p:nvPr/>
        </p:nvGrpSpPr>
        <p:grpSpPr bwMode="auto">
          <a:xfrm>
            <a:off x="593725" y="4070350"/>
            <a:ext cx="647700" cy="417513"/>
            <a:chOff x="3053396" y="4304255"/>
            <a:chExt cx="648422" cy="418253"/>
          </a:xfrm>
        </p:grpSpPr>
        <p:sp>
          <p:nvSpPr>
            <p:cNvPr id="4424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4245" name="TextBox 146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4089" name="Group 147"/>
          <p:cNvGrpSpPr>
            <a:grpSpLocks/>
          </p:cNvGrpSpPr>
          <p:nvPr/>
        </p:nvGrpSpPr>
        <p:grpSpPr bwMode="auto">
          <a:xfrm>
            <a:off x="7083425" y="2927350"/>
            <a:ext cx="649288" cy="417513"/>
            <a:chOff x="3053396" y="4304255"/>
            <a:chExt cx="648422" cy="418253"/>
          </a:xfrm>
        </p:grpSpPr>
        <p:sp>
          <p:nvSpPr>
            <p:cNvPr id="4424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4243" name="TextBox 149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4090" name="Group 150"/>
          <p:cNvGrpSpPr>
            <a:grpSpLocks/>
          </p:cNvGrpSpPr>
          <p:nvPr/>
        </p:nvGrpSpPr>
        <p:grpSpPr bwMode="auto">
          <a:xfrm>
            <a:off x="3425825" y="2000250"/>
            <a:ext cx="649288" cy="417513"/>
            <a:chOff x="3053396" y="4304255"/>
            <a:chExt cx="648422" cy="418253"/>
          </a:xfrm>
        </p:grpSpPr>
        <p:sp>
          <p:nvSpPr>
            <p:cNvPr id="4424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4241" name="TextBox 15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4091" name="Group 153"/>
          <p:cNvGrpSpPr>
            <a:grpSpLocks/>
          </p:cNvGrpSpPr>
          <p:nvPr/>
        </p:nvGrpSpPr>
        <p:grpSpPr bwMode="auto">
          <a:xfrm>
            <a:off x="1050925" y="2647950"/>
            <a:ext cx="647700" cy="417513"/>
            <a:chOff x="3053396" y="4304255"/>
            <a:chExt cx="648422" cy="418253"/>
          </a:xfrm>
        </p:grpSpPr>
        <p:sp>
          <p:nvSpPr>
            <p:cNvPr id="4423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4239" name="TextBox 15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4092" name="Group 156"/>
          <p:cNvGrpSpPr>
            <a:grpSpLocks/>
          </p:cNvGrpSpPr>
          <p:nvPr/>
        </p:nvGrpSpPr>
        <p:grpSpPr bwMode="auto">
          <a:xfrm>
            <a:off x="4340225" y="1974850"/>
            <a:ext cx="649288" cy="417513"/>
            <a:chOff x="3053396" y="4304255"/>
            <a:chExt cx="648422" cy="418253"/>
          </a:xfrm>
        </p:grpSpPr>
        <p:sp>
          <p:nvSpPr>
            <p:cNvPr id="4423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4237" name="TextBox 15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4093" name="Group 160"/>
          <p:cNvGrpSpPr>
            <a:grpSpLocks/>
          </p:cNvGrpSpPr>
          <p:nvPr/>
        </p:nvGrpSpPr>
        <p:grpSpPr bwMode="auto">
          <a:xfrm>
            <a:off x="7400925" y="5607050"/>
            <a:ext cx="649288" cy="417513"/>
            <a:chOff x="3053396" y="4304255"/>
            <a:chExt cx="648422" cy="418253"/>
          </a:xfrm>
        </p:grpSpPr>
        <p:sp>
          <p:nvSpPr>
            <p:cNvPr id="4423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4235" name="TextBox 16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4094" name="Group 163"/>
          <p:cNvGrpSpPr>
            <a:grpSpLocks/>
          </p:cNvGrpSpPr>
          <p:nvPr/>
        </p:nvGrpSpPr>
        <p:grpSpPr bwMode="auto">
          <a:xfrm>
            <a:off x="8239125" y="4959350"/>
            <a:ext cx="649288" cy="417513"/>
            <a:chOff x="3053396" y="4304255"/>
            <a:chExt cx="648422" cy="418253"/>
          </a:xfrm>
        </p:grpSpPr>
        <p:sp>
          <p:nvSpPr>
            <p:cNvPr id="4423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4233" name="TextBox 16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4095" name="Group 169"/>
          <p:cNvGrpSpPr>
            <a:grpSpLocks/>
          </p:cNvGrpSpPr>
          <p:nvPr/>
        </p:nvGrpSpPr>
        <p:grpSpPr bwMode="auto">
          <a:xfrm>
            <a:off x="5165725" y="5848350"/>
            <a:ext cx="649288" cy="417513"/>
            <a:chOff x="3053396" y="4304255"/>
            <a:chExt cx="648422" cy="418253"/>
          </a:xfrm>
        </p:grpSpPr>
        <p:sp>
          <p:nvSpPr>
            <p:cNvPr id="4423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4231" name="TextBox 17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4096" name="Group 172"/>
          <p:cNvGrpSpPr>
            <a:grpSpLocks/>
          </p:cNvGrpSpPr>
          <p:nvPr/>
        </p:nvGrpSpPr>
        <p:grpSpPr bwMode="auto">
          <a:xfrm>
            <a:off x="4251325" y="5988050"/>
            <a:ext cx="649288" cy="417513"/>
            <a:chOff x="3053396" y="4304255"/>
            <a:chExt cx="648422" cy="418253"/>
          </a:xfrm>
        </p:grpSpPr>
        <p:sp>
          <p:nvSpPr>
            <p:cNvPr id="4422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4229" name="TextBox 174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4097" name="Group 175"/>
          <p:cNvGrpSpPr>
            <a:grpSpLocks/>
          </p:cNvGrpSpPr>
          <p:nvPr/>
        </p:nvGrpSpPr>
        <p:grpSpPr bwMode="auto">
          <a:xfrm>
            <a:off x="3032125" y="5835650"/>
            <a:ext cx="649288" cy="417513"/>
            <a:chOff x="3053396" y="4304255"/>
            <a:chExt cx="648422" cy="418253"/>
          </a:xfrm>
        </p:grpSpPr>
        <p:sp>
          <p:nvSpPr>
            <p:cNvPr id="4422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4227" name="TextBox 17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sp>
        <p:nvSpPr>
          <p:cNvPr id="44098" name="TextBox 4"/>
          <p:cNvSpPr txBox="1">
            <a:spLocks noChangeArrowheads="1"/>
          </p:cNvSpPr>
          <p:nvPr/>
        </p:nvSpPr>
        <p:spPr bwMode="auto">
          <a:xfrm rot="1053502">
            <a:off x="5440363" y="1900238"/>
            <a:ext cx="542925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44099" name="TextBox 179"/>
          <p:cNvSpPr txBox="1">
            <a:spLocks noChangeArrowheads="1"/>
          </p:cNvSpPr>
          <p:nvPr/>
        </p:nvSpPr>
        <p:spPr bwMode="auto">
          <a:xfrm rot="2829263">
            <a:off x="7726362" y="3373438"/>
            <a:ext cx="544513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44100" name="TextBox 180"/>
          <p:cNvSpPr txBox="1">
            <a:spLocks noChangeArrowheads="1"/>
          </p:cNvSpPr>
          <p:nvPr/>
        </p:nvSpPr>
        <p:spPr bwMode="auto">
          <a:xfrm rot="9845918">
            <a:off x="6394450" y="5884863"/>
            <a:ext cx="5445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44101" name="TextBox 181"/>
          <p:cNvSpPr txBox="1">
            <a:spLocks noChangeArrowheads="1"/>
          </p:cNvSpPr>
          <p:nvPr/>
        </p:nvSpPr>
        <p:spPr bwMode="auto">
          <a:xfrm rot="-9948738">
            <a:off x="2027238" y="5789613"/>
            <a:ext cx="542925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44102" name="TextBox 182"/>
          <p:cNvSpPr txBox="1">
            <a:spLocks noChangeArrowheads="1"/>
          </p:cNvSpPr>
          <p:nvPr/>
        </p:nvSpPr>
        <p:spPr bwMode="auto">
          <a:xfrm rot="-4992697">
            <a:off x="440532" y="3482181"/>
            <a:ext cx="5445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44103" name="TextBox 183"/>
          <p:cNvSpPr txBox="1">
            <a:spLocks noChangeArrowheads="1"/>
          </p:cNvSpPr>
          <p:nvPr/>
        </p:nvSpPr>
        <p:spPr bwMode="auto">
          <a:xfrm rot="-1017263">
            <a:off x="2627313" y="1849438"/>
            <a:ext cx="5429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44104" name="Rectangle 3"/>
          <p:cNvSpPr txBox="1">
            <a:spLocks noChangeArrowheads="1"/>
          </p:cNvSpPr>
          <p:nvPr/>
        </p:nvSpPr>
        <p:spPr bwMode="auto">
          <a:xfrm>
            <a:off x="473075" y="1073150"/>
            <a:ext cx="820420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en-US" altLang="ko-KR" dirty="0">
                <a:latin typeface="Gill Sans MT" pitchFamily="34" charset="0"/>
              </a:rPr>
              <a:t>global ISP</a:t>
            </a:r>
            <a:r>
              <a:rPr lang="ko-KR" altLang="en-US" dirty="0">
                <a:latin typeface="Gill Sans MT" pitchFamily="34" charset="0"/>
              </a:rPr>
              <a:t>가 돈이 되는 사업이라면</a:t>
            </a:r>
            <a:r>
              <a:rPr lang="en-US" altLang="ko-KR" dirty="0">
                <a:latin typeface="Gill Sans MT" pitchFamily="34" charset="0"/>
              </a:rPr>
              <a:t>, </a:t>
            </a:r>
            <a:r>
              <a:rPr lang="ko-KR" altLang="en-US" dirty="0">
                <a:latin typeface="Gill Sans MT" pitchFamily="34" charset="0"/>
              </a:rPr>
              <a:t>경쟁자들이 생기고</a:t>
            </a:r>
            <a:r>
              <a:rPr lang="en-US" altLang="ko-KR" dirty="0">
                <a:latin typeface="Gill Sans MT" pitchFamily="34" charset="0"/>
              </a:rPr>
              <a:t>…</a:t>
            </a:r>
          </a:p>
        </p:txBody>
      </p:sp>
      <p:cxnSp>
        <p:nvCxnSpPr>
          <p:cNvPr id="44105" name="Straight Connector 12"/>
          <p:cNvCxnSpPr>
            <a:cxnSpLocks noChangeShapeType="1"/>
          </p:cNvCxnSpPr>
          <p:nvPr/>
        </p:nvCxnSpPr>
        <p:spPr bwMode="auto">
          <a:xfrm>
            <a:off x="2382838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4106" name="Straight Connector 500"/>
          <p:cNvCxnSpPr>
            <a:cxnSpLocks noChangeShapeType="1"/>
            <a:endCxn id="415" idx="2"/>
          </p:cNvCxnSpPr>
          <p:nvPr/>
        </p:nvCxnSpPr>
        <p:spPr bwMode="auto">
          <a:xfrm>
            <a:off x="1638300" y="2849563"/>
            <a:ext cx="831850" cy="61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4107" name="Straight Connector 501"/>
          <p:cNvCxnSpPr>
            <a:cxnSpLocks noChangeShapeType="1"/>
          </p:cNvCxnSpPr>
          <p:nvPr/>
        </p:nvCxnSpPr>
        <p:spPr bwMode="auto">
          <a:xfrm flipV="1">
            <a:off x="1235075" y="2973388"/>
            <a:ext cx="1303338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4108" name="Straight Connector 502"/>
          <p:cNvCxnSpPr>
            <a:cxnSpLocks noChangeShapeType="1"/>
          </p:cNvCxnSpPr>
          <p:nvPr/>
        </p:nvCxnSpPr>
        <p:spPr bwMode="auto">
          <a:xfrm>
            <a:off x="3916363" y="2411413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4109" name="Straight Connector 503"/>
          <p:cNvCxnSpPr>
            <a:cxnSpLocks noChangeShapeType="1"/>
          </p:cNvCxnSpPr>
          <p:nvPr/>
        </p:nvCxnSpPr>
        <p:spPr bwMode="auto">
          <a:xfrm flipH="1">
            <a:off x="4425950" y="2389188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4110" name="Straight Connector 504"/>
          <p:cNvCxnSpPr>
            <a:cxnSpLocks noChangeShapeType="1"/>
          </p:cNvCxnSpPr>
          <p:nvPr/>
        </p:nvCxnSpPr>
        <p:spPr bwMode="auto">
          <a:xfrm>
            <a:off x="6770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4111" name="Straight Connector 505"/>
          <p:cNvCxnSpPr>
            <a:cxnSpLocks noChangeShapeType="1"/>
          </p:cNvCxnSpPr>
          <p:nvPr/>
        </p:nvCxnSpPr>
        <p:spPr bwMode="auto">
          <a:xfrm flipH="1">
            <a:off x="7137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4112" name="Straight Connector 507"/>
          <p:cNvCxnSpPr>
            <a:cxnSpLocks noChangeShapeType="1"/>
          </p:cNvCxnSpPr>
          <p:nvPr/>
        </p:nvCxnSpPr>
        <p:spPr bwMode="auto">
          <a:xfrm flipH="1" flipV="1">
            <a:off x="7454900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4113" name="Straight Connector 509"/>
          <p:cNvCxnSpPr>
            <a:cxnSpLocks noChangeShapeType="1"/>
            <a:stCxn id="44230" idx="0"/>
          </p:cNvCxnSpPr>
          <p:nvPr/>
        </p:nvCxnSpPr>
        <p:spPr bwMode="auto">
          <a:xfrm flipH="1" flipV="1">
            <a:off x="5319713" y="4694238"/>
            <a:ext cx="285750" cy="1160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4114" name="Straight Connector 510"/>
          <p:cNvCxnSpPr>
            <a:cxnSpLocks noChangeShapeType="1"/>
          </p:cNvCxnSpPr>
          <p:nvPr/>
        </p:nvCxnSpPr>
        <p:spPr bwMode="auto">
          <a:xfrm flipH="1" flipV="1">
            <a:off x="4068763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4115" name="Straight Connector 511"/>
          <p:cNvCxnSpPr>
            <a:cxnSpLocks noChangeShapeType="1"/>
            <a:stCxn id="44227" idx="0"/>
          </p:cNvCxnSpPr>
          <p:nvPr/>
        </p:nvCxnSpPr>
        <p:spPr bwMode="auto">
          <a:xfrm flipH="1" flipV="1">
            <a:off x="3144838" y="5192713"/>
            <a:ext cx="244475" cy="661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4116" name="Straight Connector 512"/>
          <p:cNvCxnSpPr>
            <a:cxnSpLocks noChangeShapeType="1"/>
          </p:cNvCxnSpPr>
          <p:nvPr/>
        </p:nvCxnSpPr>
        <p:spPr bwMode="auto">
          <a:xfrm flipV="1">
            <a:off x="1790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4117" name="Straight Connector 513"/>
          <p:cNvCxnSpPr>
            <a:cxnSpLocks noChangeShapeType="1"/>
            <a:endCxn id="444" idx="2"/>
          </p:cNvCxnSpPr>
          <p:nvPr/>
        </p:nvCxnSpPr>
        <p:spPr bwMode="auto">
          <a:xfrm>
            <a:off x="1384300" y="5018088"/>
            <a:ext cx="450850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4118" name="Straight Connector 514"/>
          <p:cNvCxnSpPr>
            <a:cxnSpLocks noChangeShapeType="1"/>
          </p:cNvCxnSpPr>
          <p:nvPr/>
        </p:nvCxnSpPr>
        <p:spPr bwMode="auto">
          <a:xfrm>
            <a:off x="1155700" y="4376738"/>
            <a:ext cx="996950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44119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sp>
        <p:nvSpPr>
          <p:cNvPr id="441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1EB8E34D-84A8-4B8E-956C-ADAD62416119}" type="slidenum">
              <a:rPr lang="en-US" altLang="ko-KR"/>
              <a:pPr/>
              <a:t>47</a:t>
            </a:fld>
            <a:endParaRPr lang="en-US" altLang="ko-KR"/>
          </a:p>
        </p:txBody>
      </p:sp>
      <p:grpSp>
        <p:nvGrpSpPr>
          <p:cNvPr id="44121" name="Group 347"/>
          <p:cNvGrpSpPr>
            <a:grpSpLocks/>
          </p:cNvGrpSpPr>
          <p:nvPr/>
        </p:nvGrpSpPr>
        <p:grpSpPr bwMode="auto">
          <a:xfrm>
            <a:off x="6818313" y="3868738"/>
            <a:ext cx="530225" cy="214312"/>
            <a:chOff x="1871277" y="1576300"/>
            <a:chExt cx="1128371" cy="437860"/>
          </a:xfrm>
        </p:grpSpPr>
        <p:sp>
          <p:nvSpPr>
            <p:cNvPr id="588" name="Oval 587"/>
            <p:cNvSpPr>
              <a:spLocks noChangeArrowheads="1"/>
            </p:cNvSpPr>
            <p:nvPr/>
          </p:nvSpPr>
          <p:spPr bwMode="auto">
            <a:xfrm flipV="1">
              <a:off x="1874654" y="1693063"/>
              <a:ext cx="1124994" cy="321097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89" name="Rectangle 588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590" name="Oval 58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92" cy="32109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91" name="Freeform 590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2" name="Freeform 591"/>
            <p:cNvSpPr>
              <a:spLocks/>
            </p:cNvSpPr>
            <p:nvPr/>
          </p:nvSpPr>
          <p:spPr bwMode="auto">
            <a:xfrm>
              <a:off x="2101005" y="1634681"/>
              <a:ext cx="665535" cy="11027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93" name="Freeform 592"/>
            <p:cNvSpPr>
              <a:spLocks/>
            </p:cNvSpPr>
            <p:nvPr/>
          </p:nvSpPr>
          <p:spPr bwMode="auto">
            <a:xfrm>
              <a:off x="2536812" y="1728739"/>
              <a:ext cx="243242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94" name="Freeform 593"/>
            <p:cNvSpPr>
              <a:spLocks/>
            </p:cNvSpPr>
            <p:nvPr/>
          </p:nvSpPr>
          <p:spPr bwMode="auto">
            <a:xfrm>
              <a:off x="2090869" y="1728739"/>
              <a:ext cx="239864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95" name="Straight Connector 594"/>
            <p:cNvCxnSpPr>
              <a:cxnSpLocks noChangeShapeType="1"/>
              <a:endCxn id="590" idx="2"/>
            </p:cNvCxnSpPr>
            <p:nvPr/>
          </p:nvCxnSpPr>
          <p:spPr bwMode="auto">
            <a:xfrm flipH="1" flipV="1">
              <a:off x="1871277" y="1738471"/>
              <a:ext cx="3377" cy="12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596" name="Straight Connector 595"/>
            <p:cNvCxnSpPr>
              <a:cxnSpLocks noChangeShapeType="1"/>
            </p:cNvCxnSpPr>
            <p:nvPr/>
          </p:nvCxnSpPr>
          <p:spPr bwMode="auto">
            <a:xfrm flipH="1" flipV="1">
              <a:off x="2996269" y="1735226"/>
              <a:ext cx="3379" cy="12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4122" name="Group 347"/>
          <p:cNvGrpSpPr>
            <a:grpSpLocks/>
          </p:cNvGrpSpPr>
          <p:nvPr/>
        </p:nvGrpSpPr>
        <p:grpSpPr bwMode="auto">
          <a:xfrm>
            <a:off x="7050088" y="4464050"/>
            <a:ext cx="530225" cy="214313"/>
            <a:chOff x="1871277" y="1576300"/>
            <a:chExt cx="1128371" cy="437860"/>
          </a:xfrm>
        </p:grpSpPr>
        <p:sp>
          <p:nvSpPr>
            <p:cNvPr id="579" name="Oval 578"/>
            <p:cNvSpPr>
              <a:spLocks noChangeArrowheads="1"/>
            </p:cNvSpPr>
            <p:nvPr/>
          </p:nvSpPr>
          <p:spPr bwMode="auto">
            <a:xfrm flipV="1">
              <a:off x="1874654" y="1693062"/>
              <a:ext cx="1124994" cy="32109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80" name="Rectangle 579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581" name="Oval 58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92" cy="32109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82" name="Freeform 581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3" name="Freeform 582"/>
            <p:cNvSpPr>
              <a:spLocks/>
            </p:cNvSpPr>
            <p:nvPr/>
          </p:nvSpPr>
          <p:spPr bwMode="auto">
            <a:xfrm>
              <a:off x="2101005" y="1634681"/>
              <a:ext cx="665535" cy="11027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84" name="Freeform 583"/>
            <p:cNvSpPr>
              <a:spLocks/>
            </p:cNvSpPr>
            <p:nvPr/>
          </p:nvSpPr>
          <p:spPr bwMode="auto">
            <a:xfrm>
              <a:off x="2536812" y="1728741"/>
              <a:ext cx="243242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85" name="Freeform 584"/>
            <p:cNvSpPr>
              <a:spLocks/>
            </p:cNvSpPr>
            <p:nvPr/>
          </p:nvSpPr>
          <p:spPr bwMode="auto">
            <a:xfrm>
              <a:off x="2090869" y="1728741"/>
              <a:ext cx="239864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86" name="Straight Connector 585"/>
            <p:cNvCxnSpPr>
              <a:cxnSpLocks noChangeShapeType="1"/>
              <a:endCxn id="581" idx="2"/>
            </p:cNvCxnSpPr>
            <p:nvPr/>
          </p:nvCxnSpPr>
          <p:spPr bwMode="auto">
            <a:xfrm flipH="1" flipV="1">
              <a:off x="1871277" y="1738470"/>
              <a:ext cx="3377" cy="12324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587" name="Straight Connector 586"/>
            <p:cNvCxnSpPr>
              <a:cxnSpLocks noChangeShapeType="1"/>
            </p:cNvCxnSpPr>
            <p:nvPr/>
          </p:nvCxnSpPr>
          <p:spPr bwMode="auto">
            <a:xfrm flipH="1" flipV="1">
              <a:off x="2996269" y="1735228"/>
              <a:ext cx="3379" cy="12324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4123" name="Group 347"/>
          <p:cNvGrpSpPr>
            <a:grpSpLocks/>
          </p:cNvGrpSpPr>
          <p:nvPr/>
        </p:nvGrpSpPr>
        <p:grpSpPr bwMode="auto">
          <a:xfrm>
            <a:off x="4959350" y="4514850"/>
            <a:ext cx="530225" cy="214313"/>
            <a:chOff x="1871277" y="1576300"/>
            <a:chExt cx="1128371" cy="437860"/>
          </a:xfrm>
        </p:grpSpPr>
        <p:sp>
          <p:nvSpPr>
            <p:cNvPr id="534" name="Oval 533"/>
            <p:cNvSpPr>
              <a:spLocks noChangeArrowheads="1"/>
            </p:cNvSpPr>
            <p:nvPr/>
          </p:nvSpPr>
          <p:spPr bwMode="auto">
            <a:xfrm flipV="1">
              <a:off x="1874656" y="1693062"/>
              <a:ext cx="1124992" cy="32109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35" name="Rectangle 534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536" name="Oval 53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94" cy="32109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37" name="Freeform 536"/>
            <p:cNvSpPr/>
            <p:nvPr/>
          </p:nvSpPr>
          <p:spPr bwMode="auto">
            <a:xfrm>
              <a:off x="2158438" y="1673602"/>
              <a:ext cx="550671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8" name="Freeform 537"/>
            <p:cNvSpPr>
              <a:spLocks/>
            </p:cNvSpPr>
            <p:nvPr/>
          </p:nvSpPr>
          <p:spPr bwMode="auto">
            <a:xfrm>
              <a:off x="2101005" y="1634681"/>
              <a:ext cx="665537" cy="11027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39" name="Freeform 538"/>
            <p:cNvSpPr>
              <a:spLocks/>
            </p:cNvSpPr>
            <p:nvPr/>
          </p:nvSpPr>
          <p:spPr bwMode="auto">
            <a:xfrm>
              <a:off x="2536814" y="1728741"/>
              <a:ext cx="243242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40" name="Freeform 539"/>
            <p:cNvSpPr>
              <a:spLocks/>
            </p:cNvSpPr>
            <p:nvPr/>
          </p:nvSpPr>
          <p:spPr bwMode="auto">
            <a:xfrm>
              <a:off x="2090871" y="1728741"/>
              <a:ext cx="239862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41" name="Straight Connector 540"/>
            <p:cNvCxnSpPr>
              <a:cxnSpLocks noChangeShapeType="1"/>
              <a:endCxn id="536" idx="2"/>
            </p:cNvCxnSpPr>
            <p:nvPr/>
          </p:nvCxnSpPr>
          <p:spPr bwMode="auto">
            <a:xfrm flipH="1" flipV="1">
              <a:off x="1871277" y="1738470"/>
              <a:ext cx="3379" cy="12324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542" name="Straight Connector 541"/>
            <p:cNvCxnSpPr>
              <a:cxnSpLocks noChangeShapeType="1"/>
            </p:cNvCxnSpPr>
            <p:nvPr/>
          </p:nvCxnSpPr>
          <p:spPr bwMode="auto">
            <a:xfrm flipH="1" flipV="1">
              <a:off x="2996271" y="1735228"/>
              <a:ext cx="3377" cy="12324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cxnSp>
        <p:nvCxnSpPr>
          <p:cNvPr id="44124" name="Straight Connector 508"/>
          <p:cNvCxnSpPr>
            <a:cxnSpLocks noChangeShapeType="1"/>
          </p:cNvCxnSpPr>
          <p:nvPr/>
        </p:nvCxnSpPr>
        <p:spPr bwMode="auto">
          <a:xfrm flipH="1" flipV="1">
            <a:off x="6496050" y="4722813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44125" name="Group 347"/>
          <p:cNvGrpSpPr>
            <a:grpSpLocks/>
          </p:cNvGrpSpPr>
          <p:nvPr/>
        </p:nvGrpSpPr>
        <p:grpSpPr bwMode="auto">
          <a:xfrm>
            <a:off x="2143125" y="4305300"/>
            <a:ext cx="484188" cy="211138"/>
            <a:chOff x="1871277" y="1576300"/>
            <a:chExt cx="1128371" cy="437860"/>
          </a:xfrm>
        </p:grpSpPr>
        <p:sp>
          <p:nvSpPr>
            <p:cNvPr id="505" name="Oval 504"/>
            <p:cNvSpPr>
              <a:spLocks noChangeArrowheads="1"/>
            </p:cNvSpPr>
            <p:nvPr/>
          </p:nvSpPr>
          <p:spPr bwMode="auto">
            <a:xfrm flipV="1">
              <a:off x="1874978" y="1694818"/>
              <a:ext cx="1124670" cy="319342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06" name="Rectangle 505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507" name="Oval 5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670" cy="319342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08" name="Freeform 507"/>
            <p:cNvSpPr/>
            <p:nvPr/>
          </p:nvSpPr>
          <p:spPr bwMode="auto">
            <a:xfrm>
              <a:off x="2159844" y="1671774"/>
              <a:ext cx="547537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9" name="Freeform 508"/>
            <p:cNvSpPr>
              <a:spLocks/>
            </p:cNvSpPr>
            <p:nvPr/>
          </p:nvSpPr>
          <p:spPr bwMode="auto">
            <a:xfrm>
              <a:off x="2104351" y="1632268"/>
              <a:ext cx="662222" cy="11193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10" name="Freeform 509"/>
            <p:cNvSpPr>
              <a:spLocks/>
            </p:cNvSpPr>
            <p:nvPr/>
          </p:nvSpPr>
          <p:spPr bwMode="auto">
            <a:xfrm>
              <a:off x="2537200" y="1727740"/>
              <a:ext cx="244172" cy="95474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11" name="Freeform 510"/>
            <p:cNvSpPr>
              <a:spLocks/>
            </p:cNvSpPr>
            <p:nvPr/>
          </p:nvSpPr>
          <p:spPr bwMode="auto">
            <a:xfrm>
              <a:off x="2089553" y="1731033"/>
              <a:ext cx="240471" cy="9547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12" name="Straight Connector 511"/>
            <p:cNvCxnSpPr>
              <a:cxnSpLocks noChangeShapeType="1"/>
              <a:endCxn id="507" idx="2"/>
            </p:cNvCxnSpPr>
            <p:nvPr/>
          </p:nvCxnSpPr>
          <p:spPr bwMode="auto">
            <a:xfrm flipH="1" flipV="1">
              <a:off x="1871277" y="1737617"/>
              <a:ext cx="3701" cy="12180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513" name="Straight Connector 512"/>
            <p:cNvCxnSpPr>
              <a:cxnSpLocks noChangeShapeType="1"/>
            </p:cNvCxnSpPr>
            <p:nvPr/>
          </p:nvCxnSpPr>
          <p:spPr bwMode="auto">
            <a:xfrm flipH="1" flipV="1">
              <a:off x="2995947" y="1734324"/>
              <a:ext cx="3701" cy="12510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4126" name="Group 347"/>
          <p:cNvGrpSpPr>
            <a:grpSpLocks/>
          </p:cNvGrpSpPr>
          <p:nvPr/>
        </p:nvGrpSpPr>
        <p:grpSpPr bwMode="auto">
          <a:xfrm>
            <a:off x="3744913" y="5006975"/>
            <a:ext cx="484187" cy="211138"/>
            <a:chOff x="1871277" y="1576300"/>
            <a:chExt cx="1128371" cy="437860"/>
          </a:xfrm>
        </p:grpSpPr>
        <p:sp>
          <p:nvSpPr>
            <p:cNvPr id="487" name="Oval 486"/>
            <p:cNvSpPr>
              <a:spLocks noChangeArrowheads="1"/>
            </p:cNvSpPr>
            <p:nvPr/>
          </p:nvSpPr>
          <p:spPr bwMode="auto">
            <a:xfrm flipV="1">
              <a:off x="1874975" y="1694818"/>
              <a:ext cx="1124673" cy="319342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88" name="Rectangle 487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489" name="Oval 4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673" cy="319342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90" name="Freeform 489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91" name="Freeform 490"/>
            <p:cNvSpPr>
              <a:spLocks/>
            </p:cNvSpPr>
            <p:nvPr/>
          </p:nvSpPr>
          <p:spPr bwMode="auto">
            <a:xfrm>
              <a:off x="2104349" y="1632268"/>
              <a:ext cx="662226" cy="11193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92" name="Freeform 491"/>
            <p:cNvSpPr>
              <a:spLocks/>
            </p:cNvSpPr>
            <p:nvPr/>
          </p:nvSpPr>
          <p:spPr bwMode="auto">
            <a:xfrm>
              <a:off x="2537202" y="1727740"/>
              <a:ext cx="244172" cy="95474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93" name="Freeform 492"/>
            <p:cNvSpPr>
              <a:spLocks/>
            </p:cNvSpPr>
            <p:nvPr/>
          </p:nvSpPr>
          <p:spPr bwMode="auto">
            <a:xfrm>
              <a:off x="2089551" y="1731033"/>
              <a:ext cx="240474" cy="9547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94" name="Straight Connector 493"/>
            <p:cNvCxnSpPr>
              <a:cxnSpLocks noChangeShapeType="1"/>
              <a:endCxn id="489" idx="2"/>
            </p:cNvCxnSpPr>
            <p:nvPr/>
          </p:nvCxnSpPr>
          <p:spPr bwMode="auto">
            <a:xfrm flipH="1" flipV="1">
              <a:off x="1871277" y="1737617"/>
              <a:ext cx="3698" cy="12180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495" name="Straight Connector 494"/>
            <p:cNvCxnSpPr>
              <a:cxnSpLocks noChangeShapeType="1"/>
            </p:cNvCxnSpPr>
            <p:nvPr/>
          </p:nvCxnSpPr>
          <p:spPr bwMode="auto">
            <a:xfrm flipH="1" flipV="1">
              <a:off x="2995950" y="1734324"/>
              <a:ext cx="3698" cy="12510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4127" name="Group 439"/>
          <p:cNvGrpSpPr>
            <a:grpSpLocks/>
          </p:cNvGrpSpPr>
          <p:nvPr/>
        </p:nvGrpSpPr>
        <p:grpSpPr bwMode="auto">
          <a:xfrm>
            <a:off x="2881313" y="5194300"/>
            <a:ext cx="484187" cy="211138"/>
            <a:chOff x="1871277" y="1576300"/>
            <a:chExt cx="1128371" cy="437860"/>
          </a:xfrm>
        </p:grpSpPr>
        <p:sp>
          <p:nvSpPr>
            <p:cNvPr id="451" name="Oval 450"/>
            <p:cNvSpPr>
              <a:spLocks noChangeArrowheads="1"/>
            </p:cNvSpPr>
            <p:nvPr/>
          </p:nvSpPr>
          <p:spPr bwMode="auto">
            <a:xfrm flipV="1">
              <a:off x="1874975" y="1694818"/>
              <a:ext cx="1124673" cy="319342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52" name="Rectangle 451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453" name="Oval 45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673" cy="319342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54" name="Freeform 453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55" name="Freeform 454"/>
            <p:cNvSpPr>
              <a:spLocks/>
            </p:cNvSpPr>
            <p:nvPr/>
          </p:nvSpPr>
          <p:spPr bwMode="auto">
            <a:xfrm>
              <a:off x="2104349" y="1632268"/>
              <a:ext cx="662226" cy="11193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56" name="Freeform 455"/>
            <p:cNvSpPr>
              <a:spLocks/>
            </p:cNvSpPr>
            <p:nvPr/>
          </p:nvSpPr>
          <p:spPr bwMode="auto">
            <a:xfrm>
              <a:off x="2537202" y="1727740"/>
              <a:ext cx="244172" cy="95474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57" name="Freeform 456"/>
            <p:cNvSpPr>
              <a:spLocks/>
            </p:cNvSpPr>
            <p:nvPr/>
          </p:nvSpPr>
          <p:spPr bwMode="auto">
            <a:xfrm>
              <a:off x="2089551" y="1731033"/>
              <a:ext cx="240474" cy="9547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58" name="Straight Connector 457"/>
            <p:cNvCxnSpPr>
              <a:cxnSpLocks noChangeShapeType="1"/>
              <a:endCxn id="453" idx="2"/>
            </p:cNvCxnSpPr>
            <p:nvPr/>
          </p:nvCxnSpPr>
          <p:spPr bwMode="auto">
            <a:xfrm flipH="1" flipV="1">
              <a:off x="1871277" y="1737617"/>
              <a:ext cx="3698" cy="12180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459" name="Straight Connector 458"/>
            <p:cNvCxnSpPr>
              <a:cxnSpLocks noChangeShapeType="1"/>
            </p:cNvCxnSpPr>
            <p:nvPr/>
          </p:nvCxnSpPr>
          <p:spPr bwMode="auto">
            <a:xfrm flipH="1" flipV="1">
              <a:off x="2995950" y="1734324"/>
              <a:ext cx="3698" cy="12510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4128" name="Group 347"/>
          <p:cNvGrpSpPr>
            <a:grpSpLocks/>
          </p:cNvGrpSpPr>
          <p:nvPr/>
        </p:nvGrpSpPr>
        <p:grpSpPr bwMode="auto">
          <a:xfrm>
            <a:off x="1835150" y="5056188"/>
            <a:ext cx="484188" cy="211137"/>
            <a:chOff x="1871277" y="1576300"/>
            <a:chExt cx="1128371" cy="437860"/>
          </a:xfrm>
        </p:grpSpPr>
        <p:sp>
          <p:nvSpPr>
            <p:cNvPr id="442" name="Oval 441"/>
            <p:cNvSpPr>
              <a:spLocks noChangeArrowheads="1"/>
            </p:cNvSpPr>
            <p:nvPr/>
          </p:nvSpPr>
          <p:spPr bwMode="auto">
            <a:xfrm flipV="1">
              <a:off x="1874978" y="1694819"/>
              <a:ext cx="1124670" cy="319341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43" name="Rectangle 442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444" name="Oval 44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670" cy="319341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45" name="Freeform 444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46" name="Freeform 445"/>
            <p:cNvSpPr>
              <a:spLocks/>
            </p:cNvSpPr>
            <p:nvPr/>
          </p:nvSpPr>
          <p:spPr bwMode="auto">
            <a:xfrm>
              <a:off x="2104351" y="1632266"/>
              <a:ext cx="662222" cy="11193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47" name="Freeform 446"/>
            <p:cNvSpPr>
              <a:spLocks/>
            </p:cNvSpPr>
            <p:nvPr/>
          </p:nvSpPr>
          <p:spPr bwMode="auto">
            <a:xfrm>
              <a:off x="2537200" y="1727741"/>
              <a:ext cx="244172" cy="9547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48" name="Freeform 447"/>
            <p:cNvSpPr>
              <a:spLocks/>
            </p:cNvSpPr>
            <p:nvPr/>
          </p:nvSpPr>
          <p:spPr bwMode="auto">
            <a:xfrm>
              <a:off x="2089553" y="1731032"/>
              <a:ext cx="240471" cy="95474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49" name="Straight Connector 448"/>
            <p:cNvCxnSpPr>
              <a:cxnSpLocks noChangeShapeType="1"/>
              <a:endCxn id="444" idx="2"/>
            </p:cNvCxnSpPr>
            <p:nvPr/>
          </p:nvCxnSpPr>
          <p:spPr bwMode="auto">
            <a:xfrm flipH="1" flipV="1">
              <a:off x="1871277" y="1737616"/>
              <a:ext cx="3701" cy="12181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450" name="Straight Connector 449"/>
            <p:cNvCxnSpPr>
              <a:cxnSpLocks noChangeShapeType="1"/>
            </p:cNvCxnSpPr>
            <p:nvPr/>
          </p:nvCxnSpPr>
          <p:spPr bwMode="auto">
            <a:xfrm flipH="1" flipV="1">
              <a:off x="2995947" y="1734325"/>
              <a:ext cx="3701" cy="12510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4129" name="Group 347"/>
          <p:cNvGrpSpPr>
            <a:grpSpLocks/>
          </p:cNvGrpSpPr>
          <p:nvPr/>
        </p:nvGrpSpPr>
        <p:grpSpPr bwMode="auto">
          <a:xfrm>
            <a:off x="2470150" y="2832100"/>
            <a:ext cx="571500" cy="220663"/>
            <a:chOff x="1871277" y="1576300"/>
            <a:chExt cx="1128371" cy="437860"/>
          </a:xfrm>
        </p:grpSpPr>
        <p:sp>
          <p:nvSpPr>
            <p:cNvPr id="413" name="Oval 412"/>
            <p:cNvSpPr>
              <a:spLocks noChangeArrowheads="1"/>
            </p:cNvSpPr>
            <p:nvPr/>
          </p:nvSpPr>
          <p:spPr bwMode="auto">
            <a:xfrm flipV="1">
              <a:off x="1874412" y="1696002"/>
              <a:ext cx="1125236" cy="31815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14" name="Rectangle 413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415" name="Oval 41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38" cy="31815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16" name="Freeform 415"/>
            <p:cNvSpPr/>
            <p:nvPr/>
          </p:nvSpPr>
          <p:spPr bwMode="auto">
            <a:xfrm>
              <a:off x="2159638" y="1673953"/>
              <a:ext cx="548515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17" name="Freeform 416"/>
            <p:cNvSpPr>
              <a:spLocks/>
            </p:cNvSpPr>
            <p:nvPr/>
          </p:nvSpPr>
          <p:spPr bwMode="auto">
            <a:xfrm>
              <a:off x="2103220" y="1633001"/>
              <a:ext cx="661352" cy="110253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8" name="Freeform 417"/>
            <p:cNvSpPr>
              <a:spLocks/>
            </p:cNvSpPr>
            <p:nvPr/>
          </p:nvSpPr>
          <p:spPr bwMode="auto">
            <a:xfrm>
              <a:off x="2535762" y="1727503"/>
              <a:ext cx="244480" cy="97653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9" name="Freeform 418"/>
            <p:cNvSpPr>
              <a:spLocks/>
            </p:cNvSpPr>
            <p:nvPr/>
          </p:nvSpPr>
          <p:spPr bwMode="auto">
            <a:xfrm>
              <a:off x="2090682" y="1730654"/>
              <a:ext cx="241347" cy="97651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20" name="Straight Connector 419"/>
            <p:cNvCxnSpPr>
              <a:cxnSpLocks noChangeShapeType="1"/>
              <a:endCxn id="415" idx="2"/>
            </p:cNvCxnSpPr>
            <p:nvPr/>
          </p:nvCxnSpPr>
          <p:spPr bwMode="auto">
            <a:xfrm flipH="1" flipV="1">
              <a:off x="1871277" y="1736954"/>
              <a:ext cx="3135" cy="12285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421" name="Straight Connector 420"/>
            <p:cNvCxnSpPr>
              <a:cxnSpLocks noChangeShapeType="1"/>
            </p:cNvCxnSpPr>
            <p:nvPr/>
          </p:nvCxnSpPr>
          <p:spPr bwMode="auto">
            <a:xfrm flipH="1" flipV="1">
              <a:off x="2996515" y="1733803"/>
              <a:ext cx="3133" cy="12285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4130" name="Group 347"/>
          <p:cNvGrpSpPr>
            <a:grpSpLocks/>
          </p:cNvGrpSpPr>
          <p:nvPr/>
        </p:nvGrpSpPr>
        <p:grpSpPr bwMode="auto">
          <a:xfrm>
            <a:off x="4111625" y="2951163"/>
            <a:ext cx="571500" cy="220662"/>
            <a:chOff x="1871277" y="1576300"/>
            <a:chExt cx="1128371" cy="437860"/>
          </a:xfrm>
        </p:grpSpPr>
        <p:sp>
          <p:nvSpPr>
            <p:cNvPr id="404" name="Oval 403"/>
            <p:cNvSpPr>
              <a:spLocks noChangeArrowheads="1"/>
            </p:cNvSpPr>
            <p:nvPr/>
          </p:nvSpPr>
          <p:spPr bwMode="auto">
            <a:xfrm flipV="1">
              <a:off x="1874412" y="1696003"/>
              <a:ext cx="1125236" cy="318157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05" name="Rectangle 404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406" name="Oval 40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38" cy="31815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07" name="Freeform 406"/>
            <p:cNvSpPr/>
            <p:nvPr/>
          </p:nvSpPr>
          <p:spPr bwMode="auto">
            <a:xfrm>
              <a:off x="2159638" y="1673951"/>
              <a:ext cx="548515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08" name="Freeform 407"/>
            <p:cNvSpPr>
              <a:spLocks/>
            </p:cNvSpPr>
            <p:nvPr/>
          </p:nvSpPr>
          <p:spPr bwMode="auto">
            <a:xfrm>
              <a:off x="2103220" y="1633001"/>
              <a:ext cx="661352" cy="110252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09" name="Freeform 408"/>
            <p:cNvSpPr>
              <a:spLocks/>
            </p:cNvSpPr>
            <p:nvPr/>
          </p:nvSpPr>
          <p:spPr bwMode="auto">
            <a:xfrm>
              <a:off x="2535762" y="1727504"/>
              <a:ext cx="244480" cy="97651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0" name="Freeform 409"/>
            <p:cNvSpPr>
              <a:spLocks/>
            </p:cNvSpPr>
            <p:nvPr/>
          </p:nvSpPr>
          <p:spPr bwMode="auto">
            <a:xfrm>
              <a:off x="2090682" y="1730653"/>
              <a:ext cx="241347" cy="97653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11" name="Straight Connector 410"/>
            <p:cNvCxnSpPr>
              <a:cxnSpLocks noChangeShapeType="1"/>
              <a:endCxn id="406" idx="2"/>
            </p:cNvCxnSpPr>
            <p:nvPr/>
          </p:nvCxnSpPr>
          <p:spPr bwMode="auto">
            <a:xfrm flipH="1" flipV="1">
              <a:off x="1871277" y="1736953"/>
              <a:ext cx="3135" cy="12285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412" name="Straight Connector 411"/>
            <p:cNvCxnSpPr>
              <a:cxnSpLocks noChangeShapeType="1"/>
            </p:cNvCxnSpPr>
            <p:nvPr/>
          </p:nvCxnSpPr>
          <p:spPr bwMode="auto">
            <a:xfrm flipH="1" flipV="1">
              <a:off x="2996515" y="1733804"/>
              <a:ext cx="3133" cy="12285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4131" name="Group 531"/>
          <p:cNvGrpSpPr>
            <a:grpSpLocks/>
          </p:cNvGrpSpPr>
          <p:nvPr/>
        </p:nvGrpSpPr>
        <p:grpSpPr bwMode="auto">
          <a:xfrm>
            <a:off x="6103938" y="4654550"/>
            <a:ext cx="530225" cy="214313"/>
            <a:chOff x="1871277" y="1576300"/>
            <a:chExt cx="1128371" cy="437860"/>
          </a:xfrm>
        </p:grpSpPr>
        <p:sp>
          <p:nvSpPr>
            <p:cNvPr id="543" name="Oval 542"/>
            <p:cNvSpPr>
              <a:spLocks noChangeArrowheads="1"/>
            </p:cNvSpPr>
            <p:nvPr/>
          </p:nvSpPr>
          <p:spPr bwMode="auto">
            <a:xfrm flipV="1">
              <a:off x="1874654" y="1693062"/>
              <a:ext cx="1124994" cy="32109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44" name="Rectangle 543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545" name="Oval 54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92" cy="32109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46" name="Freeform 545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7" name="Freeform 546"/>
            <p:cNvSpPr>
              <a:spLocks/>
            </p:cNvSpPr>
            <p:nvPr/>
          </p:nvSpPr>
          <p:spPr bwMode="auto">
            <a:xfrm>
              <a:off x="2101005" y="1634681"/>
              <a:ext cx="665535" cy="11027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48" name="Freeform 547"/>
            <p:cNvSpPr>
              <a:spLocks/>
            </p:cNvSpPr>
            <p:nvPr/>
          </p:nvSpPr>
          <p:spPr bwMode="auto">
            <a:xfrm>
              <a:off x="2536812" y="1728741"/>
              <a:ext cx="243242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49" name="Freeform 548"/>
            <p:cNvSpPr>
              <a:spLocks/>
            </p:cNvSpPr>
            <p:nvPr/>
          </p:nvSpPr>
          <p:spPr bwMode="auto">
            <a:xfrm>
              <a:off x="2090869" y="1728741"/>
              <a:ext cx="239864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50" name="Straight Connector 549"/>
            <p:cNvCxnSpPr>
              <a:cxnSpLocks noChangeShapeType="1"/>
              <a:endCxn id="545" idx="2"/>
            </p:cNvCxnSpPr>
            <p:nvPr/>
          </p:nvCxnSpPr>
          <p:spPr bwMode="auto">
            <a:xfrm flipH="1" flipV="1">
              <a:off x="1871277" y="1738470"/>
              <a:ext cx="3377" cy="12324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551" name="Straight Connector 550"/>
            <p:cNvCxnSpPr>
              <a:cxnSpLocks noChangeShapeType="1"/>
            </p:cNvCxnSpPr>
            <p:nvPr/>
          </p:nvCxnSpPr>
          <p:spPr bwMode="auto">
            <a:xfrm flipH="1" flipV="1">
              <a:off x="2996269" y="1735228"/>
              <a:ext cx="3379" cy="12324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cxnSp>
        <p:nvCxnSpPr>
          <p:cNvPr id="44132" name="Straight Connector 506"/>
          <p:cNvCxnSpPr>
            <a:cxnSpLocks noChangeShapeType="1"/>
          </p:cNvCxnSpPr>
          <p:nvPr/>
        </p:nvCxnSpPr>
        <p:spPr bwMode="auto">
          <a:xfrm flipH="1">
            <a:off x="7566025" y="431165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44133" name="Group 166"/>
          <p:cNvGrpSpPr>
            <a:grpSpLocks/>
          </p:cNvGrpSpPr>
          <p:nvPr/>
        </p:nvGrpSpPr>
        <p:grpSpPr bwMode="auto">
          <a:xfrm>
            <a:off x="8010525" y="4044950"/>
            <a:ext cx="649288" cy="417513"/>
            <a:chOff x="3053396" y="4304255"/>
            <a:chExt cx="648422" cy="418253"/>
          </a:xfrm>
        </p:grpSpPr>
        <p:sp>
          <p:nvSpPr>
            <p:cNvPr id="4413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4135" name="TextBox 16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Oval 3"/>
          <p:cNvSpPr>
            <a:spLocks noChangeArrowheads="1"/>
          </p:cNvSpPr>
          <p:nvPr/>
        </p:nvSpPr>
        <p:spPr bwMode="auto">
          <a:xfrm>
            <a:off x="1520825" y="4203700"/>
            <a:ext cx="2941638" cy="132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ko-KR"/>
          </a:p>
        </p:txBody>
      </p:sp>
      <p:cxnSp>
        <p:nvCxnSpPr>
          <p:cNvPr id="45059" name="Straight Connector 10"/>
          <p:cNvCxnSpPr>
            <a:cxnSpLocks noChangeShapeType="1"/>
            <a:stCxn id="507" idx="7"/>
          </p:cNvCxnSpPr>
          <p:nvPr/>
        </p:nvCxnSpPr>
        <p:spPr bwMode="auto">
          <a:xfrm>
            <a:off x="2555875" y="4437063"/>
            <a:ext cx="969963" cy="682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060" name="Straight Connector 297"/>
          <p:cNvCxnSpPr>
            <a:cxnSpLocks noChangeShapeType="1"/>
          </p:cNvCxnSpPr>
          <p:nvPr/>
        </p:nvCxnSpPr>
        <p:spPr bwMode="auto">
          <a:xfrm>
            <a:off x="3059113" y="4724400"/>
            <a:ext cx="109537" cy="793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061" name="Straight Connector 298"/>
          <p:cNvCxnSpPr>
            <a:cxnSpLocks noChangeShapeType="1"/>
          </p:cNvCxnSpPr>
          <p:nvPr/>
        </p:nvCxnSpPr>
        <p:spPr bwMode="auto">
          <a:xfrm flipV="1">
            <a:off x="2876550" y="4919663"/>
            <a:ext cx="222250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062" name="Straight Connector 299"/>
          <p:cNvCxnSpPr>
            <a:cxnSpLocks noChangeShapeType="1"/>
          </p:cNvCxnSpPr>
          <p:nvPr/>
        </p:nvCxnSpPr>
        <p:spPr bwMode="auto">
          <a:xfrm flipV="1">
            <a:off x="2603500" y="4751388"/>
            <a:ext cx="177800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063" name="Straight Connector 300"/>
          <p:cNvCxnSpPr>
            <a:cxnSpLocks noChangeShapeType="1"/>
            <a:stCxn id="444" idx="6"/>
          </p:cNvCxnSpPr>
          <p:nvPr/>
        </p:nvCxnSpPr>
        <p:spPr bwMode="auto">
          <a:xfrm flipV="1">
            <a:off x="2317750" y="5038725"/>
            <a:ext cx="188913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064" name="Straight Connector 301"/>
          <p:cNvCxnSpPr>
            <a:cxnSpLocks noChangeShapeType="1"/>
          </p:cNvCxnSpPr>
          <p:nvPr/>
        </p:nvCxnSpPr>
        <p:spPr bwMode="auto">
          <a:xfrm flipV="1">
            <a:off x="3073400" y="4967288"/>
            <a:ext cx="231775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065" name="Straight Connector 302"/>
          <p:cNvCxnSpPr>
            <a:cxnSpLocks noChangeShapeType="1"/>
          </p:cNvCxnSpPr>
          <p:nvPr/>
        </p:nvCxnSpPr>
        <p:spPr bwMode="auto">
          <a:xfrm flipH="1" flipV="1">
            <a:off x="3524250" y="4954588"/>
            <a:ext cx="327025" cy="1190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066" name="Straight Connector 303"/>
          <p:cNvCxnSpPr>
            <a:cxnSpLocks noChangeShapeType="1"/>
          </p:cNvCxnSpPr>
          <p:nvPr/>
        </p:nvCxnSpPr>
        <p:spPr bwMode="auto">
          <a:xfrm flipV="1">
            <a:off x="3511550" y="4619625"/>
            <a:ext cx="260350" cy="188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067" name="Straight Connector 304"/>
          <p:cNvCxnSpPr>
            <a:cxnSpLocks noChangeShapeType="1"/>
            <a:endCxn id="505" idx="7"/>
          </p:cNvCxnSpPr>
          <p:nvPr/>
        </p:nvCxnSpPr>
        <p:spPr bwMode="auto">
          <a:xfrm flipH="1" flipV="1">
            <a:off x="2557463" y="4494213"/>
            <a:ext cx="207962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sp>
        <p:nvSpPr>
          <p:cNvPr id="45068" name="TextBox 39958"/>
          <p:cNvSpPr txBox="1">
            <a:spLocks noChangeArrowheads="1"/>
          </p:cNvSpPr>
          <p:nvPr/>
        </p:nvSpPr>
        <p:spPr bwMode="auto">
          <a:xfrm>
            <a:off x="1655763" y="4533900"/>
            <a:ext cx="892175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i="1"/>
              <a:t>ISP C</a:t>
            </a:r>
          </a:p>
        </p:txBody>
      </p:sp>
      <p:grpSp>
        <p:nvGrpSpPr>
          <p:cNvPr id="45069" name="Group 347"/>
          <p:cNvGrpSpPr>
            <a:grpSpLocks/>
          </p:cNvGrpSpPr>
          <p:nvPr/>
        </p:nvGrpSpPr>
        <p:grpSpPr bwMode="auto">
          <a:xfrm>
            <a:off x="3532188" y="4419600"/>
            <a:ext cx="485775" cy="211138"/>
            <a:chOff x="1871277" y="1576300"/>
            <a:chExt cx="1128371" cy="437860"/>
          </a:xfrm>
        </p:grpSpPr>
        <p:sp>
          <p:nvSpPr>
            <p:cNvPr id="496" name="Oval 495"/>
            <p:cNvSpPr>
              <a:spLocks noChangeArrowheads="1"/>
            </p:cNvSpPr>
            <p:nvPr/>
          </p:nvSpPr>
          <p:spPr bwMode="auto">
            <a:xfrm flipV="1">
              <a:off x="1874963" y="1694818"/>
              <a:ext cx="1124685" cy="319342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97" name="Rectangle 496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498" name="Oval 49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682" cy="319342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99" name="Freeform 498"/>
            <p:cNvSpPr/>
            <p:nvPr/>
          </p:nvSpPr>
          <p:spPr bwMode="auto">
            <a:xfrm>
              <a:off x="2158901" y="1671774"/>
              <a:ext cx="549434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0" name="Freeform 499"/>
            <p:cNvSpPr>
              <a:spLocks/>
            </p:cNvSpPr>
            <p:nvPr/>
          </p:nvSpPr>
          <p:spPr bwMode="auto">
            <a:xfrm>
              <a:off x="2103588" y="1632268"/>
              <a:ext cx="660061" cy="11193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01" name="Freeform 500"/>
            <p:cNvSpPr>
              <a:spLocks/>
            </p:cNvSpPr>
            <p:nvPr/>
          </p:nvSpPr>
          <p:spPr bwMode="auto">
            <a:xfrm>
              <a:off x="2538711" y="1727740"/>
              <a:ext cx="243374" cy="95474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02" name="Freeform 501"/>
            <p:cNvSpPr>
              <a:spLocks/>
            </p:cNvSpPr>
            <p:nvPr/>
          </p:nvSpPr>
          <p:spPr bwMode="auto">
            <a:xfrm>
              <a:off x="2088838" y="1731033"/>
              <a:ext cx="243374" cy="9547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03" name="Straight Connector 502"/>
            <p:cNvCxnSpPr>
              <a:cxnSpLocks noChangeShapeType="1"/>
              <a:endCxn id="498" idx="2"/>
            </p:cNvCxnSpPr>
            <p:nvPr/>
          </p:nvCxnSpPr>
          <p:spPr bwMode="auto">
            <a:xfrm flipH="1" flipV="1">
              <a:off x="1871277" y="1737617"/>
              <a:ext cx="3686" cy="12180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504" name="Straight Connector 503"/>
            <p:cNvCxnSpPr>
              <a:cxnSpLocks noChangeShapeType="1"/>
            </p:cNvCxnSpPr>
            <p:nvPr/>
          </p:nvCxnSpPr>
          <p:spPr bwMode="auto">
            <a:xfrm flipH="1" flipV="1">
              <a:off x="2995959" y="1734324"/>
              <a:ext cx="3689" cy="12510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5070" name="Group 347"/>
          <p:cNvGrpSpPr>
            <a:grpSpLocks/>
          </p:cNvGrpSpPr>
          <p:nvPr/>
        </p:nvGrpSpPr>
        <p:grpSpPr bwMode="auto">
          <a:xfrm>
            <a:off x="3063875" y="4773613"/>
            <a:ext cx="484188" cy="211137"/>
            <a:chOff x="1871277" y="1576300"/>
            <a:chExt cx="1128371" cy="437860"/>
          </a:xfrm>
        </p:grpSpPr>
        <p:sp>
          <p:nvSpPr>
            <p:cNvPr id="478" name="Oval 477"/>
            <p:cNvSpPr>
              <a:spLocks noChangeArrowheads="1"/>
            </p:cNvSpPr>
            <p:nvPr/>
          </p:nvSpPr>
          <p:spPr bwMode="auto">
            <a:xfrm flipV="1">
              <a:off x="1874978" y="1694819"/>
              <a:ext cx="1124670" cy="319341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79" name="Rectangle 478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480" name="Oval 47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670" cy="319341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81" name="Freeform 480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2" name="Freeform 481"/>
            <p:cNvSpPr>
              <a:spLocks/>
            </p:cNvSpPr>
            <p:nvPr/>
          </p:nvSpPr>
          <p:spPr bwMode="auto">
            <a:xfrm>
              <a:off x="2104351" y="1632266"/>
              <a:ext cx="662222" cy="11193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83" name="Freeform 482"/>
            <p:cNvSpPr>
              <a:spLocks/>
            </p:cNvSpPr>
            <p:nvPr/>
          </p:nvSpPr>
          <p:spPr bwMode="auto">
            <a:xfrm>
              <a:off x="2537200" y="1727741"/>
              <a:ext cx="244172" cy="9547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84" name="Freeform 483"/>
            <p:cNvSpPr>
              <a:spLocks/>
            </p:cNvSpPr>
            <p:nvPr/>
          </p:nvSpPr>
          <p:spPr bwMode="auto">
            <a:xfrm>
              <a:off x="2089553" y="1731032"/>
              <a:ext cx="240471" cy="95474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85" name="Straight Connector 484"/>
            <p:cNvCxnSpPr>
              <a:cxnSpLocks noChangeShapeType="1"/>
              <a:endCxn id="480" idx="2"/>
            </p:cNvCxnSpPr>
            <p:nvPr/>
          </p:nvCxnSpPr>
          <p:spPr bwMode="auto">
            <a:xfrm flipH="1" flipV="1">
              <a:off x="1871277" y="1737616"/>
              <a:ext cx="3701" cy="12181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486" name="Straight Connector 485"/>
            <p:cNvCxnSpPr>
              <a:cxnSpLocks noChangeShapeType="1"/>
            </p:cNvCxnSpPr>
            <p:nvPr/>
          </p:nvCxnSpPr>
          <p:spPr bwMode="auto">
            <a:xfrm flipH="1" flipV="1">
              <a:off x="2995947" y="1734325"/>
              <a:ext cx="3701" cy="12510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5071" name="Group 347"/>
          <p:cNvGrpSpPr>
            <a:grpSpLocks/>
          </p:cNvGrpSpPr>
          <p:nvPr/>
        </p:nvGrpSpPr>
        <p:grpSpPr bwMode="auto">
          <a:xfrm>
            <a:off x="2624138" y="4560888"/>
            <a:ext cx="484187" cy="211137"/>
            <a:chOff x="1871277" y="1576300"/>
            <a:chExt cx="1128371" cy="437860"/>
          </a:xfrm>
        </p:grpSpPr>
        <p:sp>
          <p:nvSpPr>
            <p:cNvPr id="469" name="Oval 468"/>
            <p:cNvSpPr>
              <a:spLocks noChangeArrowheads="1"/>
            </p:cNvSpPr>
            <p:nvPr/>
          </p:nvSpPr>
          <p:spPr bwMode="auto">
            <a:xfrm flipV="1">
              <a:off x="1874975" y="1694819"/>
              <a:ext cx="1124673" cy="319341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70" name="Rectangle 469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471" name="Oval 47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673" cy="319341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72" name="Freeform 471"/>
            <p:cNvSpPr/>
            <p:nvPr/>
          </p:nvSpPr>
          <p:spPr bwMode="auto">
            <a:xfrm>
              <a:off x="2159844" y="1671772"/>
              <a:ext cx="547538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73" name="Freeform 472"/>
            <p:cNvSpPr>
              <a:spLocks/>
            </p:cNvSpPr>
            <p:nvPr/>
          </p:nvSpPr>
          <p:spPr bwMode="auto">
            <a:xfrm>
              <a:off x="2104349" y="1632266"/>
              <a:ext cx="662226" cy="11193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74" name="Freeform 473"/>
            <p:cNvSpPr>
              <a:spLocks/>
            </p:cNvSpPr>
            <p:nvPr/>
          </p:nvSpPr>
          <p:spPr bwMode="auto">
            <a:xfrm>
              <a:off x="2537202" y="1727741"/>
              <a:ext cx="244172" cy="9547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75" name="Freeform 474"/>
            <p:cNvSpPr>
              <a:spLocks/>
            </p:cNvSpPr>
            <p:nvPr/>
          </p:nvSpPr>
          <p:spPr bwMode="auto">
            <a:xfrm>
              <a:off x="2089551" y="1731032"/>
              <a:ext cx="240474" cy="95474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76" name="Straight Connector 475"/>
            <p:cNvCxnSpPr>
              <a:cxnSpLocks noChangeShapeType="1"/>
              <a:endCxn id="471" idx="2"/>
            </p:cNvCxnSpPr>
            <p:nvPr/>
          </p:nvCxnSpPr>
          <p:spPr bwMode="auto">
            <a:xfrm flipH="1" flipV="1">
              <a:off x="1871277" y="1737616"/>
              <a:ext cx="3698" cy="12181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477" name="Straight Connector 476"/>
            <p:cNvCxnSpPr>
              <a:cxnSpLocks noChangeShapeType="1"/>
            </p:cNvCxnSpPr>
            <p:nvPr/>
          </p:nvCxnSpPr>
          <p:spPr bwMode="auto">
            <a:xfrm flipH="1" flipV="1">
              <a:off x="2995950" y="1734325"/>
              <a:ext cx="3698" cy="12510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5072" name="Group 347"/>
          <p:cNvGrpSpPr>
            <a:grpSpLocks/>
          </p:cNvGrpSpPr>
          <p:nvPr/>
        </p:nvGrpSpPr>
        <p:grpSpPr bwMode="auto">
          <a:xfrm>
            <a:off x="2417763" y="4854575"/>
            <a:ext cx="484187" cy="211138"/>
            <a:chOff x="1871277" y="1576300"/>
            <a:chExt cx="1128371" cy="437860"/>
          </a:xfrm>
        </p:grpSpPr>
        <p:sp>
          <p:nvSpPr>
            <p:cNvPr id="460" name="Oval 459"/>
            <p:cNvSpPr>
              <a:spLocks noChangeArrowheads="1"/>
            </p:cNvSpPr>
            <p:nvPr/>
          </p:nvSpPr>
          <p:spPr bwMode="auto">
            <a:xfrm flipV="1">
              <a:off x="1874975" y="1694818"/>
              <a:ext cx="1124673" cy="319342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61" name="Rectangle 460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462" name="Oval 46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673" cy="319342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63" name="Freeform 462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64" name="Freeform 463"/>
            <p:cNvSpPr>
              <a:spLocks/>
            </p:cNvSpPr>
            <p:nvPr/>
          </p:nvSpPr>
          <p:spPr bwMode="auto">
            <a:xfrm>
              <a:off x="2104349" y="1632268"/>
              <a:ext cx="662226" cy="11193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65" name="Freeform 464"/>
            <p:cNvSpPr>
              <a:spLocks/>
            </p:cNvSpPr>
            <p:nvPr/>
          </p:nvSpPr>
          <p:spPr bwMode="auto">
            <a:xfrm>
              <a:off x="2537202" y="1727740"/>
              <a:ext cx="244172" cy="95474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66" name="Freeform 465"/>
            <p:cNvSpPr>
              <a:spLocks/>
            </p:cNvSpPr>
            <p:nvPr/>
          </p:nvSpPr>
          <p:spPr bwMode="auto">
            <a:xfrm>
              <a:off x="2089551" y="1731033"/>
              <a:ext cx="240474" cy="9547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67" name="Straight Connector 466"/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617"/>
              <a:ext cx="3698" cy="12180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468" name="Straight Connector 467"/>
            <p:cNvCxnSpPr>
              <a:cxnSpLocks noChangeShapeType="1"/>
            </p:cNvCxnSpPr>
            <p:nvPr/>
          </p:nvCxnSpPr>
          <p:spPr bwMode="auto">
            <a:xfrm flipH="1" flipV="1">
              <a:off x="2995950" y="1734324"/>
              <a:ext cx="3698" cy="12510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sp>
        <p:nvSpPr>
          <p:cNvPr id="45073" name="Oval 3"/>
          <p:cNvSpPr>
            <a:spLocks noChangeArrowheads="1"/>
          </p:cNvSpPr>
          <p:nvPr/>
        </p:nvSpPr>
        <p:spPr bwMode="auto">
          <a:xfrm>
            <a:off x="4614863" y="3649663"/>
            <a:ext cx="3219450" cy="134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ko-KR"/>
          </a:p>
        </p:txBody>
      </p:sp>
      <p:cxnSp>
        <p:nvCxnSpPr>
          <p:cNvPr id="45074" name="Straight Connector 10"/>
          <p:cNvCxnSpPr>
            <a:cxnSpLocks noChangeShapeType="1"/>
            <a:stCxn id="599" idx="7"/>
          </p:cNvCxnSpPr>
          <p:nvPr/>
        </p:nvCxnSpPr>
        <p:spPr bwMode="auto">
          <a:xfrm>
            <a:off x="5748338" y="3886200"/>
            <a:ext cx="1062037" cy="698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075" name="Straight Connector 297"/>
          <p:cNvCxnSpPr>
            <a:cxnSpLocks noChangeShapeType="1"/>
          </p:cNvCxnSpPr>
          <p:nvPr/>
        </p:nvCxnSpPr>
        <p:spPr bwMode="auto">
          <a:xfrm>
            <a:off x="6299200" y="4176713"/>
            <a:ext cx="120650" cy="825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076" name="Straight Connector 298"/>
          <p:cNvCxnSpPr>
            <a:cxnSpLocks noChangeShapeType="1"/>
          </p:cNvCxnSpPr>
          <p:nvPr/>
        </p:nvCxnSpPr>
        <p:spPr bwMode="auto">
          <a:xfrm flipV="1">
            <a:off x="6099175" y="4376738"/>
            <a:ext cx="242888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077" name="Straight Connector 299"/>
          <p:cNvCxnSpPr>
            <a:cxnSpLocks noChangeShapeType="1"/>
          </p:cNvCxnSpPr>
          <p:nvPr/>
        </p:nvCxnSpPr>
        <p:spPr bwMode="auto">
          <a:xfrm flipV="1">
            <a:off x="5800725" y="4205288"/>
            <a:ext cx="195263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078" name="Straight Connector 300"/>
          <p:cNvCxnSpPr>
            <a:cxnSpLocks noChangeShapeType="1"/>
            <a:stCxn id="536" idx="6"/>
          </p:cNvCxnSpPr>
          <p:nvPr/>
        </p:nvCxnSpPr>
        <p:spPr bwMode="auto">
          <a:xfrm flipV="1">
            <a:off x="5487988" y="4497388"/>
            <a:ext cx="206375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079" name="Straight Connector 301"/>
          <p:cNvCxnSpPr>
            <a:cxnSpLocks noChangeShapeType="1"/>
          </p:cNvCxnSpPr>
          <p:nvPr/>
        </p:nvCxnSpPr>
        <p:spPr bwMode="auto">
          <a:xfrm flipV="1">
            <a:off x="6315075" y="4424363"/>
            <a:ext cx="254000" cy="247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080" name="Straight Connector 302"/>
          <p:cNvCxnSpPr>
            <a:cxnSpLocks noChangeShapeType="1"/>
          </p:cNvCxnSpPr>
          <p:nvPr/>
        </p:nvCxnSpPr>
        <p:spPr bwMode="auto">
          <a:xfrm flipH="1" flipV="1">
            <a:off x="6778625" y="4403725"/>
            <a:ext cx="358775" cy="120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081" name="Straight Connector 303"/>
          <p:cNvCxnSpPr>
            <a:cxnSpLocks noChangeShapeType="1"/>
          </p:cNvCxnSpPr>
          <p:nvPr/>
        </p:nvCxnSpPr>
        <p:spPr bwMode="auto">
          <a:xfrm flipV="1">
            <a:off x="6794500" y="4070350"/>
            <a:ext cx="285750" cy="1920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082" name="Straight Connector 304"/>
          <p:cNvCxnSpPr>
            <a:cxnSpLocks noChangeShapeType="1"/>
            <a:endCxn id="597" idx="7"/>
          </p:cNvCxnSpPr>
          <p:nvPr/>
        </p:nvCxnSpPr>
        <p:spPr bwMode="auto">
          <a:xfrm flipH="1" flipV="1">
            <a:off x="5749925" y="3943350"/>
            <a:ext cx="227013" cy="85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sp>
        <p:nvSpPr>
          <p:cNvPr id="45083" name="TextBox 39958"/>
          <p:cNvSpPr txBox="1">
            <a:spLocks noChangeArrowheads="1"/>
          </p:cNvSpPr>
          <p:nvPr/>
        </p:nvSpPr>
        <p:spPr bwMode="auto">
          <a:xfrm>
            <a:off x="4764088" y="3983038"/>
            <a:ext cx="958850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i="1"/>
              <a:t>ISP B</a:t>
            </a:r>
          </a:p>
        </p:txBody>
      </p:sp>
      <p:grpSp>
        <p:nvGrpSpPr>
          <p:cNvPr id="45084" name="Group 347"/>
          <p:cNvGrpSpPr>
            <a:grpSpLocks/>
          </p:cNvGrpSpPr>
          <p:nvPr/>
        </p:nvGrpSpPr>
        <p:grpSpPr bwMode="auto">
          <a:xfrm>
            <a:off x="5297488" y="3752850"/>
            <a:ext cx="530225" cy="214313"/>
            <a:chOff x="1871277" y="1576300"/>
            <a:chExt cx="1128371" cy="437860"/>
          </a:xfrm>
        </p:grpSpPr>
        <p:sp>
          <p:nvSpPr>
            <p:cNvPr id="597" name="Oval 596"/>
            <p:cNvSpPr>
              <a:spLocks noChangeArrowheads="1"/>
            </p:cNvSpPr>
            <p:nvPr/>
          </p:nvSpPr>
          <p:spPr bwMode="auto">
            <a:xfrm flipV="1">
              <a:off x="1874654" y="1693062"/>
              <a:ext cx="1124994" cy="32109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98" name="Rectangle 597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599" name="Oval 59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92" cy="32109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600" name="Freeform 599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01" name="Freeform 600"/>
            <p:cNvSpPr>
              <a:spLocks/>
            </p:cNvSpPr>
            <p:nvPr/>
          </p:nvSpPr>
          <p:spPr bwMode="auto">
            <a:xfrm>
              <a:off x="2101005" y="1634681"/>
              <a:ext cx="665535" cy="11027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02" name="Freeform 601"/>
            <p:cNvSpPr>
              <a:spLocks/>
            </p:cNvSpPr>
            <p:nvPr/>
          </p:nvSpPr>
          <p:spPr bwMode="auto">
            <a:xfrm>
              <a:off x="2536812" y="1728741"/>
              <a:ext cx="243242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03" name="Freeform 602"/>
            <p:cNvSpPr>
              <a:spLocks/>
            </p:cNvSpPr>
            <p:nvPr/>
          </p:nvSpPr>
          <p:spPr bwMode="auto">
            <a:xfrm>
              <a:off x="2090869" y="1728741"/>
              <a:ext cx="239864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604" name="Straight Connector 603"/>
            <p:cNvCxnSpPr>
              <a:cxnSpLocks noChangeShapeType="1"/>
              <a:endCxn id="599" idx="2"/>
            </p:cNvCxnSpPr>
            <p:nvPr/>
          </p:nvCxnSpPr>
          <p:spPr bwMode="auto">
            <a:xfrm flipH="1" flipV="1">
              <a:off x="1871277" y="1738470"/>
              <a:ext cx="3377" cy="12324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605" name="Straight Connector 604"/>
            <p:cNvCxnSpPr>
              <a:cxnSpLocks noChangeShapeType="1"/>
            </p:cNvCxnSpPr>
            <p:nvPr/>
          </p:nvCxnSpPr>
          <p:spPr bwMode="auto">
            <a:xfrm flipH="1" flipV="1">
              <a:off x="2996269" y="1735228"/>
              <a:ext cx="3379" cy="12324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5085" name="Group 347"/>
          <p:cNvGrpSpPr>
            <a:grpSpLocks/>
          </p:cNvGrpSpPr>
          <p:nvPr/>
        </p:nvGrpSpPr>
        <p:grpSpPr bwMode="auto">
          <a:xfrm>
            <a:off x="6303963" y="4227513"/>
            <a:ext cx="530225" cy="214312"/>
            <a:chOff x="1871277" y="1576300"/>
            <a:chExt cx="1128371" cy="437860"/>
          </a:xfrm>
        </p:grpSpPr>
        <p:sp>
          <p:nvSpPr>
            <p:cNvPr id="570" name="Oval 569"/>
            <p:cNvSpPr>
              <a:spLocks noChangeArrowheads="1"/>
            </p:cNvSpPr>
            <p:nvPr/>
          </p:nvSpPr>
          <p:spPr bwMode="auto">
            <a:xfrm flipV="1">
              <a:off x="1874654" y="1693063"/>
              <a:ext cx="1124994" cy="321097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71" name="Rectangle 570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572" name="Oval 57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92" cy="32109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73" name="Freeform 572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4" name="Freeform 573"/>
            <p:cNvSpPr>
              <a:spLocks/>
            </p:cNvSpPr>
            <p:nvPr/>
          </p:nvSpPr>
          <p:spPr bwMode="auto">
            <a:xfrm>
              <a:off x="2101005" y="1634681"/>
              <a:ext cx="665535" cy="11027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75" name="Freeform 574"/>
            <p:cNvSpPr>
              <a:spLocks/>
            </p:cNvSpPr>
            <p:nvPr/>
          </p:nvSpPr>
          <p:spPr bwMode="auto">
            <a:xfrm>
              <a:off x="2536812" y="1728739"/>
              <a:ext cx="243242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76" name="Freeform 575"/>
            <p:cNvSpPr>
              <a:spLocks/>
            </p:cNvSpPr>
            <p:nvPr/>
          </p:nvSpPr>
          <p:spPr bwMode="auto">
            <a:xfrm>
              <a:off x="2090869" y="1728739"/>
              <a:ext cx="239864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77" name="Straight Connector 576"/>
            <p:cNvCxnSpPr>
              <a:cxnSpLocks noChangeShapeType="1"/>
              <a:endCxn id="572" idx="2"/>
            </p:cNvCxnSpPr>
            <p:nvPr/>
          </p:nvCxnSpPr>
          <p:spPr bwMode="auto">
            <a:xfrm flipH="1" flipV="1">
              <a:off x="1871277" y="1738471"/>
              <a:ext cx="3377" cy="12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578" name="Straight Connector 577"/>
            <p:cNvCxnSpPr>
              <a:cxnSpLocks noChangeShapeType="1"/>
            </p:cNvCxnSpPr>
            <p:nvPr/>
          </p:nvCxnSpPr>
          <p:spPr bwMode="auto">
            <a:xfrm flipH="1" flipV="1">
              <a:off x="2996269" y="1735226"/>
              <a:ext cx="3379" cy="12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5086" name="Group 347"/>
          <p:cNvGrpSpPr>
            <a:grpSpLocks/>
          </p:cNvGrpSpPr>
          <p:nvPr/>
        </p:nvGrpSpPr>
        <p:grpSpPr bwMode="auto">
          <a:xfrm>
            <a:off x="5822950" y="4011613"/>
            <a:ext cx="530225" cy="214312"/>
            <a:chOff x="1871277" y="1576300"/>
            <a:chExt cx="1128371" cy="437860"/>
          </a:xfrm>
        </p:grpSpPr>
        <p:sp>
          <p:nvSpPr>
            <p:cNvPr id="561" name="Oval 560"/>
            <p:cNvSpPr>
              <a:spLocks noChangeArrowheads="1"/>
            </p:cNvSpPr>
            <p:nvPr/>
          </p:nvSpPr>
          <p:spPr bwMode="auto">
            <a:xfrm flipV="1">
              <a:off x="1874656" y="1693063"/>
              <a:ext cx="1124992" cy="321097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62" name="Rectangle 561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563" name="Oval 56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94" cy="32109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64" name="Freeform 563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5" name="Freeform 564"/>
            <p:cNvSpPr>
              <a:spLocks/>
            </p:cNvSpPr>
            <p:nvPr/>
          </p:nvSpPr>
          <p:spPr bwMode="auto">
            <a:xfrm>
              <a:off x="2101005" y="1634681"/>
              <a:ext cx="665537" cy="11027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66" name="Freeform 565"/>
            <p:cNvSpPr>
              <a:spLocks/>
            </p:cNvSpPr>
            <p:nvPr/>
          </p:nvSpPr>
          <p:spPr bwMode="auto">
            <a:xfrm>
              <a:off x="2536814" y="1728739"/>
              <a:ext cx="243242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67" name="Freeform 566"/>
            <p:cNvSpPr>
              <a:spLocks/>
            </p:cNvSpPr>
            <p:nvPr/>
          </p:nvSpPr>
          <p:spPr bwMode="auto">
            <a:xfrm>
              <a:off x="2090871" y="1728739"/>
              <a:ext cx="239862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68" name="Straight Connector 567"/>
            <p:cNvCxnSpPr>
              <a:cxnSpLocks noChangeShapeType="1"/>
              <a:endCxn id="563" idx="2"/>
            </p:cNvCxnSpPr>
            <p:nvPr/>
          </p:nvCxnSpPr>
          <p:spPr bwMode="auto">
            <a:xfrm flipH="1" flipV="1">
              <a:off x="1871277" y="1738471"/>
              <a:ext cx="3379" cy="12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569" name="Straight Connector 568"/>
            <p:cNvCxnSpPr>
              <a:cxnSpLocks noChangeShapeType="1"/>
            </p:cNvCxnSpPr>
            <p:nvPr/>
          </p:nvCxnSpPr>
          <p:spPr bwMode="auto">
            <a:xfrm flipH="1" flipV="1">
              <a:off x="2996271" y="1735226"/>
              <a:ext cx="3377" cy="12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5087" name="Group 347"/>
          <p:cNvGrpSpPr>
            <a:grpSpLocks/>
          </p:cNvGrpSpPr>
          <p:nvPr/>
        </p:nvGrpSpPr>
        <p:grpSpPr bwMode="auto">
          <a:xfrm>
            <a:off x="5597525" y="4310063"/>
            <a:ext cx="530225" cy="214312"/>
            <a:chOff x="1871277" y="1576300"/>
            <a:chExt cx="1128371" cy="437860"/>
          </a:xfrm>
        </p:grpSpPr>
        <p:sp>
          <p:nvSpPr>
            <p:cNvPr id="552" name="Oval 551"/>
            <p:cNvSpPr>
              <a:spLocks noChangeArrowheads="1"/>
            </p:cNvSpPr>
            <p:nvPr/>
          </p:nvSpPr>
          <p:spPr bwMode="auto">
            <a:xfrm flipV="1">
              <a:off x="1874656" y="1693063"/>
              <a:ext cx="1124992" cy="321097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53" name="Rectangle 552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554" name="Oval 55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94" cy="32109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55" name="Freeform 554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6" name="Freeform 555"/>
            <p:cNvSpPr>
              <a:spLocks/>
            </p:cNvSpPr>
            <p:nvPr/>
          </p:nvSpPr>
          <p:spPr bwMode="auto">
            <a:xfrm>
              <a:off x="2101005" y="1634681"/>
              <a:ext cx="665537" cy="11027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57" name="Freeform 556"/>
            <p:cNvSpPr>
              <a:spLocks/>
            </p:cNvSpPr>
            <p:nvPr/>
          </p:nvSpPr>
          <p:spPr bwMode="auto">
            <a:xfrm>
              <a:off x="2536814" y="1728739"/>
              <a:ext cx="243242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58" name="Freeform 557"/>
            <p:cNvSpPr>
              <a:spLocks/>
            </p:cNvSpPr>
            <p:nvPr/>
          </p:nvSpPr>
          <p:spPr bwMode="auto">
            <a:xfrm>
              <a:off x="2090871" y="1728739"/>
              <a:ext cx="239862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59" name="Straight Connector 558"/>
            <p:cNvCxnSpPr>
              <a:cxnSpLocks noChangeShapeType="1"/>
              <a:endCxn id="554" idx="2"/>
            </p:cNvCxnSpPr>
            <p:nvPr/>
          </p:nvCxnSpPr>
          <p:spPr bwMode="auto">
            <a:xfrm flipH="1" flipV="1">
              <a:off x="1871277" y="1738471"/>
              <a:ext cx="3379" cy="12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560" name="Straight Connector 559"/>
            <p:cNvCxnSpPr>
              <a:cxnSpLocks noChangeShapeType="1"/>
            </p:cNvCxnSpPr>
            <p:nvPr/>
          </p:nvCxnSpPr>
          <p:spPr bwMode="auto">
            <a:xfrm flipH="1" flipV="1">
              <a:off x="2996271" y="1735226"/>
              <a:ext cx="3377" cy="12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sp>
        <p:nvSpPr>
          <p:cNvPr id="45088" name="Oval 3"/>
          <p:cNvSpPr>
            <a:spLocks noChangeArrowheads="1"/>
          </p:cNvSpPr>
          <p:nvPr/>
        </p:nvSpPr>
        <p:spPr bwMode="auto">
          <a:xfrm>
            <a:off x="1733550" y="2725738"/>
            <a:ext cx="3475038" cy="1381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ko-KR"/>
          </a:p>
        </p:txBody>
      </p:sp>
      <p:cxnSp>
        <p:nvCxnSpPr>
          <p:cNvPr id="45089" name="Straight Connector 10"/>
          <p:cNvCxnSpPr>
            <a:cxnSpLocks noChangeShapeType="1"/>
            <a:stCxn id="415" idx="7"/>
          </p:cNvCxnSpPr>
          <p:nvPr/>
        </p:nvCxnSpPr>
        <p:spPr bwMode="auto">
          <a:xfrm>
            <a:off x="2957513" y="2968625"/>
            <a:ext cx="1146175" cy="730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090" name="Straight Connector 297"/>
          <p:cNvCxnSpPr>
            <a:cxnSpLocks noChangeShapeType="1"/>
          </p:cNvCxnSpPr>
          <p:nvPr/>
        </p:nvCxnSpPr>
        <p:spPr bwMode="auto">
          <a:xfrm>
            <a:off x="3551238" y="3268663"/>
            <a:ext cx="130175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091" name="Straight Connector 298"/>
          <p:cNvCxnSpPr>
            <a:cxnSpLocks noChangeShapeType="1"/>
          </p:cNvCxnSpPr>
          <p:nvPr/>
        </p:nvCxnSpPr>
        <p:spPr bwMode="auto">
          <a:xfrm flipV="1">
            <a:off x="3335338" y="3473450"/>
            <a:ext cx="263525" cy="460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092" name="Straight Connector 299"/>
          <p:cNvCxnSpPr>
            <a:cxnSpLocks noChangeShapeType="1"/>
          </p:cNvCxnSpPr>
          <p:nvPr/>
        </p:nvCxnSpPr>
        <p:spPr bwMode="auto">
          <a:xfrm flipV="1">
            <a:off x="3014663" y="3297238"/>
            <a:ext cx="209550" cy="1095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093" name="Straight Connector 300"/>
          <p:cNvCxnSpPr>
            <a:cxnSpLocks noChangeShapeType="1"/>
            <a:stCxn id="352" idx="6"/>
          </p:cNvCxnSpPr>
          <p:nvPr/>
        </p:nvCxnSpPr>
        <p:spPr bwMode="auto">
          <a:xfrm flipV="1">
            <a:off x="2676525" y="3597275"/>
            <a:ext cx="222250" cy="98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094" name="Straight Connector 301"/>
          <p:cNvCxnSpPr>
            <a:cxnSpLocks noChangeShapeType="1"/>
          </p:cNvCxnSpPr>
          <p:nvPr/>
        </p:nvCxnSpPr>
        <p:spPr bwMode="auto">
          <a:xfrm flipV="1">
            <a:off x="3568700" y="3522663"/>
            <a:ext cx="273050" cy="254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095" name="Straight Connector 302"/>
          <p:cNvCxnSpPr>
            <a:cxnSpLocks noChangeShapeType="1"/>
          </p:cNvCxnSpPr>
          <p:nvPr/>
        </p:nvCxnSpPr>
        <p:spPr bwMode="auto">
          <a:xfrm flipH="1" flipV="1">
            <a:off x="4100513" y="3508375"/>
            <a:ext cx="387350" cy="1254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096" name="Straight Connector 303"/>
          <p:cNvCxnSpPr>
            <a:cxnSpLocks noChangeShapeType="1"/>
          </p:cNvCxnSpPr>
          <p:nvPr/>
        </p:nvCxnSpPr>
        <p:spPr bwMode="auto">
          <a:xfrm flipV="1">
            <a:off x="4086225" y="3159125"/>
            <a:ext cx="307975" cy="1984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097" name="Straight Connector 304"/>
          <p:cNvCxnSpPr>
            <a:cxnSpLocks noChangeShapeType="1"/>
            <a:endCxn id="413" idx="7"/>
          </p:cNvCxnSpPr>
          <p:nvPr/>
        </p:nvCxnSpPr>
        <p:spPr bwMode="auto">
          <a:xfrm flipH="1" flipV="1">
            <a:off x="2959100" y="3028950"/>
            <a:ext cx="246063" cy="873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sp>
        <p:nvSpPr>
          <p:cNvPr id="45098" name="TextBox 39958"/>
          <p:cNvSpPr txBox="1">
            <a:spLocks noChangeArrowheads="1"/>
          </p:cNvSpPr>
          <p:nvPr/>
        </p:nvSpPr>
        <p:spPr bwMode="auto">
          <a:xfrm>
            <a:off x="1893888" y="3070225"/>
            <a:ext cx="1030287" cy="43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i="1"/>
              <a:t>ISP A</a:t>
            </a:r>
          </a:p>
        </p:txBody>
      </p:sp>
      <p:grpSp>
        <p:nvGrpSpPr>
          <p:cNvPr id="45099" name="Group 347"/>
          <p:cNvGrpSpPr>
            <a:grpSpLocks/>
          </p:cNvGrpSpPr>
          <p:nvPr/>
        </p:nvGrpSpPr>
        <p:grpSpPr bwMode="auto">
          <a:xfrm>
            <a:off x="4360863" y="3562350"/>
            <a:ext cx="573087" cy="220663"/>
            <a:chOff x="1871277" y="1576300"/>
            <a:chExt cx="1128371" cy="437860"/>
          </a:xfrm>
        </p:grpSpPr>
        <p:sp>
          <p:nvSpPr>
            <p:cNvPr id="395" name="Oval 394"/>
            <p:cNvSpPr>
              <a:spLocks noChangeArrowheads="1"/>
            </p:cNvSpPr>
            <p:nvPr/>
          </p:nvSpPr>
          <p:spPr bwMode="auto">
            <a:xfrm flipV="1">
              <a:off x="1874402" y="1696002"/>
              <a:ext cx="1125246" cy="31815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396" name="Rectangle 395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397" name="Oval 3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46" cy="31815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398" name="Freeform 397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9" name="Freeform 398"/>
            <p:cNvSpPr>
              <a:spLocks/>
            </p:cNvSpPr>
            <p:nvPr/>
          </p:nvSpPr>
          <p:spPr bwMode="auto">
            <a:xfrm>
              <a:off x="2102578" y="1633001"/>
              <a:ext cx="662645" cy="110253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00" name="Freeform 399"/>
            <p:cNvSpPr>
              <a:spLocks/>
            </p:cNvSpPr>
            <p:nvPr/>
          </p:nvSpPr>
          <p:spPr bwMode="auto">
            <a:xfrm>
              <a:off x="2537047" y="1727503"/>
              <a:ext cx="243803" cy="97653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01" name="Freeform 400"/>
            <p:cNvSpPr>
              <a:spLocks/>
            </p:cNvSpPr>
            <p:nvPr/>
          </p:nvSpPr>
          <p:spPr bwMode="auto">
            <a:xfrm>
              <a:off x="2090075" y="1730654"/>
              <a:ext cx="240677" cy="97651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02" name="Straight Connector 401"/>
            <p:cNvCxnSpPr>
              <a:cxnSpLocks noChangeShapeType="1"/>
              <a:endCxn id="397" idx="2"/>
            </p:cNvCxnSpPr>
            <p:nvPr/>
          </p:nvCxnSpPr>
          <p:spPr bwMode="auto">
            <a:xfrm flipH="1" flipV="1">
              <a:off x="1871277" y="1736954"/>
              <a:ext cx="3125" cy="12285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403" name="Straight Connector 402"/>
            <p:cNvCxnSpPr>
              <a:cxnSpLocks noChangeShapeType="1"/>
            </p:cNvCxnSpPr>
            <p:nvPr/>
          </p:nvCxnSpPr>
          <p:spPr bwMode="auto">
            <a:xfrm flipH="1" flipV="1">
              <a:off x="2996523" y="1733803"/>
              <a:ext cx="3125" cy="12285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5100" name="Group 347"/>
          <p:cNvGrpSpPr>
            <a:grpSpLocks/>
          </p:cNvGrpSpPr>
          <p:nvPr/>
        </p:nvGrpSpPr>
        <p:grpSpPr bwMode="auto">
          <a:xfrm>
            <a:off x="3557588" y="3321050"/>
            <a:ext cx="571500" cy="220663"/>
            <a:chOff x="1871277" y="1576300"/>
            <a:chExt cx="1128371" cy="437860"/>
          </a:xfrm>
        </p:grpSpPr>
        <p:sp>
          <p:nvSpPr>
            <p:cNvPr id="386" name="Oval 385"/>
            <p:cNvSpPr>
              <a:spLocks noChangeArrowheads="1"/>
            </p:cNvSpPr>
            <p:nvPr/>
          </p:nvSpPr>
          <p:spPr bwMode="auto">
            <a:xfrm flipV="1">
              <a:off x="1874410" y="1696002"/>
              <a:ext cx="1125238" cy="31815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387" name="Rectangle 386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388" name="Oval 38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36" cy="31815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389" name="Freeform 388"/>
            <p:cNvSpPr/>
            <p:nvPr/>
          </p:nvSpPr>
          <p:spPr bwMode="auto">
            <a:xfrm>
              <a:off x="2159638" y="1673953"/>
              <a:ext cx="548513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0" name="Freeform 389"/>
            <p:cNvSpPr>
              <a:spLocks/>
            </p:cNvSpPr>
            <p:nvPr/>
          </p:nvSpPr>
          <p:spPr bwMode="auto">
            <a:xfrm>
              <a:off x="2103220" y="1633001"/>
              <a:ext cx="661350" cy="110253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91" name="Freeform 390"/>
            <p:cNvSpPr>
              <a:spLocks/>
            </p:cNvSpPr>
            <p:nvPr/>
          </p:nvSpPr>
          <p:spPr bwMode="auto">
            <a:xfrm>
              <a:off x="2535762" y="1727503"/>
              <a:ext cx="244480" cy="97653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92" name="Freeform 391"/>
            <p:cNvSpPr>
              <a:spLocks/>
            </p:cNvSpPr>
            <p:nvPr/>
          </p:nvSpPr>
          <p:spPr bwMode="auto">
            <a:xfrm>
              <a:off x="2090682" y="1730654"/>
              <a:ext cx="241345" cy="97651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393" name="Straight Connector 392"/>
            <p:cNvCxnSpPr>
              <a:cxnSpLocks noChangeShapeType="1"/>
              <a:endCxn id="388" idx="2"/>
            </p:cNvCxnSpPr>
            <p:nvPr/>
          </p:nvCxnSpPr>
          <p:spPr bwMode="auto">
            <a:xfrm flipH="1" flipV="1">
              <a:off x="1871277" y="1736954"/>
              <a:ext cx="3133" cy="12285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394" name="Straight Connector 393"/>
            <p:cNvCxnSpPr>
              <a:cxnSpLocks noChangeShapeType="1"/>
            </p:cNvCxnSpPr>
            <p:nvPr/>
          </p:nvCxnSpPr>
          <p:spPr bwMode="auto">
            <a:xfrm flipH="1" flipV="1">
              <a:off x="2996513" y="1733803"/>
              <a:ext cx="3135" cy="12285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5101" name="Group 347"/>
          <p:cNvGrpSpPr>
            <a:grpSpLocks/>
          </p:cNvGrpSpPr>
          <p:nvPr/>
        </p:nvGrpSpPr>
        <p:grpSpPr bwMode="auto">
          <a:xfrm>
            <a:off x="3036888" y="3098800"/>
            <a:ext cx="573087" cy="219075"/>
            <a:chOff x="1871277" y="1576300"/>
            <a:chExt cx="1128371" cy="437860"/>
          </a:xfrm>
        </p:grpSpPr>
        <p:sp>
          <p:nvSpPr>
            <p:cNvPr id="377" name="Oval 376"/>
            <p:cNvSpPr>
              <a:spLocks noChangeArrowheads="1"/>
            </p:cNvSpPr>
            <p:nvPr/>
          </p:nvSpPr>
          <p:spPr bwMode="auto">
            <a:xfrm flipV="1">
              <a:off x="1874402" y="1693698"/>
              <a:ext cx="1125246" cy="320462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378" name="Rectangle 377"/>
            <p:cNvSpPr/>
            <p:nvPr/>
          </p:nvSpPr>
          <p:spPr bwMode="auto">
            <a:xfrm>
              <a:off x="1871277" y="1738119"/>
              <a:ext cx="1128371" cy="11739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379" name="Oval 3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46" cy="320464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380" name="Freeform 379"/>
            <p:cNvSpPr/>
            <p:nvPr/>
          </p:nvSpPr>
          <p:spPr bwMode="auto">
            <a:xfrm>
              <a:off x="2158840" y="1674661"/>
              <a:ext cx="550120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81" name="Freeform 380"/>
            <p:cNvSpPr>
              <a:spLocks/>
            </p:cNvSpPr>
            <p:nvPr/>
          </p:nvSpPr>
          <p:spPr bwMode="auto">
            <a:xfrm>
              <a:off x="2102578" y="1633412"/>
              <a:ext cx="662645" cy="111052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82" name="Freeform 381"/>
            <p:cNvSpPr>
              <a:spLocks/>
            </p:cNvSpPr>
            <p:nvPr/>
          </p:nvSpPr>
          <p:spPr bwMode="auto">
            <a:xfrm>
              <a:off x="2537047" y="1728599"/>
              <a:ext cx="243803" cy="95187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83" name="Freeform 382"/>
            <p:cNvSpPr>
              <a:spLocks/>
            </p:cNvSpPr>
            <p:nvPr/>
          </p:nvSpPr>
          <p:spPr bwMode="auto">
            <a:xfrm>
              <a:off x="2090075" y="1728599"/>
              <a:ext cx="240677" cy="98361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384" name="Straight Connector 383"/>
            <p:cNvCxnSpPr>
              <a:cxnSpLocks noChangeShapeType="1"/>
              <a:endCxn id="379" idx="2"/>
            </p:cNvCxnSpPr>
            <p:nvPr/>
          </p:nvCxnSpPr>
          <p:spPr bwMode="auto">
            <a:xfrm flipH="1" flipV="1">
              <a:off x="1871277" y="1738119"/>
              <a:ext cx="3125" cy="12374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385" name="Straight Connector 384"/>
            <p:cNvCxnSpPr>
              <a:cxnSpLocks noChangeShapeType="1"/>
            </p:cNvCxnSpPr>
            <p:nvPr/>
          </p:nvCxnSpPr>
          <p:spPr bwMode="auto">
            <a:xfrm flipH="1" flipV="1">
              <a:off x="2996523" y="1734945"/>
              <a:ext cx="3125" cy="12374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5102" name="Group 347"/>
          <p:cNvGrpSpPr>
            <a:grpSpLocks/>
          </p:cNvGrpSpPr>
          <p:nvPr/>
        </p:nvGrpSpPr>
        <p:grpSpPr bwMode="auto">
          <a:xfrm>
            <a:off x="2794000" y="3405188"/>
            <a:ext cx="573088" cy="219075"/>
            <a:chOff x="1871277" y="1576300"/>
            <a:chExt cx="1128371" cy="437860"/>
          </a:xfrm>
        </p:grpSpPr>
        <p:sp>
          <p:nvSpPr>
            <p:cNvPr id="368" name="Oval 367"/>
            <p:cNvSpPr>
              <a:spLocks noChangeArrowheads="1"/>
            </p:cNvSpPr>
            <p:nvPr/>
          </p:nvSpPr>
          <p:spPr bwMode="auto">
            <a:xfrm flipV="1">
              <a:off x="1874404" y="1693696"/>
              <a:ext cx="1125244" cy="320464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369" name="Rectangle 368"/>
            <p:cNvSpPr/>
            <p:nvPr/>
          </p:nvSpPr>
          <p:spPr bwMode="auto">
            <a:xfrm>
              <a:off x="1871277" y="1738117"/>
              <a:ext cx="1128371" cy="11739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370" name="Oval 36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44" cy="320462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371" name="Freeform 370"/>
            <p:cNvSpPr/>
            <p:nvPr/>
          </p:nvSpPr>
          <p:spPr bwMode="auto">
            <a:xfrm>
              <a:off x="2158839" y="1674659"/>
              <a:ext cx="550119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2" name="Freeform 371"/>
            <p:cNvSpPr>
              <a:spLocks/>
            </p:cNvSpPr>
            <p:nvPr/>
          </p:nvSpPr>
          <p:spPr bwMode="auto">
            <a:xfrm>
              <a:off x="2102577" y="1633412"/>
              <a:ext cx="662644" cy="111050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73" name="Freeform 372"/>
            <p:cNvSpPr>
              <a:spLocks/>
            </p:cNvSpPr>
            <p:nvPr/>
          </p:nvSpPr>
          <p:spPr bwMode="auto">
            <a:xfrm>
              <a:off x="2537048" y="1728599"/>
              <a:ext cx="243803" cy="95187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74" name="Freeform 373"/>
            <p:cNvSpPr>
              <a:spLocks/>
            </p:cNvSpPr>
            <p:nvPr/>
          </p:nvSpPr>
          <p:spPr bwMode="auto">
            <a:xfrm>
              <a:off x="2090075" y="1728599"/>
              <a:ext cx="240678" cy="9835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375" name="Straight Connector 374"/>
            <p:cNvCxnSpPr>
              <a:cxnSpLocks noChangeShapeType="1"/>
              <a:endCxn id="370" idx="2"/>
            </p:cNvCxnSpPr>
            <p:nvPr/>
          </p:nvCxnSpPr>
          <p:spPr bwMode="auto">
            <a:xfrm flipH="1" flipV="1">
              <a:off x="1871277" y="1738117"/>
              <a:ext cx="3127" cy="12374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376" name="Straight Connector 375"/>
            <p:cNvCxnSpPr>
              <a:cxnSpLocks noChangeShapeType="1"/>
            </p:cNvCxnSpPr>
            <p:nvPr/>
          </p:nvCxnSpPr>
          <p:spPr bwMode="auto">
            <a:xfrm flipH="1" flipV="1">
              <a:off x="2996521" y="1734945"/>
              <a:ext cx="3127" cy="12374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5103" name="Group 347"/>
          <p:cNvGrpSpPr>
            <a:grpSpLocks/>
          </p:cNvGrpSpPr>
          <p:nvPr/>
        </p:nvGrpSpPr>
        <p:grpSpPr bwMode="auto">
          <a:xfrm>
            <a:off x="3341688" y="3759200"/>
            <a:ext cx="573087" cy="220663"/>
            <a:chOff x="1871277" y="1576300"/>
            <a:chExt cx="1128371" cy="437860"/>
          </a:xfrm>
        </p:grpSpPr>
        <p:sp>
          <p:nvSpPr>
            <p:cNvPr id="359" name="Oval 358"/>
            <p:cNvSpPr>
              <a:spLocks noChangeArrowheads="1"/>
            </p:cNvSpPr>
            <p:nvPr/>
          </p:nvSpPr>
          <p:spPr bwMode="auto">
            <a:xfrm flipV="1">
              <a:off x="1874402" y="1696002"/>
              <a:ext cx="1125246" cy="31815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360" name="Rectangle 359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361" name="Oval 36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46" cy="31815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362" name="Freeform 361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63" name="Freeform 362"/>
            <p:cNvSpPr>
              <a:spLocks/>
            </p:cNvSpPr>
            <p:nvPr/>
          </p:nvSpPr>
          <p:spPr bwMode="auto">
            <a:xfrm>
              <a:off x="2102578" y="1633001"/>
              <a:ext cx="662645" cy="110253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64" name="Freeform 363"/>
            <p:cNvSpPr>
              <a:spLocks/>
            </p:cNvSpPr>
            <p:nvPr/>
          </p:nvSpPr>
          <p:spPr bwMode="auto">
            <a:xfrm>
              <a:off x="2537047" y="1727503"/>
              <a:ext cx="243803" cy="97653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65" name="Freeform 364"/>
            <p:cNvSpPr>
              <a:spLocks/>
            </p:cNvSpPr>
            <p:nvPr/>
          </p:nvSpPr>
          <p:spPr bwMode="auto">
            <a:xfrm>
              <a:off x="2090075" y="1730654"/>
              <a:ext cx="240677" cy="97651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366" name="Straight Connector 365"/>
            <p:cNvCxnSpPr>
              <a:cxnSpLocks noChangeShapeType="1"/>
              <a:endCxn id="361" idx="2"/>
            </p:cNvCxnSpPr>
            <p:nvPr/>
          </p:nvCxnSpPr>
          <p:spPr bwMode="auto">
            <a:xfrm flipH="1" flipV="1">
              <a:off x="1871277" y="1736954"/>
              <a:ext cx="3125" cy="12285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367" name="Straight Connector 366"/>
            <p:cNvCxnSpPr>
              <a:cxnSpLocks noChangeShapeType="1"/>
            </p:cNvCxnSpPr>
            <p:nvPr/>
          </p:nvCxnSpPr>
          <p:spPr bwMode="auto">
            <a:xfrm flipH="1" flipV="1">
              <a:off x="2996523" y="1733803"/>
              <a:ext cx="3125" cy="12285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5104" name="Group 347"/>
          <p:cNvGrpSpPr>
            <a:grpSpLocks/>
          </p:cNvGrpSpPr>
          <p:nvPr/>
        </p:nvGrpSpPr>
        <p:grpSpPr bwMode="auto">
          <a:xfrm>
            <a:off x="2105025" y="3614738"/>
            <a:ext cx="573088" cy="220662"/>
            <a:chOff x="1871277" y="1576300"/>
            <a:chExt cx="1128371" cy="437860"/>
          </a:xfrm>
        </p:grpSpPr>
        <p:sp>
          <p:nvSpPr>
            <p:cNvPr id="350" name="Oval 349"/>
            <p:cNvSpPr>
              <a:spLocks noChangeArrowheads="1"/>
            </p:cNvSpPr>
            <p:nvPr/>
          </p:nvSpPr>
          <p:spPr bwMode="auto">
            <a:xfrm flipV="1">
              <a:off x="1874404" y="1696003"/>
              <a:ext cx="1125244" cy="318157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351" name="Rectangle 350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352" name="Oval 35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44" cy="31815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353" name="Freeform 352"/>
            <p:cNvSpPr/>
            <p:nvPr/>
          </p:nvSpPr>
          <p:spPr bwMode="auto">
            <a:xfrm>
              <a:off x="2158839" y="1673951"/>
              <a:ext cx="550119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54" name="Freeform 353"/>
            <p:cNvSpPr>
              <a:spLocks/>
            </p:cNvSpPr>
            <p:nvPr/>
          </p:nvSpPr>
          <p:spPr bwMode="auto">
            <a:xfrm>
              <a:off x="2102577" y="1633001"/>
              <a:ext cx="662644" cy="110252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55" name="Freeform 354"/>
            <p:cNvSpPr>
              <a:spLocks/>
            </p:cNvSpPr>
            <p:nvPr/>
          </p:nvSpPr>
          <p:spPr bwMode="auto">
            <a:xfrm>
              <a:off x="2537048" y="1727504"/>
              <a:ext cx="243803" cy="97651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56" name="Freeform 355"/>
            <p:cNvSpPr>
              <a:spLocks/>
            </p:cNvSpPr>
            <p:nvPr/>
          </p:nvSpPr>
          <p:spPr bwMode="auto">
            <a:xfrm>
              <a:off x="2090075" y="1730653"/>
              <a:ext cx="240678" cy="97653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357" name="Straight Connector 356"/>
            <p:cNvCxnSpPr>
              <a:cxnSpLocks noChangeShapeType="1"/>
              <a:endCxn id="352" idx="2"/>
            </p:cNvCxnSpPr>
            <p:nvPr/>
          </p:nvCxnSpPr>
          <p:spPr bwMode="auto">
            <a:xfrm flipH="1" flipV="1">
              <a:off x="1871277" y="1736953"/>
              <a:ext cx="3127" cy="12285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358" name="Straight Connector 357"/>
            <p:cNvCxnSpPr>
              <a:cxnSpLocks noChangeShapeType="1"/>
            </p:cNvCxnSpPr>
            <p:nvPr/>
          </p:nvCxnSpPr>
          <p:spPr bwMode="auto">
            <a:xfrm flipH="1" flipV="1">
              <a:off x="2996521" y="1733804"/>
              <a:ext cx="3127" cy="12285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sp>
        <p:nvSpPr>
          <p:cNvPr id="4510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ko-KR" altLang="en-US" sz="3600" dirty="0">
                <a:ea typeface="ＭＳ Ｐゴシック" pitchFamily="34" charset="-128"/>
              </a:rPr>
              <a:t>인터넷 구조</a:t>
            </a:r>
            <a:r>
              <a:rPr lang="en-US" altLang="ko-KR" sz="3600" dirty="0">
                <a:ea typeface="ＭＳ Ｐゴシック" pitchFamily="34" charset="-128"/>
              </a:rPr>
              <a:t>: </a:t>
            </a:r>
            <a:r>
              <a:rPr lang="ko-KR" altLang="en-US" sz="3600" dirty="0">
                <a:ea typeface="ＭＳ Ｐゴシック" pitchFamily="34" charset="-128"/>
              </a:rPr>
              <a:t>네트워크의 네트워크</a:t>
            </a:r>
            <a:endParaRPr lang="en-US" altLang="ko-KR" dirty="0">
              <a:ea typeface="ＭＳ Ｐゴシック" pitchFamily="34" charset="-128"/>
            </a:endParaRPr>
          </a:p>
        </p:txBody>
      </p:sp>
      <p:pic>
        <p:nvPicPr>
          <p:cNvPr id="45106" name="Picture 76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5107" name="Group 2"/>
          <p:cNvGrpSpPr>
            <a:grpSpLocks/>
          </p:cNvGrpSpPr>
          <p:nvPr/>
        </p:nvGrpSpPr>
        <p:grpSpPr bwMode="auto">
          <a:xfrm>
            <a:off x="1825625" y="2241550"/>
            <a:ext cx="647700" cy="417513"/>
            <a:chOff x="3053396" y="4304255"/>
            <a:chExt cx="648422" cy="418253"/>
          </a:xfrm>
        </p:grpSpPr>
        <p:sp>
          <p:nvSpPr>
            <p:cNvPr id="4530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302" name="TextBox 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5108" name="Group 131"/>
          <p:cNvGrpSpPr>
            <a:grpSpLocks/>
          </p:cNvGrpSpPr>
          <p:nvPr/>
        </p:nvGrpSpPr>
        <p:grpSpPr bwMode="auto">
          <a:xfrm>
            <a:off x="669925" y="3041650"/>
            <a:ext cx="647700" cy="417513"/>
            <a:chOff x="3053396" y="4304255"/>
            <a:chExt cx="648422" cy="418253"/>
          </a:xfrm>
        </p:grpSpPr>
        <p:sp>
          <p:nvSpPr>
            <p:cNvPr id="4529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300" name="TextBox 13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5109" name="Group 135"/>
          <p:cNvGrpSpPr>
            <a:grpSpLocks/>
          </p:cNvGrpSpPr>
          <p:nvPr/>
        </p:nvGrpSpPr>
        <p:grpSpPr bwMode="auto">
          <a:xfrm>
            <a:off x="6334125" y="2495550"/>
            <a:ext cx="649288" cy="417513"/>
            <a:chOff x="3053396" y="4304255"/>
            <a:chExt cx="648422" cy="418253"/>
          </a:xfrm>
        </p:grpSpPr>
        <p:sp>
          <p:nvSpPr>
            <p:cNvPr id="4529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298" name="TextBox 13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5110" name="Group 138"/>
          <p:cNvGrpSpPr>
            <a:grpSpLocks/>
          </p:cNvGrpSpPr>
          <p:nvPr/>
        </p:nvGrpSpPr>
        <p:grpSpPr bwMode="auto">
          <a:xfrm>
            <a:off x="1241425" y="5353050"/>
            <a:ext cx="647700" cy="417513"/>
            <a:chOff x="3053396" y="4304255"/>
            <a:chExt cx="648422" cy="418253"/>
          </a:xfrm>
        </p:grpSpPr>
        <p:sp>
          <p:nvSpPr>
            <p:cNvPr id="4529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296" name="TextBox 140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5111" name="Group 141"/>
          <p:cNvGrpSpPr>
            <a:grpSpLocks/>
          </p:cNvGrpSpPr>
          <p:nvPr/>
        </p:nvGrpSpPr>
        <p:grpSpPr bwMode="auto">
          <a:xfrm>
            <a:off x="822325" y="4730750"/>
            <a:ext cx="647700" cy="417513"/>
            <a:chOff x="3053396" y="4304255"/>
            <a:chExt cx="648422" cy="418253"/>
          </a:xfrm>
        </p:grpSpPr>
        <p:sp>
          <p:nvSpPr>
            <p:cNvPr id="4529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294" name="TextBox 14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5112" name="Group 144"/>
          <p:cNvGrpSpPr>
            <a:grpSpLocks/>
          </p:cNvGrpSpPr>
          <p:nvPr/>
        </p:nvGrpSpPr>
        <p:grpSpPr bwMode="auto">
          <a:xfrm>
            <a:off x="593725" y="4070350"/>
            <a:ext cx="647700" cy="417513"/>
            <a:chOff x="3053396" y="4304255"/>
            <a:chExt cx="648422" cy="418253"/>
          </a:xfrm>
        </p:grpSpPr>
        <p:sp>
          <p:nvSpPr>
            <p:cNvPr id="4529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292" name="TextBox 146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5113" name="Group 147"/>
          <p:cNvGrpSpPr>
            <a:grpSpLocks/>
          </p:cNvGrpSpPr>
          <p:nvPr/>
        </p:nvGrpSpPr>
        <p:grpSpPr bwMode="auto">
          <a:xfrm>
            <a:off x="7083425" y="2927350"/>
            <a:ext cx="649288" cy="417513"/>
            <a:chOff x="3053396" y="4304255"/>
            <a:chExt cx="648422" cy="418253"/>
          </a:xfrm>
        </p:grpSpPr>
        <p:sp>
          <p:nvSpPr>
            <p:cNvPr id="4528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290" name="TextBox 149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5114" name="Group 150"/>
          <p:cNvGrpSpPr>
            <a:grpSpLocks/>
          </p:cNvGrpSpPr>
          <p:nvPr/>
        </p:nvGrpSpPr>
        <p:grpSpPr bwMode="auto">
          <a:xfrm>
            <a:off x="3425825" y="2000250"/>
            <a:ext cx="649288" cy="417513"/>
            <a:chOff x="3053396" y="4304255"/>
            <a:chExt cx="648422" cy="418253"/>
          </a:xfrm>
        </p:grpSpPr>
        <p:sp>
          <p:nvSpPr>
            <p:cNvPr id="4528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288" name="TextBox 15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5115" name="Group 153"/>
          <p:cNvGrpSpPr>
            <a:grpSpLocks/>
          </p:cNvGrpSpPr>
          <p:nvPr/>
        </p:nvGrpSpPr>
        <p:grpSpPr bwMode="auto">
          <a:xfrm>
            <a:off x="1050925" y="2647950"/>
            <a:ext cx="647700" cy="417513"/>
            <a:chOff x="3053396" y="4304255"/>
            <a:chExt cx="648422" cy="418253"/>
          </a:xfrm>
        </p:grpSpPr>
        <p:sp>
          <p:nvSpPr>
            <p:cNvPr id="4528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286" name="TextBox 15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5116" name="Group 156"/>
          <p:cNvGrpSpPr>
            <a:grpSpLocks/>
          </p:cNvGrpSpPr>
          <p:nvPr/>
        </p:nvGrpSpPr>
        <p:grpSpPr bwMode="auto">
          <a:xfrm>
            <a:off x="4340225" y="1974850"/>
            <a:ext cx="649288" cy="417513"/>
            <a:chOff x="3053396" y="4304255"/>
            <a:chExt cx="648422" cy="418253"/>
          </a:xfrm>
        </p:grpSpPr>
        <p:sp>
          <p:nvSpPr>
            <p:cNvPr id="4528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284" name="TextBox 15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5117" name="Group 160"/>
          <p:cNvGrpSpPr>
            <a:grpSpLocks/>
          </p:cNvGrpSpPr>
          <p:nvPr/>
        </p:nvGrpSpPr>
        <p:grpSpPr bwMode="auto">
          <a:xfrm>
            <a:off x="7400925" y="5607050"/>
            <a:ext cx="649288" cy="417513"/>
            <a:chOff x="3053396" y="4304255"/>
            <a:chExt cx="648422" cy="418253"/>
          </a:xfrm>
        </p:grpSpPr>
        <p:sp>
          <p:nvSpPr>
            <p:cNvPr id="4528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282" name="TextBox 16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5118" name="Group 163"/>
          <p:cNvGrpSpPr>
            <a:grpSpLocks/>
          </p:cNvGrpSpPr>
          <p:nvPr/>
        </p:nvGrpSpPr>
        <p:grpSpPr bwMode="auto">
          <a:xfrm>
            <a:off x="8239125" y="4959350"/>
            <a:ext cx="649288" cy="417513"/>
            <a:chOff x="3053396" y="4304255"/>
            <a:chExt cx="648422" cy="418253"/>
          </a:xfrm>
        </p:grpSpPr>
        <p:sp>
          <p:nvSpPr>
            <p:cNvPr id="4527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280" name="TextBox 16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5119" name="Group 169"/>
          <p:cNvGrpSpPr>
            <a:grpSpLocks/>
          </p:cNvGrpSpPr>
          <p:nvPr/>
        </p:nvGrpSpPr>
        <p:grpSpPr bwMode="auto">
          <a:xfrm>
            <a:off x="5165725" y="5848350"/>
            <a:ext cx="649288" cy="417513"/>
            <a:chOff x="3053396" y="4304255"/>
            <a:chExt cx="648422" cy="418253"/>
          </a:xfrm>
        </p:grpSpPr>
        <p:sp>
          <p:nvSpPr>
            <p:cNvPr id="4527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278" name="TextBox 17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5120" name="Group 172"/>
          <p:cNvGrpSpPr>
            <a:grpSpLocks/>
          </p:cNvGrpSpPr>
          <p:nvPr/>
        </p:nvGrpSpPr>
        <p:grpSpPr bwMode="auto">
          <a:xfrm>
            <a:off x="4251325" y="5988050"/>
            <a:ext cx="649288" cy="417513"/>
            <a:chOff x="3053396" y="4304255"/>
            <a:chExt cx="648422" cy="418253"/>
          </a:xfrm>
        </p:grpSpPr>
        <p:sp>
          <p:nvSpPr>
            <p:cNvPr id="4527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276" name="TextBox 174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5121" name="Group 175"/>
          <p:cNvGrpSpPr>
            <a:grpSpLocks/>
          </p:cNvGrpSpPr>
          <p:nvPr/>
        </p:nvGrpSpPr>
        <p:grpSpPr bwMode="auto">
          <a:xfrm>
            <a:off x="3032125" y="5835650"/>
            <a:ext cx="649288" cy="417513"/>
            <a:chOff x="3053396" y="4304255"/>
            <a:chExt cx="648422" cy="418253"/>
          </a:xfrm>
        </p:grpSpPr>
        <p:sp>
          <p:nvSpPr>
            <p:cNvPr id="4527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274" name="TextBox 17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sp>
        <p:nvSpPr>
          <p:cNvPr id="45122" name="TextBox 4"/>
          <p:cNvSpPr txBox="1">
            <a:spLocks noChangeArrowheads="1"/>
          </p:cNvSpPr>
          <p:nvPr/>
        </p:nvSpPr>
        <p:spPr bwMode="auto">
          <a:xfrm rot="1053502">
            <a:off x="5440363" y="1900238"/>
            <a:ext cx="542925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45123" name="TextBox 179"/>
          <p:cNvSpPr txBox="1">
            <a:spLocks noChangeArrowheads="1"/>
          </p:cNvSpPr>
          <p:nvPr/>
        </p:nvSpPr>
        <p:spPr bwMode="auto">
          <a:xfrm rot="2829263">
            <a:off x="7726362" y="3373438"/>
            <a:ext cx="544513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45124" name="TextBox 180"/>
          <p:cNvSpPr txBox="1">
            <a:spLocks noChangeArrowheads="1"/>
          </p:cNvSpPr>
          <p:nvPr/>
        </p:nvSpPr>
        <p:spPr bwMode="auto">
          <a:xfrm rot="9845918">
            <a:off x="6394450" y="5884863"/>
            <a:ext cx="5445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45125" name="TextBox 181"/>
          <p:cNvSpPr txBox="1">
            <a:spLocks noChangeArrowheads="1"/>
          </p:cNvSpPr>
          <p:nvPr/>
        </p:nvSpPr>
        <p:spPr bwMode="auto">
          <a:xfrm rot="-9948738">
            <a:off x="2027238" y="5789613"/>
            <a:ext cx="542925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45126" name="TextBox 182"/>
          <p:cNvSpPr txBox="1">
            <a:spLocks noChangeArrowheads="1"/>
          </p:cNvSpPr>
          <p:nvPr/>
        </p:nvSpPr>
        <p:spPr bwMode="auto">
          <a:xfrm rot="-4992697">
            <a:off x="440532" y="3482181"/>
            <a:ext cx="5445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45127" name="TextBox 183"/>
          <p:cNvSpPr txBox="1">
            <a:spLocks noChangeArrowheads="1"/>
          </p:cNvSpPr>
          <p:nvPr/>
        </p:nvSpPr>
        <p:spPr bwMode="auto">
          <a:xfrm rot="-1017263">
            <a:off x="2627313" y="1849438"/>
            <a:ext cx="5429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800">
                <a:solidFill>
                  <a:srgbClr val="0000FF"/>
                </a:solidFill>
              </a:rPr>
              <a:t>…</a:t>
            </a:r>
          </a:p>
        </p:txBody>
      </p:sp>
      <p:cxnSp>
        <p:nvCxnSpPr>
          <p:cNvPr id="45128" name="Straight Connector 12"/>
          <p:cNvCxnSpPr>
            <a:cxnSpLocks noChangeShapeType="1"/>
          </p:cNvCxnSpPr>
          <p:nvPr/>
        </p:nvCxnSpPr>
        <p:spPr bwMode="auto">
          <a:xfrm>
            <a:off x="2382838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129" name="Straight Connector 500"/>
          <p:cNvCxnSpPr>
            <a:cxnSpLocks noChangeShapeType="1"/>
            <a:endCxn id="415" idx="2"/>
          </p:cNvCxnSpPr>
          <p:nvPr/>
        </p:nvCxnSpPr>
        <p:spPr bwMode="auto">
          <a:xfrm>
            <a:off x="1638300" y="2849563"/>
            <a:ext cx="831850" cy="61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130" name="Straight Connector 501"/>
          <p:cNvCxnSpPr>
            <a:cxnSpLocks noChangeShapeType="1"/>
          </p:cNvCxnSpPr>
          <p:nvPr/>
        </p:nvCxnSpPr>
        <p:spPr bwMode="auto">
          <a:xfrm flipV="1">
            <a:off x="1235075" y="2973388"/>
            <a:ext cx="1303338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131" name="Straight Connector 502"/>
          <p:cNvCxnSpPr>
            <a:cxnSpLocks noChangeShapeType="1"/>
          </p:cNvCxnSpPr>
          <p:nvPr/>
        </p:nvCxnSpPr>
        <p:spPr bwMode="auto">
          <a:xfrm>
            <a:off x="3916363" y="2411413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132" name="Straight Connector 503"/>
          <p:cNvCxnSpPr>
            <a:cxnSpLocks noChangeShapeType="1"/>
          </p:cNvCxnSpPr>
          <p:nvPr/>
        </p:nvCxnSpPr>
        <p:spPr bwMode="auto">
          <a:xfrm flipH="1">
            <a:off x="4425950" y="2389188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133" name="Straight Connector 504"/>
          <p:cNvCxnSpPr>
            <a:cxnSpLocks noChangeShapeType="1"/>
          </p:cNvCxnSpPr>
          <p:nvPr/>
        </p:nvCxnSpPr>
        <p:spPr bwMode="auto">
          <a:xfrm>
            <a:off x="6770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134" name="Straight Connector 505"/>
          <p:cNvCxnSpPr>
            <a:cxnSpLocks noChangeShapeType="1"/>
          </p:cNvCxnSpPr>
          <p:nvPr/>
        </p:nvCxnSpPr>
        <p:spPr bwMode="auto">
          <a:xfrm flipH="1">
            <a:off x="7137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135" name="Straight Connector 507"/>
          <p:cNvCxnSpPr>
            <a:cxnSpLocks noChangeShapeType="1"/>
          </p:cNvCxnSpPr>
          <p:nvPr/>
        </p:nvCxnSpPr>
        <p:spPr bwMode="auto">
          <a:xfrm flipH="1" flipV="1">
            <a:off x="7454900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136" name="Straight Connector 509"/>
          <p:cNvCxnSpPr>
            <a:cxnSpLocks noChangeShapeType="1"/>
            <a:stCxn id="45277" idx="0"/>
          </p:cNvCxnSpPr>
          <p:nvPr/>
        </p:nvCxnSpPr>
        <p:spPr bwMode="auto">
          <a:xfrm flipH="1" flipV="1">
            <a:off x="5319713" y="4694238"/>
            <a:ext cx="285750" cy="1160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137" name="Straight Connector 510"/>
          <p:cNvCxnSpPr>
            <a:cxnSpLocks noChangeShapeType="1"/>
          </p:cNvCxnSpPr>
          <p:nvPr/>
        </p:nvCxnSpPr>
        <p:spPr bwMode="auto">
          <a:xfrm flipH="1" flipV="1">
            <a:off x="4068763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138" name="Straight Connector 511"/>
          <p:cNvCxnSpPr>
            <a:cxnSpLocks noChangeShapeType="1"/>
            <a:stCxn id="45274" idx="0"/>
          </p:cNvCxnSpPr>
          <p:nvPr/>
        </p:nvCxnSpPr>
        <p:spPr bwMode="auto">
          <a:xfrm flipH="1" flipV="1">
            <a:off x="3144838" y="5192713"/>
            <a:ext cx="244475" cy="661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139" name="Straight Connector 512"/>
          <p:cNvCxnSpPr>
            <a:cxnSpLocks noChangeShapeType="1"/>
          </p:cNvCxnSpPr>
          <p:nvPr/>
        </p:nvCxnSpPr>
        <p:spPr bwMode="auto">
          <a:xfrm flipV="1">
            <a:off x="1790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140" name="Straight Connector 513"/>
          <p:cNvCxnSpPr>
            <a:cxnSpLocks noChangeShapeType="1"/>
            <a:endCxn id="444" idx="2"/>
          </p:cNvCxnSpPr>
          <p:nvPr/>
        </p:nvCxnSpPr>
        <p:spPr bwMode="auto">
          <a:xfrm>
            <a:off x="1384300" y="5018088"/>
            <a:ext cx="450850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141" name="Straight Connector 514"/>
          <p:cNvCxnSpPr>
            <a:cxnSpLocks noChangeShapeType="1"/>
          </p:cNvCxnSpPr>
          <p:nvPr/>
        </p:nvCxnSpPr>
        <p:spPr bwMode="auto">
          <a:xfrm>
            <a:off x="1155700" y="4376738"/>
            <a:ext cx="996950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4514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sp>
        <p:nvSpPr>
          <p:cNvPr id="4514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FCE223DE-7DFC-4F4E-BB6A-120CBA8CE0DD}" type="slidenum">
              <a:rPr lang="en-US" altLang="ko-KR"/>
              <a:pPr/>
              <a:t>48</a:t>
            </a:fld>
            <a:endParaRPr lang="en-US" altLang="ko-KR"/>
          </a:p>
        </p:txBody>
      </p:sp>
      <p:grpSp>
        <p:nvGrpSpPr>
          <p:cNvPr id="45144" name="Group 347"/>
          <p:cNvGrpSpPr>
            <a:grpSpLocks/>
          </p:cNvGrpSpPr>
          <p:nvPr/>
        </p:nvGrpSpPr>
        <p:grpSpPr bwMode="auto">
          <a:xfrm>
            <a:off x="6818313" y="3868738"/>
            <a:ext cx="530225" cy="214312"/>
            <a:chOff x="1871277" y="1576300"/>
            <a:chExt cx="1128371" cy="437860"/>
          </a:xfrm>
        </p:grpSpPr>
        <p:sp>
          <p:nvSpPr>
            <p:cNvPr id="588" name="Oval 587"/>
            <p:cNvSpPr>
              <a:spLocks noChangeArrowheads="1"/>
            </p:cNvSpPr>
            <p:nvPr/>
          </p:nvSpPr>
          <p:spPr bwMode="auto">
            <a:xfrm flipV="1">
              <a:off x="1874654" y="1693063"/>
              <a:ext cx="1124994" cy="321097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89" name="Rectangle 588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590" name="Oval 58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92" cy="32109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91" name="Freeform 590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2" name="Freeform 591"/>
            <p:cNvSpPr>
              <a:spLocks/>
            </p:cNvSpPr>
            <p:nvPr/>
          </p:nvSpPr>
          <p:spPr bwMode="auto">
            <a:xfrm>
              <a:off x="2101005" y="1634681"/>
              <a:ext cx="665535" cy="11027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93" name="Freeform 592"/>
            <p:cNvSpPr>
              <a:spLocks/>
            </p:cNvSpPr>
            <p:nvPr/>
          </p:nvSpPr>
          <p:spPr bwMode="auto">
            <a:xfrm>
              <a:off x="2536812" y="1728739"/>
              <a:ext cx="243242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94" name="Freeform 593"/>
            <p:cNvSpPr>
              <a:spLocks/>
            </p:cNvSpPr>
            <p:nvPr/>
          </p:nvSpPr>
          <p:spPr bwMode="auto">
            <a:xfrm>
              <a:off x="2090869" y="1728739"/>
              <a:ext cx="239864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95" name="Straight Connector 594"/>
            <p:cNvCxnSpPr>
              <a:cxnSpLocks noChangeShapeType="1"/>
              <a:endCxn id="590" idx="2"/>
            </p:cNvCxnSpPr>
            <p:nvPr/>
          </p:nvCxnSpPr>
          <p:spPr bwMode="auto">
            <a:xfrm flipH="1" flipV="1">
              <a:off x="1871277" y="1738471"/>
              <a:ext cx="3377" cy="12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596" name="Straight Connector 595"/>
            <p:cNvCxnSpPr>
              <a:cxnSpLocks noChangeShapeType="1"/>
            </p:cNvCxnSpPr>
            <p:nvPr/>
          </p:nvCxnSpPr>
          <p:spPr bwMode="auto">
            <a:xfrm flipH="1" flipV="1">
              <a:off x="2996269" y="1735226"/>
              <a:ext cx="3379" cy="12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5145" name="Group 347"/>
          <p:cNvGrpSpPr>
            <a:grpSpLocks/>
          </p:cNvGrpSpPr>
          <p:nvPr/>
        </p:nvGrpSpPr>
        <p:grpSpPr bwMode="auto">
          <a:xfrm>
            <a:off x="7050088" y="4464050"/>
            <a:ext cx="530225" cy="214313"/>
            <a:chOff x="1871277" y="1576300"/>
            <a:chExt cx="1128371" cy="437860"/>
          </a:xfrm>
        </p:grpSpPr>
        <p:sp>
          <p:nvSpPr>
            <p:cNvPr id="579" name="Oval 578"/>
            <p:cNvSpPr>
              <a:spLocks noChangeArrowheads="1"/>
            </p:cNvSpPr>
            <p:nvPr/>
          </p:nvSpPr>
          <p:spPr bwMode="auto">
            <a:xfrm flipV="1">
              <a:off x="1874654" y="1693062"/>
              <a:ext cx="1124994" cy="32109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80" name="Rectangle 579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581" name="Oval 58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92" cy="32109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82" name="Freeform 581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3" name="Freeform 582"/>
            <p:cNvSpPr>
              <a:spLocks/>
            </p:cNvSpPr>
            <p:nvPr/>
          </p:nvSpPr>
          <p:spPr bwMode="auto">
            <a:xfrm>
              <a:off x="2101005" y="1634681"/>
              <a:ext cx="665535" cy="11027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84" name="Freeform 583"/>
            <p:cNvSpPr>
              <a:spLocks/>
            </p:cNvSpPr>
            <p:nvPr/>
          </p:nvSpPr>
          <p:spPr bwMode="auto">
            <a:xfrm>
              <a:off x="2536812" y="1728741"/>
              <a:ext cx="243242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85" name="Freeform 584"/>
            <p:cNvSpPr>
              <a:spLocks/>
            </p:cNvSpPr>
            <p:nvPr/>
          </p:nvSpPr>
          <p:spPr bwMode="auto">
            <a:xfrm>
              <a:off x="2090869" y="1728741"/>
              <a:ext cx="239864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86" name="Straight Connector 585"/>
            <p:cNvCxnSpPr>
              <a:cxnSpLocks noChangeShapeType="1"/>
              <a:endCxn id="581" idx="2"/>
            </p:cNvCxnSpPr>
            <p:nvPr/>
          </p:nvCxnSpPr>
          <p:spPr bwMode="auto">
            <a:xfrm flipH="1" flipV="1">
              <a:off x="1871277" y="1738470"/>
              <a:ext cx="3377" cy="12324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587" name="Straight Connector 586"/>
            <p:cNvCxnSpPr>
              <a:cxnSpLocks noChangeShapeType="1"/>
            </p:cNvCxnSpPr>
            <p:nvPr/>
          </p:nvCxnSpPr>
          <p:spPr bwMode="auto">
            <a:xfrm flipH="1" flipV="1">
              <a:off x="2996269" y="1735228"/>
              <a:ext cx="3379" cy="12324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5146" name="Group 347"/>
          <p:cNvGrpSpPr>
            <a:grpSpLocks/>
          </p:cNvGrpSpPr>
          <p:nvPr/>
        </p:nvGrpSpPr>
        <p:grpSpPr bwMode="auto">
          <a:xfrm>
            <a:off x="4959350" y="4514850"/>
            <a:ext cx="530225" cy="214313"/>
            <a:chOff x="1871277" y="1576300"/>
            <a:chExt cx="1128371" cy="437860"/>
          </a:xfrm>
        </p:grpSpPr>
        <p:sp>
          <p:nvSpPr>
            <p:cNvPr id="534" name="Oval 533"/>
            <p:cNvSpPr>
              <a:spLocks noChangeArrowheads="1"/>
            </p:cNvSpPr>
            <p:nvPr/>
          </p:nvSpPr>
          <p:spPr bwMode="auto">
            <a:xfrm flipV="1">
              <a:off x="1874656" y="1693062"/>
              <a:ext cx="1124992" cy="32109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35" name="Rectangle 534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536" name="Oval 53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94" cy="32109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37" name="Freeform 536"/>
            <p:cNvSpPr/>
            <p:nvPr/>
          </p:nvSpPr>
          <p:spPr bwMode="auto">
            <a:xfrm>
              <a:off x="2158438" y="1673602"/>
              <a:ext cx="550671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8" name="Freeform 537"/>
            <p:cNvSpPr>
              <a:spLocks/>
            </p:cNvSpPr>
            <p:nvPr/>
          </p:nvSpPr>
          <p:spPr bwMode="auto">
            <a:xfrm>
              <a:off x="2101005" y="1634681"/>
              <a:ext cx="665537" cy="11027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39" name="Freeform 538"/>
            <p:cNvSpPr>
              <a:spLocks/>
            </p:cNvSpPr>
            <p:nvPr/>
          </p:nvSpPr>
          <p:spPr bwMode="auto">
            <a:xfrm>
              <a:off x="2536814" y="1728741"/>
              <a:ext cx="243242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40" name="Freeform 539"/>
            <p:cNvSpPr>
              <a:spLocks/>
            </p:cNvSpPr>
            <p:nvPr/>
          </p:nvSpPr>
          <p:spPr bwMode="auto">
            <a:xfrm>
              <a:off x="2090871" y="1728741"/>
              <a:ext cx="239862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41" name="Straight Connector 540"/>
            <p:cNvCxnSpPr>
              <a:cxnSpLocks noChangeShapeType="1"/>
              <a:endCxn id="536" idx="2"/>
            </p:cNvCxnSpPr>
            <p:nvPr/>
          </p:nvCxnSpPr>
          <p:spPr bwMode="auto">
            <a:xfrm flipH="1" flipV="1">
              <a:off x="1871277" y="1738470"/>
              <a:ext cx="3379" cy="12324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542" name="Straight Connector 541"/>
            <p:cNvCxnSpPr>
              <a:cxnSpLocks noChangeShapeType="1"/>
            </p:cNvCxnSpPr>
            <p:nvPr/>
          </p:nvCxnSpPr>
          <p:spPr bwMode="auto">
            <a:xfrm flipH="1" flipV="1">
              <a:off x="2996271" y="1735228"/>
              <a:ext cx="3377" cy="12324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cxnSp>
        <p:nvCxnSpPr>
          <p:cNvPr id="45147" name="Straight Connector 508"/>
          <p:cNvCxnSpPr>
            <a:cxnSpLocks noChangeShapeType="1"/>
          </p:cNvCxnSpPr>
          <p:nvPr/>
        </p:nvCxnSpPr>
        <p:spPr bwMode="auto">
          <a:xfrm flipH="1" flipV="1">
            <a:off x="6496050" y="4722813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45148" name="Group 347"/>
          <p:cNvGrpSpPr>
            <a:grpSpLocks/>
          </p:cNvGrpSpPr>
          <p:nvPr/>
        </p:nvGrpSpPr>
        <p:grpSpPr bwMode="auto">
          <a:xfrm>
            <a:off x="2143125" y="4305300"/>
            <a:ext cx="484188" cy="211138"/>
            <a:chOff x="1871277" y="1576300"/>
            <a:chExt cx="1128371" cy="437860"/>
          </a:xfrm>
        </p:grpSpPr>
        <p:sp>
          <p:nvSpPr>
            <p:cNvPr id="505" name="Oval 504"/>
            <p:cNvSpPr>
              <a:spLocks noChangeArrowheads="1"/>
            </p:cNvSpPr>
            <p:nvPr/>
          </p:nvSpPr>
          <p:spPr bwMode="auto">
            <a:xfrm flipV="1">
              <a:off x="1874978" y="1694818"/>
              <a:ext cx="1124670" cy="319342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06" name="Rectangle 505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507" name="Oval 5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670" cy="319342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08" name="Freeform 507"/>
            <p:cNvSpPr/>
            <p:nvPr/>
          </p:nvSpPr>
          <p:spPr bwMode="auto">
            <a:xfrm>
              <a:off x="2159844" y="1671774"/>
              <a:ext cx="547537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9" name="Freeform 508"/>
            <p:cNvSpPr>
              <a:spLocks/>
            </p:cNvSpPr>
            <p:nvPr/>
          </p:nvSpPr>
          <p:spPr bwMode="auto">
            <a:xfrm>
              <a:off x="2104351" y="1632268"/>
              <a:ext cx="662222" cy="11193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10" name="Freeform 509"/>
            <p:cNvSpPr>
              <a:spLocks/>
            </p:cNvSpPr>
            <p:nvPr/>
          </p:nvSpPr>
          <p:spPr bwMode="auto">
            <a:xfrm>
              <a:off x="2537200" y="1727740"/>
              <a:ext cx="244172" cy="95474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11" name="Freeform 510"/>
            <p:cNvSpPr>
              <a:spLocks/>
            </p:cNvSpPr>
            <p:nvPr/>
          </p:nvSpPr>
          <p:spPr bwMode="auto">
            <a:xfrm>
              <a:off x="2089553" y="1731033"/>
              <a:ext cx="240471" cy="9547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12" name="Straight Connector 511"/>
            <p:cNvCxnSpPr>
              <a:cxnSpLocks noChangeShapeType="1"/>
              <a:endCxn id="507" idx="2"/>
            </p:cNvCxnSpPr>
            <p:nvPr/>
          </p:nvCxnSpPr>
          <p:spPr bwMode="auto">
            <a:xfrm flipH="1" flipV="1">
              <a:off x="1871277" y="1737617"/>
              <a:ext cx="3701" cy="12180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513" name="Straight Connector 512"/>
            <p:cNvCxnSpPr>
              <a:cxnSpLocks noChangeShapeType="1"/>
            </p:cNvCxnSpPr>
            <p:nvPr/>
          </p:nvCxnSpPr>
          <p:spPr bwMode="auto">
            <a:xfrm flipH="1" flipV="1">
              <a:off x="2995947" y="1734324"/>
              <a:ext cx="3701" cy="12510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5149" name="Group 347"/>
          <p:cNvGrpSpPr>
            <a:grpSpLocks/>
          </p:cNvGrpSpPr>
          <p:nvPr/>
        </p:nvGrpSpPr>
        <p:grpSpPr bwMode="auto">
          <a:xfrm>
            <a:off x="3744913" y="5006975"/>
            <a:ext cx="484187" cy="211138"/>
            <a:chOff x="1871277" y="1576300"/>
            <a:chExt cx="1128371" cy="437860"/>
          </a:xfrm>
        </p:grpSpPr>
        <p:sp>
          <p:nvSpPr>
            <p:cNvPr id="487" name="Oval 486"/>
            <p:cNvSpPr>
              <a:spLocks noChangeArrowheads="1"/>
            </p:cNvSpPr>
            <p:nvPr/>
          </p:nvSpPr>
          <p:spPr bwMode="auto">
            <a:xfrm flipV="1">
              <a:off x="1874975" y="1694818"/>
              <a:ext cx="1124673" cy="319342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88" name="Rectangle 487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489" name="Oval 4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673" cy="319342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90" name="Freeform 489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91" name="Freeform 490"/>
            <p:cNvSpPr>
              <a:spLocks/>
            </p:cNvSpPr>
            <p:nvPr/>
          </p:nvSpPr>
          <p:spPr bwMode="auto">
            <a:xfrm>
              <a:off x="2104349" y="1632268"/>
              <a:ext cx="662226" cy="11193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92" name="Freeform 491"/>
            <p:cNvSpPr>
              <a:spLocks/>
            </p:cNvSpPr>
            <p:nvPr/>
          </p:nvSpPr>
          <p:spPr bwMode="auto">
            <a:xfrm>
              <a:off x="2537202" y="1727740"/>
              <a:ext cx="244172" cy="95474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93" name="Freeform 492"/>
            <p:cNvSpPr>
              <a:spLocks/>
            </p:cNvSpPr>
            <p:nvPr/>
          </p:nvSpPr>
          <p:spPr bwMode="auto">
            <a:xfrm>
              <a:off x="2089551" y="1731033"/>
              <a:ext cx="240474" cy="9547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94" name="Straight Connector 493"/>
            <p:cNvCxnSpPr>
              <a:cxnSpLocks noChangeShapeType="1"/>
              <a:endCxn id="489" idx="2"/>
            </p:cNvCxnSpPr>
            <p:nvPr/>
          </p:nvCxnSpPr>
          <p:spPr bwMode="auto">
            <a:xfrm flipH="1" flipV="1">
              <a:off x="1871277" y="1737617"/>
              <a:ext cx="3698" cy="12180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495" name="Straight Connector 494"/>
            <p:cNvCxnSpPr>
              <a:cxnSpLocks noChangeShapeType="1"/>
            </p:cNvCxnSpPr>
            <p:nvPr/>
          </p:nvCxnSpPr>
          <p:spPr bwMode="auto">
            <a:xfrm flipH="1" flipV="1">
              <a:off x="2995950" y="1734324"/>
              <a:ext cx="3698" cy="12510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5150" name="Group 439"/>
          <p:cNvGrpSpPr>
            <a:grpSpLocks/>
          </p:cNvGrpSpPr>
          <p:nvPr/>
        </p:nvGrpSpPr>
        <p:grpSpPr bwMode="auto">
          <a:xfrm>
            <a:off x="2881313" y="5194300"/>
            <a:ext cx="484187" cy="211138"/>
            <a:chOff x="1871277" y="1576300"/>
            <a:chExt cx="1128371" cy="437860"/>
          </a:xfrm>
        </p:grpSpPr>
        <p:sp>
          <p:nvSpPr>
            <p:cNvPr id="451" name="Oval 450"/>
            <p:cNvSpPr>
              <a:spLocks noChangeArrowheads="1"/>
            </p:cNvSpPr>
            <p:nvPr/>
          </p:nvSpPr>
          <p:spPr bwMode="auto">
            <a:xfrm flipV="1">
              <a:off x="1874975" y="1694818"/>
              <a:ext cx="1124673" cy="319342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52" name="Rectangle 451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453" name="Oval 45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673" cy="319342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54" name="Freeform 453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55" name="Freeform 454"/>
            <p:cNvSpPr>
              <a:spLocks/>
            </p:cNvSpPr>
            <p:nvPr/>
          </p:nvSpPr>
          <p:spPr bwMode="auto">
            <a:xfrm>
              <a:off x="2104349" y="1632268"/>
              <a:ext cx="662226" cy="11193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56" name="Freeform 455"/>
            <p:cNvSpPr>
              <a:spLocks/>
            </p:cNvSpPr>
            <p:nvPr/>
          </p:nvSpPr>
          <p:spPr bwMode="auto">
            <a:xfrm>
              <a:off x="2537202" y="1727740"/>
              <a:ext cx="244172" cy="95474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57" name="Freeform 456"/>
            <p:cNvSpPr>
              <a:spLocks/>
            </p:cNvSpPr>
            <p:nvPr/>
          </p:nvSpPr>
          <p:spPr bwMode="auto">
            <a:xfrm>
              <a:off x="2089551" y="1731033"/>
              <a:ext cx="240474" cy="9547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58" name="Straight Connector 457"/>
            <p:cNvCxnSpPr>
              <a:cxnSpLocks noChangeShapeType="1"/>
              <a:endCxn id="453" idx="2"/>
            </p:cNvCxnSpPr>
            <p:nvPr/>
          </p:nvCxnSpPr>
          <p:spPr bwMode="auto">
            <a:xfrm flipH="1" flipV="1">
              <a:off x="1871277" y="1737617"/>
              <a:ext cx="3698" cy="12180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459" name="Straight Connector 458"/>
            <p:cNvCxnSpPr>
              <a:cxnSpLocks noChangeShapeType="1"/>
            </p:cNvCxnSpPr>
            <p:nvPr/>
          </p:nvCxnSpPr>
          <p:spPr bwMode="auto">
            <a:xfrm flipH="1" flipV="1">
              <a:off x="2995950" y="1734324"/>
              <a:ext cx="3698" cy="12510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5151" name="Group 347"/>
          <p:cNvGrpSpPr>
            <a:grpSpLocks/>
          </p:cNvGrpSpPr>
          <p:nvPr/>
        </p:nvGrpSpPr>
        <p:grpSpPr bwMode="auto">
          <a:xfrm>
            <a:off x="1835150" y="5056188"/>
            <a:ext cx="484188" cy="211137"/>
            <a:chOff x="1871277" y="1576300"/>
            <a:chExt cx="1128371" cy="437860"/>
          </a:xfrm>
        </p:grpSpPr>
        <p:sp>
          <p:nvSpPr>
            <p:cNvPr id="442" name="Oval 441"/>
            <p:cNvSpPr>
              <a:spLocks noChangeArrowheads="1"/>
            </p:cNvSpPr>
            <p:nvPr/>
          </p:nvSpPr>
          <p:spPr bwMode="auto">
            <a:xfrm flipV="1">
              <a:off x="1874978" y="1694819"/>
              <a:ext cx="1124670" cy="319341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43" name="Rectangle 442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444" name="Oval 44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670" cy="319341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45" name="Freeform 444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46" name="Freeform 445"/>
            <p:cNvSpPr>
              <a:spLocks/>
            </p:cNvSpPr>
            <p:nvPr/>
          </p:nvSpPr>
          <p:spPr bwMode="auto">
            <a:xfrm>
              <a:off x="2104351" y="1632266"/>
              <a:ext cx="662222" cy="11193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47" name="Freeform 446"/>
            <p:cNvSpPr>
              <a:spLocks/>
            </p:cNvSpPr>
            <p:nvPr/>
          </p:nvSpPr>
          <p:spPr bwMode="auto">
            <a:xfrm>
              <a:off x="2537200" y="1727741"/>
              <a:ext cx="244172" cy="9547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48" name="Freeform 447"/>
            <p:cNvSpPr>
              <a:spLocks/>
            </p:cNvSpPr>
            <p:nvPr/>
          </p:nvSpPr>
          <p:spPr bwMode="auto">
            <a:xfrm>
              <a:off x="2089553" y="1731032"/>
              <a:ext cx="240471" cy="95474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49" name="Straight Connector 448"/>
            <p:cNvCxnSpPr>
              <a:cxnSpLocks noChangeShapeType="1"/>
              <a:endCxn id="444" idx="2"/>
            </p:cNvCxnSpPr>
            <p:nvPr/>
          </p:nvCxnSpPr>
          <p:spPr bwMode="auto">
            <a:xfrm flipH="1" flipV="1">
              <a:off x="1871277" y="1737616"/>
              <a:ext cx="3701" cy="12181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450" name="Straight Connector 449"/>
            <p:cNvCxnSpPr>
              <a:cxnSpLocks noChangeShapeType="1"/>
            </p:cNvCxnSpPr>
            <p:nvPr/>
          </p:nvCxnSpPr>
          <p:spPr bwMode="auto">
            <a:xfrm flipH="1" flipV="1">
              <a:off x="2995947" y="1734325"/>
              <a:ext cx="3701" cy="12510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5152" name="Group 347"/>
          <p:cNvGrpSpPr>
            <a:grpSpLocks/>
          </p:cNvGrpSpPr>
          <p:nvPr/>
        </p:nvGrpSpPr>
        <p:grpSpPr bwMode="auto">
          <a:xfrm>
            <a:off x="2470150" y="2832100"/>
            <a:ext cx="571500" cy="220663"/>
            <a:chOff x="1871277" y="1576300"/>
            <a:chExt cx="1128371" cy="437860"/>
          </a:xfrm>
        </p:grpSpPr>
        <p:sp>
          <p:nvSpPr>
            <p:cNvPr id="413" name="Oval 412"/>
            <p:cNvSpPr>
              <a:spLocks noChangeArrowheads="1"/>
            </p:cNvSpPr>
            <p:nvPr/>
          </p:nvSpPr>
          <p:spPr bwMode="auto">
            <a:xfrm flipV="1">
              <a:off x="1874412" y="1696002"/>
              <a:ext cx="1125236" cy="31815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14" name="Rectangle 413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415" name="Oval 41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38" cy="31815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16" name="Freeform 415"/>
            <p:cNvSpPr/>
            <p:nvPr/>
          </p:nvSpPr>
          <p:spPr bwMode="auto">
            <a:xfrm>
              <a:off x="2159638" y="1673953"/>
              <a:ext cx="548515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17" name="Freeform 416"/>
            <p:cNvSpPr>
              <a:spLocks/>
            </p:cNvSpPr>
            <p:nvPr/>
          </p:nvSpPr>
          <p:spPr bwMode="auto">
            <a:xfrm>
              <a:off x="2103220" y="1633001"/>
              <a:ext cx="661352" cy="110253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8" name="Freeform 417"/>
            <p:cNvSpPr>
              <a:spLocks/>
            </p:cNvSpPr>
            <p:nvPr/>
          </p:nvSpPr>
          <p:spPr bwMode="auto">
            <a:xfrm>
              <a:off x="2535762" y="1727503"/>
              <a:ext cx="244480" cy="97653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9" name="Freeform 418"/>
            <p:cNvSpPr>
              <a:spLocks/>
            </p:cNvSpPr>
            <p:nvPr/>
          </p:nvSpPr>
          <p:spPr bwMode="auto">
            <a:xfrm>
              <a:off x="2090682" y="1730654"/>
              <a:ext cx="241347" cy="97651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20" name="Straight Connector 419"/>
            <p:cNvCxnSpPr>
              <a:cxnSpLocks noChangeShapeType="1"/>
              <a:endCxn id="415" idx="2"/>
            </p:cNvCxnSpPr>
            <p:nvPr/>
          </p:nvCxnSpPr>
          <p:spPr bwMode="auto">
            <a:xfrm flipH="1" flipV="1">
              <a:off x="1871277" y="1736954"/>
              <a:ext cx="3135" cy="12285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421" name="Straight Connector 420"/>
            <p:cNvCxnSpPr>
              <a:cxnSpLocks noChangeShapeType="1"/>
            </p:cNvCxnSpPr>
            <p:nvPr/>
          </p:nvCxnSpPr>
          <p:spPr bwMode="auto">
            <a:xfrm flipH="1" flipV="1">
              <a:off x="2996515" y="1733803"/>
              <a:ext cx="3133" cy="12285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5153" name="Group 347"/>
          <p:cNvGrpSpPr>
            <a:grpSpLocks/>
          </p:cNvGrpSpPr>
          <p:nvPr/>
        </p:nvGrpSpPr>
        <p:grpSpPr bwMode="auto">
          <a:xfrm>
            <a:off x="4111625" y="2951163"/>
            <a:ext cx="571500" cy="220662"/>
            <a:chOff x="1871277" y="1576300"/>
            <a:chExt cx="1128371" cy="437860"/>
          </a:xfrm>
        </p:grpSpPr>
        <p:sp>
          <p:nvSpPr>
            <p:cNvPr id="404" name="Oval 403"/>
            <p:cNvSpPr>
              <a:spLocks noChangeArrowheads="1"/>
            </p:cNvSpPr>
            <p:nvPr/>
          </p:nvSpPr>
          <p:spPr bwMode="auto">
            <a:xfrm flipV="1">
              <a:off x="1874412" y="1696003"/>
              <a:ext cx="1125236" cy="318157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05" name="Rectangle 404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406" name="Oval 40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38" cy="31815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07" name="Freeform 406"/>
            <p:cNvSpPr/>
            <p:nvPr/>
          </p:nvSpPr>
          <p:spPr bwMode="auto">
            <a:xfrm>
              <a:off x="2159638" y="1673951"/>
              <a:ext cx="548515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08" name="Freeform 407"/>
            <p:cNvSpPr>
              <a:spLocks/>
            </p:cNvSpPr>
            <p:nvPr/>
          </p:nvSpPr>
          <p:spPr bwMode="auto">
            <a:xfrm>
              <a:off x="2103220" y="1633001"/>
              <a:ext cx="661352" cy="110252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09" name="Freeform 408"/>
            <p:cNvSpPr>
              <a:spLocks/>
            </p:cNvSpPr>
            <p:nvPr/>
          </p:nvSpPr>
          <p:spPr bwMode="auto">
            <a:xfrm>
              <a:off x="2535762" y="1727504"/>
              <a:ext cx="244480" cy="97651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0" name="Freeform 409"/>
            <p:cNvSpPr>
              <a:spLocks/>
            </p:cNvSpPr>
            <p:nvPr/>
          </p:nvSpPr>
          <p:spPr bwMode="auto">
            <a:xfrm>
              <a:off x="2090682" y="1730653"/>
              <a:ext cx="241347" cy="97653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11" name="Straight Connector 410"/>
            <p:cNvCxnSpPr>
              <a:cxnSpLocks noChangeShapeType="1"/>
              <a:endCxn id="406" idx="2"/>
            </p:cNvCxnSpPr>
            <p:nvPr/>
          </p:nvCxnSpPr>
          <p:spPr bwMode="auto">
            <a:xfrm flipH="1" flipV="1">
              <a:off x="1871277" y="1736953"/>
              <a:ext cx="3135" cy="12285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412" name="Straight Connector 411"/>
            <p:cNvCxnSpPr>
              <a:cxnSpLocks noChangeShapeType="1"/>
            </p:cNvCxnSpPr>
            <p:nvPr/>
          </p:nvCxnSpPr>
          <p:spPr bwMode="auto">
            <a:xfrm flipH="1" flipV="1">
              <a:off x="2996515" y="1733804"/>
              <a:ext cx="3133" cy="12285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5154" name="Group 531"/>
          <p:cNvGrpSpPr>
            <a:grpSpLocks/>
          </p:cNvGrpSpPr>
          <p:nvPr/>
        </p:nvGrpSpPr>
        <p:grpSpPr bwMode="auto">
          <a:xfrm>
            <a:off x="6103938" y="4654550"/>
            <a:ext cx="530225" cy="214313"/>
            <a:chOff x="1871277" y="1576300"/>
            <a:chExt cx="1128371" cy="437860"/>
          </a:xfrm>
        </p:grpSpPr>
        <p:sp>
          <p:nvSpPr>
            <p:cNvPr id="543" name="Oval 542"/>
            <p:cNvSpPr>
              <a:spLocks noChangeArrowheads="1"/>
            </p:cNvSpPr>
            <p:nvPr/>
          </p:nvSpPr>
          <p:spPr bwMode="auto">
            <a:xfrm flipV="1">
              <a:off x="1874654" y="1693062"/>
              <a:ext cx="1124994" cy="32109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44" name="Rectangle 543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545" name="Oval 54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92" cy="32109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46" name="Freeform 545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7" name="Freeform 546"/>
            <p:cNvSpPr>
              <a:spLocks/>
            </p:cNvSpPr>
            <p:nvPr/>
          </p:nvSpPr>
          <p:spPr bwMode="auto">
            <a:xfrm>
              <a:off x="2101005" y="1634681"/>
              <a:ext cx="665535" cy="11027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48" name="Freeform 547"/>
            <p:cNvSpPr>
              <a:spLocks/>
            </p:cNvSpPr>
            <p:nvPr/>
          </p:nvSpPr>
          <p:spPr bwMode="auto">
            <a:xfrm>
              <a:off x="2536812" y="1728741"/>
              <a:ext cx="243242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49" name="Freeform 548"/>
            <p:cNvSpPr>
              <a:spLocks/>
            </p:cNvSpPr>
            <p:nvPr/>
          </p:nvSpPr>
          <p:spPr bwMode="auto">
            <a:xfrm>
              <a:off x="2090869" y="1728741"/>
              <a:ext cx="239864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50" name="Straight Connector 549"/>
            <p:cNvCxnSpPr>
              <a:cxnSpLocks noChangeShapeType="1"/>
              <a:endCxn id="545" idx="2"/>
            </p:cNvCxnSpPr>
            <p:nvPr/>
          </p:nvCxnSpPr>
          <p:spPr bwMode="auto">
            <a:xfrm flipH="1" flipV="1">
              <a:off x="1871277" y="1738470"/>
              <a:ext cx="3377" cy="12324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551" name="Straight Connector 550"/>
            <p:cNvCxnSpPr>
              <a:cxnSpLocks noChangeShapeType="1"/>
            </p:cNvCxnSpPr>
            <p:nvPr/>
          </p:nvCxnSpPr>
          <p:spPr bwMode="auto">
            <a:xfrm flipH="1" flipV="1">
              <a:off x="2996269" y="1735228"/>
              <a:ext cx="3379" cy="12324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cxnSp>
        <p:nvCxnSpPr>
          <p:cNvPr id="45155" name="Straight Connector 506"/>
          <p:cNvCxnSpPr>
            <a:cxnSpLocks noChangeShapeType="1"/>
          </p:cNvCxnSpPr>
          <p:nvPr/>
        </p:nvCxnSpPr>
        <p:spPr bwMode="auto">
          <a:xfrm flipH="1">
            <a:off x="7566025" y="431165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45156" name="Group 166"/>
          <p:cNvGrpSpPr>
            <a:grpSpLocks/>
          </p:cNvGrpSpPr>
          <p:nvPr/>
        </p:nvGrpSpPr>
        <p:grpSpPr bwMode="auto">
          <a:xfrm>
            <a:off x="8010525" y="4044950"/>
            <a:ext cx="649288" cy="417513"/>
            <a:chOff x="3053396" y="4304255"/>
            <a:chExt cx="648422" cy="418253"/>
          </a:xfrm>
        </p:grpSpPr>
        <p:sp>
          <p:nvSpPr>
            <p:cNvPr id="4518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182" name="TextBox 16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sp>
        <p:nvSpPr>
          <p:cNvPr id="45157" name="Rectangle 3"/>
          <p:cNvSpPr txBox="1">
            <a:spLocks noChangeArrowheads="1"/>
          </p:cNvSpPr>
          <p:nvPr/>
        </p:nvSpPr>
        <p:spPr bwMode="auto">
          <a:xfrm>
            <a:off x="473075" y="1073150"/>
            <a:ext cx="820420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</a:pPr>
            <a:r>
              <a:rPr lang="en-US" altLang="ko-KR" dirty="0">
                <a:latin typeface="Gill Sans MT" pitchFamily="34" charset="0"/>
              </a:rPr>
              <a:t>global ISP</a:t>
            </a:r>
            <a:r>
              <a:rPr lang="ko-KR" altLang="en-US" dirty="0">
                <a:latin typeface="Gill Sans MT" pitchFamily="34" charset="0"/>
              </a:rPr>
              <a:t>가 돈이 되는 사업이라면</a:t>
            </a:r>
            <a:r>
              <a:rPr lang="en-US" altLang="ko-KR" dirty="0">
                <a:latin typeface="Gill Sans MT" pitchFamily="34" charset="0"/>
              </a:rPr>
              <a:t>, </a:t>
            </a:r>
            <a:r>
              <a:rPr lang="ko-KR" altLang="en-US" dirty="0">
                <a:latin typeface="Gill Sans MT" pitchFamily="34" charset="0"/>
              </a:rPr>
              <a:t>경쟁자들이 생기고</a:t>
            </a:r>
            <a:r>
              <a:rPr lang="en-US" altLang="ko-KR" dirty="0">
                <a:latin typeface="Gill Sans MT" pitchFamily="34" charset="0"/>
              </a:rPr>
              <a:t>…</a:t>
            </a: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ko-KR" altLang="en-US" dirty="0">
                <a:latin typeface="Gill Sans MT" pitchFamily="34" charset="0"/>
              </a:rPr>
              <a:t>그들간에 상호연결이 되어야 한다</a:t>
            </a:r>
            <a:r>
              <a:rPr lang="en-US" altLang="ko-KR" dirty="0">
                <a:latin typeface="Gill Sans MT" pitchFamily="34" charset="0"/>
              </a:rPr>
              <a:t>.</a:t>
            </a:r>
          </a:p>
        </p:txBody>
      </p:sp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4697413" y="2871788"/>
            <a:ext cx="2133600" cy="1082675"/>
            <a:chOff x="4696844" y="2871032"/>
            <a:chExt cx="2133865" cy="1082781"/>
          </a:xfrm>
        </p:grpSpPr>
        <p:grpSp>
          <p:nvGrpSpPr>
            <p:cNvPr id="45176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45179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ko-KR"/>
              </a:p>
            </p:txBody>
          </p:sp>
          <p:sp>
            <p:nvSpPr>
              <p:cNvPr id="45180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45177" name="Straight Connector 18"/>
            <p:cNvCxnSpPr>
              <a:cxnSpLocks noChangeShapeType="1"/>
            </p:cNvCxnSpPr>
            <p:nvPr/>
          </p:nvCxnSpPr>
          <p:spPr bwMode="auto">
            <a:xfrm>
              <a:off x="4696844" y="3073933"/>
              <a:ext cx="980347" cy="35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45178" name="Straight Connector 516"/>
            <p:cNvCxnSpPr>
              <a:cxnSpLocks noChangeShapeType="1"/>
            </p:cNvCxnSpPr>
            <p:nvPr/>
          </p:nvCxnSpPr>
          <p:spPr bwMode="auto">
            <a:xfrm>
              <a:off x="6137159" y="3146857"/>
              <a:ext cx="693550" cy="8069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3" name="Group 39939"/>
          <p:cNvGrpSpPr>
            <a:grpSpLocks/>
          </p:cNvGrpSpPr>
          <p:nvPr/>
        </p:nvGrpSpPr>
        <p:grpSpPr bwMode="auto">
          <a:xfrm>
            <a:off x="2384425" y="3703638"/>
            <a:ext cx="2921000" cy="1411287"/>
            <a:chOff x="2577005" y="3679131"/>
            <a:chExt cx="2919566" cy="1413453"/>
          </a:xfrm>
        </p:grpSpPr>
        <p:cxnSp>
          <p:nvCxnSpPr>
            <p:cNvPr id="45173" name="Straight Connector 7"/>
            <p:cNvCxnSpPr>
              <a:cxnSpLocks noChangeShapeType="1"/>
              <a:stCxn id="395" idx="6"/>
            </p:cNvCxnSpPr>
            <p:nvPr/>
          </p:nvCxnSpPr>
          <p:spPr bwMode="auto">
            <a:xfrm>
              <a:off x="5124112" y="3679131"/>
              <a:ext cx="372459" cy="17130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45174" name="Straight Connector 415"/>
            <p:cNvCxnSpPr>
              <a:cxnSpLocks noChangeShapeType="1"/>
              <a:endCxn id="507" idx="4"/>
            </p:cNvCxnSpPr>
            <p:nvPr/>
          </p:nvCxnSpPr>
          <p:spPr bwMode="auto">
            <a:xfrm flipH="1">
              <a:off x="2577005" y="3804357"/>
              <a:ext cx="19911" cy="47755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45175" name="Straight Connector 523"/>
            <p:cNvCxnSpPr>
              <a:cxnSpLocks noChangeShapeType="1"/>
            </p:cNvCxnSpPr>
            <p:nvPr/>
          </p:nvCxnSpPr>
          <p:spPr bwMode="auto">
            <a:xfrm flipV="1">
              <a:off x="4424422" y="4626270"/>
              <a:ext cx="726759" cy="466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4" name="Group 39945"/>
          <p:cNvGrpSpPr>
            <a:grpSpLocks/>
          </p:cNvGrpSpPr>
          <p:nvPr/>
        </p:nvGrpSpPr>
        <p:grpSpPr bwMode="auto">
          <a:xfrm>
            <a:off x="4686300" y="4864100"/>
            <a:ext cx="1914525" cy="741363"/>
            <a:chOff x="4686300" y="4864100"/>
            <a:chExt cx="1914118" cy="740879"/>
          </a:xfrm>
        </p:grpSpPr>
        <p:sp>
          <p:nvSpPr>
            <p:cNvPr id="45171" name="TextBox 39940"/>
            <p:cNvSpPr txBox="1">
              <a:spLocks noChangeArrowheads="1"/>
            </p:cNvSpPr>
            <p:nvPr/>
          </p:nvSpPr>
          <p:spPr bwMode="auto">
            <a:xfrm>
              <a:off x="4838700" y="5143500"/>
              <a:ext cx="1761718" cy="46147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i="1">
                  <a:solidFill>
                    <a:srgbClr val="CC0000"/>
                  </a:solidFill>
                </a:rPr>
                <a:t>peering link</a:t>
              </a:r>
            </a:p>
          </p:txBody>
        </p:sp>
        <p:cxnSp>
          <p:nvCxnSpPr>
            <p:cNvPr id="45172" name="Straight Connector 39943"/>
            <p:cNvCxnSpPr>
              <a:cxnSpLocks noChangeShapeType="1"/>
            </p:cNvCxnSpPr>
            <p:nvPr/>
          </p:nvCxnSpPr>
          <p:spPr bwMode="auto">
            <a:xfrm>
              <a:off x="4686300" y="4864100"/>
              <a:ext cx="266700" cy="41910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5" name="Group 39950"/>
          <p:cNvGrpSpPr>
            <a:grpSpLocks/>
          </p:cNvGrpSpPr>
          <p:nvPr/>
        </p:nvGrpSpPr>
        <p:grpSpPr bwMode="auto">
          <a:xfrm>
            <a:off x="5270501" y="1701800"/>
            <a:ext cx="3671198" cy="1169988"/>
            <a:chOff x="5270500" y="1701800"/>
            <a:chExt cx="3670047" cy="1169232"/>
          </a:xfrm>
        </p:grpSpPr>
        <p:sp>
          <p:nvSpPr>
            <p:cNvPr id="45169" name="TextBox 39946"/>
            <p:cNvSpPr txBox="1">
              <a:spLocks noChangeArrowheads="1"/>
            </p:cNvSpPr>
            <p:nvPr/>
          </p:nvSpPr>
          <p:spPr bwMode="auto">
            <a:xfrm>
              <a:off x="5270500" y="1701800"/>
              <a:ext cx="3670047" cy="8304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i="1" dirty="0">
                  <a:solidFill>
                    <a:srgbClr val="CC0000"/>
                  </a:solidFill>
                </a:rPr>
                <a:t>Internet exchange point</a:t>
              </a:r>
            </a:p>
            <a:p>
              <a:r>
                <a:rPr lang="en-US" altLang="ko-KR" i="1" dirty="0">
                  <a:solidFill>
                    <a:srgbClr val="CC0000"/>
                  </a:solidFill>
                </a:rPr>
                <a:t>400</a:t>
              </a:r>
              <a:r>
                <a:rPr lang="ko-KR" altLang="en-US" i="1" dirty="0">
                  <a:solidFill>
                    <a:srgbClr val="CC0000"/>
                  </a:solidFill>
                </a:rPr>
                <a:t>개 이상 </a:t>
              </a:r>
              <a:r>
                <a:rPr lang="en-US" altLang="ko-KR" i="1" dirty="0">
                  <a:solidFill>
                    <a:srgbClr val="CC0000"/>
                  </a:solidFill>
                </a:rPr>
                <a:t>: </a:t>
              </a:r>
              <a:r>
                <a:rPr lang="ko-KR" altLang="en-US" i="1" dirty="0" err="1">
                  <a:solidFill>
                    <a:srgbClr val="CC0000"/>
                  </a:solidFill>
                </a:rPr>
                <a:t>피어링</a:t>
              </a:r>
              <a:r>
                <a:rPr lang="ko-KR" altLang="en-US" i="1" dirty="0">
                  <a:solidFill>
                    <a:srgbClr val="CC0000"/>
                  </a:solidFill>
                </a:rPr>
                <a:t> 도움</a:t>
              </a:r>
              <a:r>
                <a:rPr lang="en-US" altLang="ko-KR" i="1" dirty="0">
                  <a:solidFill>
                    <a:srgbClr val="CC0000"/>
                  </a:solidFill>
                </a:rPr>
                <a:t> </a:t>
              </a:r>
            </a:p>
          </p:txBody>
        </p:sp>
        <p:cxnSp>
          <p:nvCxnSpPr>
            <p:cNvPr id="45170" name="Straight Connector 39948"/>
            <p:cNvCxnSpPr>
              <a:cxnSpLocks noChangeShapeType="1"/>
              <a:endCxn id="45180" idx="0"/>
            </p:cNvCxnSpPr>
            <p:nvPr/>
          </p:nvCxnSpPr>
          <p:spPr bwMode="auto">
            <a:xfrm flipH="1">
              <a:off x="5952289" y="2159000"/>
              <a:ext cx="219911" cy="71203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6" name="Group 39937"/>
          <p:cNvGrpSpPr>
            <a:grpSpLocks/>
          </p:cNvGrpSpPr>
          <p:nvPr/>
        </p:nvGrpSpPr>
        <p:grpSpPr bwMode="auto">
          <a:xfrm>
            <a:off x="3906838" y="3883025"/>
            <a:ext cx="1379537" cy="674688"/>
            <a:chOff x="3962400" y="3676180"/>
            <a:chExt cx="1378622" cy="673930"/>
          </a:xfrm>
        </p:grpSpPr>
        <p:cxnSp>
          <p:nvCxnSpPr>
            <p:cNvPr id="45163" name="Straight Connector 515"/>
            <p:cNvCxnSpPr>
              <a:cxnSpLocks noChangeShapeType="1"/>
            </p:cNvCxnSpPr>
            <p:nvPr/>
          </p:nvCxnSpPr>
          <p:spPr bwMode="auto">
            <a:xfrm flipV="1">
              <a:off x="4065677" y="4166418"/>
              <a:ext cx="194972" cy="18369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grpSp>
          <p:nvGrpSpPr>
            <p:cNvPr id="45164" name="Group 518"/>
            <p:cNvGrpSpPr>
              <a:grpSpLocks/>
            </p:cNvGrpSpPr>
            <p:nvPr/>
          </p:nvGrpSpPr>
          <p:grpSpPr bwMode="auto">
            <a:xfrm>
              <a:off x="3993651" y="3824925"/>
              <a:ext cx="549165" cy="360218"/>
              <a:chOff x="5634518" y="2616953"/>
              <a:chExt cx="549165" cy="360218"/>
            </a:xfrm>
          </p:grpSpPr>
          <p:sp>
            <p:nvSpPr>
              <p:cNvPr id="45167" name="Oval 521"/>
              <p:cNvSpPr>
                <a:spLocks noChangeArrowheads="1"/>
              </p:cNvSpPr>
              <p:nvPr/>
            </p:nvSpPr>
            <p:spPr bwMode="auto">
              <a:xfrm>
                <a:off x="5634518" y="2672371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ko-KR"/>
              </a:p>
            </p:txBody>
          </p:sp>
          <p:sp>
            <p:nvSpPr>
              <p:cNvPr id="45168" name="TextBox 522"/>
              <p:cNvSpPr txBox="1">
                <a:spLocks noChangeArrowheads="1"/>
              </p:cNvSpPr>
              <p:nvPr/>
            </p:nvSpPr>
            <p:spPr bwMode="auto">
              <a:xfrm>
                <a:off x="5672004" y="2616953"/>
                <a:ext cx="511679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45165" name="Straight Connector 519"/>
            <p:cNvCxnSpPr>
              <a:cxnSpLocks noChangeShapeType="1"/>
              <a:stCxn id="45167" idx="6"/>
              <a:endCxn id="597" idx="2"/>
            </p:cNvCxnSpPr>
            <p:nvPr/>
          </p:nvCxnSpPr>
          <p:spPr bwMode="auto">
            <a:xfrm flipV="1">
              <a:off x="4521743" y="3687971"/>
              <a:ext cx="819279" cy="34477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45166" name="Straight Connector 520"/>
            <p:cNvCxnSpPr>
              <a:cxnSpLocks noChangeShapeType="1"/>
            </p:cNvCxnSpPr>
            <p:nvPr/>
          </p:nvCxnSpPr>
          <p:spPr bwMode="auto">
            <a:xfrm>
              <a:off x="3962400" y="3676180"/>
              <a:ext cx="300277" cy="20338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Oval 3"/>
          <p:cNvSpPr>
            <a:spLocks noChangeArrowheads="1"/>
          </p:cNvSpPr>
          <p:nvPr/>
        </p:nvSpPr>
        <p:spPr bwMode="auto">
          <a:xfrm>
            <a:off x="1520825" y="4203700"/>
            <a:ext cx="2941638" cy="132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ko-KR"/>
          </a:p>
        </p:txBody>
      </p:sp>
      <p:cxnSp>
        <p:nvCxnSpPr>
          <p:cNvPr id="46083" name="Straight Connector 10"/>
          <p:cNvCxnSpPr>
            <a:cxnSpLocks noChangeShapeType="1"/>
            <a:stCxn id="507" idx="7"/>
          </p:cNvCxnSpPr>
          <p:nvPr/>
        </p:nvCxnSpPr>
        <p:spPr bwMode="auto">
          <a:xfrm>
            <a:off x="2555875" y="4437063"/>
            <a:ext cx="969963" cy="682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084" name="Straight Connector 297"/>
          <p:cNvCxnSpPr>
            <a:cxnSpLocks noChangeShapeType="1"/>
          </p:cNvCxnSpPr>
          <p:nvPr/>
        </p:nvCxnSpPr>
        <p:spPr bwMode="auto">
          <a:xfrm>
            <a:off x="3059113" y="4724400"/>
            <a:ext cx="109537" cy="793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085" name="Straight Connector 298"/>
          <p:cNvCxnSpPr>
            <a:cxnSpLocks noChangeShapeType="1"/>
          </p:cNvCxnSpPr>
          <p:nvPr/>
        </p:nvCxnSpPr>
        <p:spPr bwMode="auto">
          <a:xfrm flipV="1">
            <a:off x="2876550" y="4919663"/>
            <a:ext cx="222250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086" name="Straight Connector 299"/>
          <p:cNvCxnSpPr>
            <a:cxnSpLocks noChangeShapeType="1"/>
          </p:cNvCxnSpPr>
          <p:nvPr/>
        </p:nvCxnSpPr>
        <p:spPr bwMode="auto">
          <a:xfrm flipV="1">
            <a:off x="2603500" y="4751388"/>
            <a:ext cx="177800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087" name="Straight Connector 300"/>
          <p:cNvCxnSpPr>
            <a:cxnSpLocks noChangeShapeType="1"/>
            <a:stCxn id="444" idx="6"/>
          </p:cNvCxnSpPr>
          <p:nvPr/>
        </p:nvCxnSpPr>
        <p:spPr bwMode="auto">
          <a:xfrm flipV="1">
            <a:off x="2317750" y="5038725"/>
            <a:ext cx="188913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088" name="Straight Connector 301"/>
          <p:cNvCxnSpPr>
            <a:cxnSpLocks noChangeShapeType="1"/>
          </p:cNvCxnSpPr>
          <p:nvPr/>
        </p:nvCxnSpPr>
        <p:spPr bwMode="auto">
          <a:xfrm flipV="1">
            <a:off x="3073400" y="4967288"/>
            <a:ext cx="231775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089" name="Straight Connector 302"/>
          <p:cNvCxnSpPr>
            <a:cxnSpLocks noChangeShapeType="1"/>
          </p:cNvCxnSpPr>
          <p:nvPr/>
        </p:nvCxnSpPr>
        <p:spPr bwMode="auto">
          <a:xfrm flipH="1" flipV="1">
            <a:off x="3524250" y="4954588"/>
            <a:ext cx="327025" cy="1190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090" name="Straight Connector 303"/>
          <p:cNvCxnSpPr>
            <a:cxnSpLocks noChangeShapeType="1"/>
          </p:cNvCxnSpPr>
          <p:nvPr/>
        </p:nvCxnSpPr>
        <p:spPr bwMode="auto">
          <a:xfrm flipV="1">
            <a:off x="3511550" y="4619625"/>
            <a:ext cx="260350" cy="188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091" name="Straight Connector 304"/>
          <p:cNvCxnSpPr>
            <a:cxnSpLocks noChangeShapeType="1"/>
            <a:endCxn id="505" idx="7"/>
          </p:cNvCxnSpPr>
          <p:nvPr/>
        </p:nvCxnSpPr>
        <p:spPr bwMode="auto">
          <a:xfrm flipH="1" flipV="1">
            <a:off x="2557463" y="4494213"/>
            <a:ext cx="207962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sp>
        <p:nvSpPr>
          <p:cNvPr id="46092" name="TextBox 39958"/>
          <p:cNvSpPr txBox="1">
            <a:spLocks noChangeArrowheads="1"/>
          </p:cNvSpPr>
          <p:nvPr/>
        </p:nvSpPr>
        <p:spPr bwMode="auto">
          <a:xfrm>
            <a:off x="1655763" y="4533900"/>
            <a:ext cx="892175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i="1"/>
              <a:t>ISP C</a:t>
            </a:r>
          </a:p>
        </p:txBody>
      </p:sp>
      <p:grpSp>
        <p:nvGrpSpPr>
          <p:cNvPr id="46093" name="Group 347"/>
          <p:cNvGrpSpPr>
            <a:grpSpLocks/>
          </p:cNvGrpSpPr>
          <p:nvPr/>
        </p:nvGrpSpPr>
        <p:grpSpPr bwMode="auto">
          <a:xfrm>
            <a:off x="3532188" y="4419600"/>
            <a:ext cx="485775" cy="211138"/>
            <a:chOff x="1871277" y="1576300"/>
            <a:chExt cx="1128371" cy="437860"/>
          </a:xfrm>
        </p:grpSpPr>
        <p:sp>
          <p:nvSpPr>
            <p:cNvPr id="496" name="Oval 495"/>
            <p:cNvSpPr>
              <a:spLocks noChangeArrowheads="1"/>
            </p:cNvSpPr>
            <p:nvPr/>
          </p:nvSpPr>
          <p:spPr bwMode="auto">
            <a:xfrm flipV="1">
              <a:off x="1874963" y="1694818"/>
              <a:ext cx="1124685" cy="319342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97" name="Rectangle 496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498" name="Oval 49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682" cy="319342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99" name="Freeform 498"/>
            <p:cNvSpPr/>
            <p:nvPr/>
          </p:nvSpPr>
          <p:spPr bwMode="auto">
            <a:xfrm>
              <a:off x="2158901" y="1671774"/>
              <a:ext cx="549434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0" name="Freeform 499"/>
            <p:cNvSpPr>
              <a:spLocks/>
            </p:cNvSpPr>
            <p:nvPr/>
          </p:nvSpPr>
          <p:spPr bwMode="auto">
            <a:xfrm>
              <a:off x="2103588" y="1632268"/>
              <a:ext cx="660061" cy="11193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01" name="Freeform 500"/>
            <p:cNvSpPr>
              <a:spLocks/>
            </p:cNvSpPr>
            <p:nvPr/>
          </p:nvSpPr>
          <p:spPr bwMode="auto">
            <a:xfrm>
              <a:off x="2538711" y="1727740"/>
              <a:ext cx="243374" cy="95474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02" name="Freeform 501"/>
            <p:cNvSpPr>
              <a:spLocks/>
            </p:cNvSpPr>
            <p:nvPr/>
          </p:nvSpPr>
          <p:spPr bwMode="auto">
            <a:xfrm>
              <a:off x="2088838" y="1731033"/>
              <a:ext cx="243374" cy="9547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03" name="Straight Connector 502"/>
            <p:cNvCxnSpPr>
              <a:cxnSpLocks noChangeShapeType="1"/>
              <a:endCxn id="498" idx="2"/>
            </p:cNvCxnSpPr>
            <p:nvPr/>
          </p:nvCxnSpPr>
          <p:spPr bwMode="auto">
            <a:xfrm flipH="1" flipV="1">
              <a:off x="1871277" y="1737617"/>
              <a:ext cx="3686" cy="12180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504" name="Straight Connector 503"/>
            <p:cNvCxnSpPr>
              <a:cxnSpLocks noChangeShapeType="1"/>
            </p:cNvCxnSpPr>
            <p:nvPr/>
          </p:nvCxnSpPr>
          <p:spPr bwMode="auto">
            <a:xfrm flipH="1" flipV="1">
              <a:off x="2995959" y="1734324"/>
              <a:ext cx="3689" cy="12510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6094" name="Group 347"/>
          <p:cNvGrpSpPr>
            <a:grpSpLocks/>
          </p:cNvGrpSpPr>
          <p:nvPr/>
        </p:nvGrpSpPr>
        <p:grpSpPr bwMode="auto">
          <a:xfrm>
            <a:off x="3063875" y="4773613"/>
            <a:ext cx="484188" cy="211137"/>
            <a:chOff x="1871277" y="1576300"/>
            <a:chExt cx="1128371" cy="437860"/>
          </a:xfrm>
        </p:grpSpPr>
        <p:sp>
          <p:nvSpPr>
            <p:cNvPr id="478" name="Oval 477"/>
            <p:cNvSpPr>
              <a:spLocks noChangeArrowheads="1"/>
            </p:cNvSpPr>
            <p:nvPr/>
          </p:nvSpPr>
          <p:spPr bwMode="auto">
            <a:xfrm flipV="1">
              <a:off x="1874978" y="1694819"/>
              <a:ext cx="1124670" cy="319341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79" name="Rectangle 478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480" name="Oval 47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670" cy="319341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81" name="Freeform 480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2" name="Freeform 481"/>
            <p:cNvSpPr>
              <a:spLocks/>
            </p:cNvSpPr>
            <p:nvPr/>
          </p:nvSpPr>
          <p:spPr bwMode="auto">
            <a:xfrm>
              <a:off x="2104351" y="1632266"/>
              <a:ext cx="662222" cy="11193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83" name="Freeform 482"/>
            <p:cNvSpPr>
              <a:spLocks/>
            </p:cNvSpPr>
            <p:nvPr/>
          </p:nvSpPr>
          <p:spPr bwMode="auto">
            <a:xfrm>
              <a:off x="2537200" y="1727741"/>
              <a:ext cx="244172" cy="9547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84" name="Freeform 483"/>
            <p:cNvSpPr>
              <a:spLocks/>
            </p:cNvSpPr>
            <p:nvPr/>
          </p:nvSpPr>
          <p:spPr bwMode="auto">
            <a:xfrm>
              <a:off x="2089553" y="1731032"/>
              <a:ext cx="240471" cy="95474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85" name="Straight Connector 484"/>
            <p:cNvCxnSpPr>
              <a:cxnSpLocks noChangeShapeType="1"/>
              <a:endCxn id="480" idx="2"/>
            </p:cNvCxnSpPr>
            <p:nvPr/>
          </p:nvCxnSpPr>
          <p:spPr bwMode="auto">
            <a:xfrm flipH="1" flipV="1">
              <a:off x="1871277" y="1737616"/>
              <a:ext cx="3701" cy="12181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486" name="Straight Connector 485"/>
            <p:cNvCxnSpPr>
              <a:cxnSpLocks noChangeShapeType="1"/>
            </p:cNvCxnSpPr>
            <p:nvPr/>
          </p:nvCxnSpPr>
          <p:spPr bwMode="auto">
            <a:xfrm flipH="1" flipV="1">
              <a:off x="2995947" y="1734325"/>
              <a:ext cx="3701" cy="12510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6095" name="Group 347"/>
          <p:cNvGrpSpPr>
            <a:grpSpLocks/>
          </p:cNvGrpSpPr>
          <p:nvPr/>
        </p:nvGrpSpPr>
        <p:grpSpPr bwMode="auto">
          <a:xfrm>
            <a:off x="2624138" y="4560888"/>
            <a:ext cx="484187" cy="211137"/>
            <a:chOff x="1871277" y="1576300"/>
            <a:chExt cx="1128371" cy="437860"/>
          </a:xfrm>
        </p:grpSpPr>
        <p:sp>
          <p:nvSpPr>
            <p:cNvPr id="469" name="Oval 468"/>
            <p:cNvSpPr>
              <a:spLocks noChangeArrowheads="1"/>
            </p:cNvSpPr>
            <p:nvPr/>
          </p:nvSpPr>
          <p:spPr bwMode="auto">
            <a:xfrm flipV="1">
              <a:off x="1874975" y="1694819"/>
              <a:ext cx="1124673" cy="319341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70" name="Rectangle 469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471" name="Oval 47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673" cy="319341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72" name="Freeform 471"/>
            <p:cNvSpPr/>
            <p:nvPr/>
          </p:nvSpPr>
          <p:spPr bwMode="auto">
            <a:xfrm>
              <a:off x="2159844" y="1671772"/>
              <a:ext cx="547538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73" name="Freeform 472"/>
            <p:cNvSpPr>
              <a:spLocks/>
            </p:cNvSpPr>
            <p:nvPr/>
          </p:nvSpPr>
          <p:spPr bwMode="auto">
            <a:xfrm>
              <a:off x="2104349" y="1632266"/>
              <a:ext cx="662226" cy="11193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74" name="Freeform 473"/>
            <p:cNvSpPr>
              <a:spLocks/>
            </p:cNvSpPr>
            <p:nvPr/>
          </p:nvSpPr>
          <p:spPr bwMode="auto">
            <a:xfrm>
              <a:off x="2537202" y="1727741"/>
              <a:ext cx="244172" cy="9547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75" name="Freeform 474"/>
            <p:cNvSpPr>
              <a:spLocks/>
            </p:cNvSpPr>
            <p:nvPr/>
          </p:nvSpPr>
          <p:spPr bwMode="auto">
            <a:xfrm>
              <a:off x="2089551" y="1731032"/>
              <a:ext cx="240474" cy="95474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76" name="Straight Connector 475"/>
            <p:cNvCxnSpPr>
              <a:cxnSpLocks noChangeShapeType="1"/>
              <a:endCxn id="471" idx="2"/>
            </p:cNvCxnSpPr>
            <p:nvPr/>
          </p:nvCxnSpPr>
          <p:spPr bwMode="auto">
            <a:xfrm flipH="1" flipV="1">
              <a:off x="1871277" y="1737616"/>
              <a:ext cx="3698" cy="12181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477" name="Straight Connector 476"/>
            <p:cNvCxnSpPr>
              <a:cxnSpLocks noChangeShapeType="1"/>
            </p:cNvCxnSpPr>
            <p:nvPr/>
          </p:nvCxnSpPr>
          <p:spPr bwMode="auto">
            <a:xfrm flipH="1" flipV="1">
              <a:off x="2995950" y="1734325"/>
              <a:ext cx="3698" cy="12510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6096" name="Group 347"/>
          <p:cNvGrpSpPr>
            <a:grpSpLocks/>
          </p:cNvGrpSpPr>
          <p:nvPr/>
        </p:nvGrpSpPr>
        <p:grpSpPr bwMode="auto">
          <a:xfrm>
            <a:off x="2417763" y="4854575"/>
            <a:ext cx="484187" cy="211138"/>
            <a:chOff x="1871277" y="1576300"/>
            <a:chExt cx="1128371" cy="437860"/>
          </a:xfrm>
        </p:grpSpPr>
        <p:sp>
          <p:nvSpPr>
            <p:cNvPr id="460" name="Oval 459"/>
            <p:cNvSpPr>
              <a:spLocks noChangeArrowheads="1"/>
            </p:cNvSpPr>
            <p:nvPr/>
          </p:nvSpPr>
          <p:spPr bwMode="auto">
            <a:xfrm flipV="1">
              <a:off x="1874975" y="1694818"/>
              <a:ext cx="1124673" cy="319342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61" name="Rectangle 460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462" name="Oval 46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673" cy="319342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63" name="Freeform 462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64" name="Freeform 463"/>
            <p:cNvSpPr>
              <a:spLocks/>
            </p:cNvSpPr>
            <p:nvPr/>
          </p:nvSpPr>
          <p:spPr bwMode="auto">
            <a:xfrm>
              <a:off x="2104349" y="1632268"/>
              <a:ext cx="662226" cy="11193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65" name="Freeform 464"/>
            <p:cNvSpPr>
              <a:spLocks/>
            </p:cNvSpPr>
            <p:nvPr/>
          </p:nvSpPr>
          <p:spPr bwMode="auto">
            <a:xfrm>
              <a:off x="2537202" y="1727740"/>
              <a:ext cx="244172" cy="95474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66" name="Freeform 465"/>
            <p:cNvSpPr>
              <a:spLocks/>
            </p:cNvSpPr>
            <p:nvPr/>
          </p:nvSpPr>
          <p:spPr bwMode="auto">
            <a:xfrm>
              <a:off x="2089551" y="1731033"/>
              <a:ext cx="240474" cy="9547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67" name="Straight Connector 466"/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617"/>
              <a:ext cx="3698" cy="12180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468" name="Straight Connector 467"/>
            <p:cNvCxnSpPr>
              <a:cxnSpLocks noChangeShapeType="1"/>
            </p:cNvCxnSpPr>
            <p:nvPr/>
          </p:nvCxnSpPr>
          <p:spPr bwMode="auto">
            <a:xfrm flipH="1" flipV="1">
              <a:off x="2995950" y="1734324"/>
              <a:ext cx="3698" cy="12510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sp>
        <p:nvSpPr>
          <p:cNvPr id="46097" name="Oval 3"/>
          <p:cNvSpPr>
            <a:spLocks noChangeArrowheads="1"/>
          </p:cNvSpPr>
          <p:nvPr/>
        </p:nvSpPr>
        <p:spPr bwMode="auto">
          <a:xfrm>
            <a:off x="4614863" y="3649663"/>
            <a:ext cx="3219450" cy="134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ko-KR"/>
          </a:p>
        </p:txBody>
      </p:sp>
      <p:cxnSp>
        <p:nvCxnSpPr>
          <p:cNvPr id="46098" name="Straight Connector 10"/>
          <p:cNvCxnSpPr>
            <a:cxnSpLocks noChangeShapeType="1"/>
            <a:stCxn id="599" idx="7"/>
          </p:cNvCxnSpPr>
          <p:nvPr/>
        </p:nvCxnSpPr>
        <p:spPr bwMode="auto">
          <a:xfrm>
            <a:off x="5748338" y="3886200"/>
            <a:ext cx="1062037" cy="698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099" name="Straight Connector 297"/>
          <p:cNvCxnSpPr>
            <a:cxnSpLocks noChangeShapeType="1"/>
          </p:cNvCxnSpPr>
          <p:nvPr/>
        </p:nvCxnSpPr>
        <p:spPr bwMode="auto">
          <a:xfrm>
            <a:off x="6299200" y="4176713"/>
            <a:ext cx="120650" cy="825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00" name="Straight Connector 298"/>
          <p:cNvCxnSpPr>
            <a:cxnSpLocks noChangeShapeType="1"/>
          </p:cNvCxnSpPr>
          <p:nvPr/>
        </p:nvCxnSpPr>
        <p:spPr bwMode="auto">
          <a:xfrm flipV="1">
            <a:off x="6099175" y="4376738"/>
            <a:ext cx="242888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01" name="Straight Connector 299"/>
          <p:cNvCxnSpPr>
            <a:cxnSpLocks noChangeShapeType="1"/>
          </p:cNvCxnSpPr>
          <p:nvPr/>
        </p:nvCxnSpPr>
        <p:spPr bwMode="auto">
          <a:xfrm flipV="1">
            <a:off x="5800725" y="4205288"/>
            <a:ext cx="195263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02" name="Straight Connector 300"/>
          <p:cNvCxnSpPr>
            <a:cxnSpLocks noChangeShapeType="1"/>
            <a:stCxn id="536" idx="6"/>
          </p:cNvCxnSpPr>
          <p:nvPr/>
        </p:nvCxnSpPr>
        <p:spPr bwMode="auto">
          <a:xfrm flipV="1">
            <a:off x="5487988" y="4497388"/>
            <a:ext cx="206375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03" name="Straight Connector 301"/>
          <p:cNvCxnSpPr>
            <a:cxnSpLocks noChangeShapeType="1"/>
          </p:cNvCxnSpPr>
          <p:nvPr/>
        </p:nvCxnSpPr>
        <p:spPr bwMode="auto">
          <a:xfrm flipV="1">
            <a:off x="6315075" y="4424363"/>
            <a:ext cx="254000" cy="247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04" name="Straight Connector 302"/>
          <p:cNvCxnSpPr>
            <a:cxnSpLocks noChangeShapeType="1"/>
          </p:cNvCxnSpPr>
          <p:nvPr/>
        </p:nvCxnSpPr>
        <p:spPr bwMode="auto">
          <a:xfrm flipH="1" flipV="1">
            <a:off x="6778625" y="4403725"/>
            <a:ext cx="358775" cy="120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05" name="Straight Connector 303"/>
          <p:cNvCxnSpPr>
            <a:cxnSpLocks noChangeShapeType="1"/>
          </p:cNvCxnSpPr>
          <p:nvPr/>
        </p:nvCxnSpPr>
        <p:spPr bwMode="auto">
          <a:xfrm flipV="1">
            <a:off x="6794500" y="4070350"/>
            <a:ext cx="285750" cy="1920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06" name="Straight Connector 304"/>
          <p:cNvCxnSpPr>
            <a:cxnSpLocks noChangeShapeType="1"/>
            <a:endCxn id="597" idx="7"/>
          </p:cNvCxnSpPr>
          <p:nvPr/>
        </p:nvCxnSpPr>
        <p:spPr bwMode="auto">
          <a:xfrm flipH="1" flipV="1">
            <a:off x="5749925" y="3943350"/>
            <a:ext cx="227013" cy="85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sp>
        <p:nvSpPr>
          <p:cNvPr id="46107" name="TextBox 39958"/>
          <p:cNvSpPr txBox="1">
            <a:spLocks noChangeArrowheads="1"/>
          </p:cNvSpPr>
          <p:nvPr/>
        </p:nvSpPr>
        <p:spPr bwMode="auto">
          <a:xfrm>
            <a:off x="4764088" y="3983038"/>
            <a:ext cx="958850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i="1"/>
              <a:t>ISP B</a:t>
            </a:r>
          </a:p>
        </p:txBody>
      </p:sp>
      <p:grpSp>
        <p:nvGrpSpPr>
          <p:cNvPr id="46108" name="Group 347"/>
          <p:cNvGrpSpPr>
            <a:grpSpLocks/>
          </p:cNvGrpSpPr>
          <p:nvPr/>
        </p:nvGrpSpPr>
        <p:grpSpPr bwMode="auto">
          <a:xfrm>
            <a:off x="5297488" y="3752850"/>
            <a:ext cx="530225" cy="214313"/>
            <a:chOff x="1871277" y="1576300"/>
            <a:chExt cx="1128371" cy="437860"/>
          </a:xfrm>
        </p:grpSpPr>
        <p:sp>
          <p:nvSpPr>
            <p:cNvPr id="597" name="Oval 596"/>
            <p:cNvSpPr>
              <a:spLocks noChangeArrowheads="1"/>
            </p:cNvSpPr>
            <p:nvPr/>
          </p:nvSpPr>
          <p:spPr bwMode="auto">
            <a:xfrm flipV="1">
              <a:off x="1874654" y="1693062"/>
              <a:ext cx="1124994" cy="32109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98" name="Rectangle 597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599" name="Oval 59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92" cy="32109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600" name="Freeform 599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01" name="Freeform 600"/>
            <p:cNvSpPr>
              <a:spLocks/>
            </p:cNvSpPr>
            <p:nvPr/>
          </p:nvSpPr>
          <p:spPr bwMode="auto">
            <a:xfrm>
              <a:off x="2101005" y="1634681"/>
              <a:ext cx="665535" cy="11027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02" name="Freeform 601"/>
            <p:cNvSpPr>
              <a:spLocks/>
            </p:cNvSpPr>
            <p:nvPr/>
          </p:nvSpPr>
          <p:spPr bwMode="auto">
            <a:xfrm>
              <a:off x="2536812" y="1728741"/>
              <a:ext cx="243242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03" name="Freeform 602"/>
            <p:cNvSpPr>
              <a:spLocks/>
            </p:cNvSpPr>
            <p:nvPr/>
          </p:nvSpPr>
          <p:spPr bwMode="auto">
            <a:xfrm>
              <a:off x="2090869" y="1728741"/>
              <a:ext cx="239864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604" name="Straight Connector 603"/>
            <p:cNvCxnSpPr>
              <a:cxnSpLocks noChangeShapeType="1"/>
              <a:endCxn id="599" idx="2"/>
            </p:cNvCxnSpPr>
            <p:nvPr/>
          </p:nvCxnSpPr>
          <p:spPr bwMode="auto">
            <a:xfrm flipH="1" flipV="1">
              <a:off x="1871277" y="1738470"/>
              <a:ext cx="3377" cy="12324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605" name="Straight Connector 604"/>
            <p:cNvCxnSpPr>
              <a:cxnSpLocks noChangeShapeType="1"/>
            </p:cNvCxnSpPr>
            <p:nvPr/>
          </p:nvCxnSpPr>
          <p:spPr bwMode="auto">
            <a:xfrm flipH="1" flipV="1">
              <a:off x="2996269" y="1735228"/>
              <a:ext cx="3379" cy="12324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6109" name="Group 347"/>
          <p:cNvGrpSpPr>
            <a:grpSpLocks/>
          </p:cNvGrpSpPr>
          <p:nvPr/>
        </p:nvGrpSpPr>
        <p:grpSpPr bwMode="auto">
          <a:xfrm>
            <a:off x="6303963" y="4227513"/>
            <a:ext cx="530225" cy="214312"/>
            <a:chOff x="1871277" y="1576300"/>
            <a:chExt cx="1128371" cy="437860"/>
          </a:xfrm>
        </p:grpSpPr>
        <p:sp>
          <p:nvSpPr>
            <p:cNvPr id="570" name="Oval 569"/>
            <p:cNvSpPr>
              <a:spLocks noChangeArrowheads="1"/>
            </p:cNvSpPr>
            <p:nvPr/>
          </p:nvSpPr>
          <p:spPr bwMode="auto">
            <a:xfrm flipV="1">
              <a:off x="1874654" y="1693063"/>
              <a:ext cx="1124994" cy="321097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71" name="Rectangle 570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572" name="Oval 57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92" cy="32109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73" name="Freeform 572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4" name="Freeform 573"/>
            <p:cNvSpPr>
              <a:spLocks/>
            </p:cNvSpPr>
            <p:nvPr/>
          </p:nvSpPr>
          <p:spPr bwMode="auto">
            <a:xfrm>
              <a:off x="2101005" y="1634681"/>
              <a:ext cx="665535" cy="11027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75" name="Freeform 574"/>
            <p:cNvSpPr>
              <a:spLocks/>
            </p:cNvSpPr>
            <p:nvPr/>
          </p:nvSpPr>
          <p:spPr bwMode="auto">
            <a:xfrm>
              <a:off x="2536812" y="1728739"/>
              <a:ext cx="243242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76" name="Freeform 575"/>
            <p:cNvSpPr>
              <a:spLocks/>
            </p:cNvSpPr>
            <p:nvPr/>
          </p:nvSpPr>
          <p:spPr bwMode="auto">
            <a:xfrm>
              <a:off x="2090869" y="1728739"/>
              <a:ext cx="239864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77" name="Straight Connector 576"/>
            <p:cNvCxnSpPr>
              <a:cxnSpLocks noChangeShapeType="1"/>
              <a:endCxn id="572" idx="2"/>
            </p:cNvCxnSpPr>
            <p:nvPr/>
          </p:nvCxnSpPr>
          <p:spPr bwMode="auto">
            <a:xfrm flipH="1" flipV="1">
              <a:off x="1871277" y="1738471"/>
              <a:ext cx="3377" cy="12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578" name="Straight Connector 577"/>
            <p:cNvCxnSpPr>
              <a:cxnSpLocks noChangeShapeType="1"/>
            </p:cNvCxnSpPr>
            <p:nvPr/>
          </p:nvCxnSpPr>
          <p:spPr bwMode="auto">
            <a:xfrm flipH="1" flipV="1">
              <a:off x="2996269" y="1735226"/>
              <a:ext cx="3379" cy="12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6110" name="Group 347"/>
          <p:cNvGrpSpPr>
            <a:grpSpLocks/>
          </p:cNvGrpSpPr>
          <p:nvPr/>
        </p:nvGrpSpPr>
        <p:grpSpPr bwMode="auto">
          <a:xfrm>
            <a:off x="5822950" y="4011613"/>
            <a:ext cx="530225" cy="214312"/>
            <a:chOff x="1871277" y="1576300"/>
            <a:chExt cx="1128371" cy="437860"/>
          </a:xfrm>
        </p:grpSpPr>
        <p:sp>
          <p:nvSpPr>
            <p:cNvPr id="561" name="Oval 560"/>
            <p:cNvSpPr>
              <a:spLocks noChangeArrowheads="1"/>
            </p:cNvSpPr>
            <p:nvPr/>
          </p:nvSpPr>
          <p:spPr bwMode="auto">
            <a:xfrm flipV="1">
              <a:off x="1874656" y="1693063"/>
              <a:ext cx="1124992" cy="321097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62" name="Rectangle 561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563" name="Oval 56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94" cy="32109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64" name="Freeform 563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5" name="Freeform 564"/>
            <p:cNvSpPr>
              <a:spLocks/>
            </p:cNvSpPr>
            <p:nvPr/>
          </p:nvSpPr>
          <p:spPr bwMode="auto">
            <a:xfrm>
              <a:off x="2101005" y="1634681"/>
              <a:ext cx="665537" cy="11027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66" name="Freeform 565"/>
            <p:cNvSpPr>
              <a:spLocks/>
            </p:cNvSpPr>
            <p:nvPr/>
          </p:nvSpPr>
          <p:spPr bwMode="auto">
            <a:xfrm>
              <a:off x="2536814" y="1728739"/>
              <a:ext cx="243242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67" name="Freeform 566"/>
            <p:cNvSpPr>
              <a:spLocks/>
            </p:cNvSpPr>
            <p:nvPr/>
          </p:nvSpPr>
          <p:spPr bwMode="auto">
            <a:xfrm>
              <a:off x="2090871" y="1728739"/>
              <a:ext cx="239862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68" name="Straight Connector 567"/>
            <p:cNvCxnSpPr>
              <a:cxnSpLocks noChangeShapeType="1"/>
              <a:endCxn id="563" idx="2"/>
            </p:cNvCxnSpPr>
            <p:nvPr/>
          </p:nvCxnSpPr>
          <p:spPr bwMode="auto">
            <a:xfrm flipH="1" flipV="1">
              <a:off x="1871277" y="1738471"/>
              <a:ext cx="3379" cy="12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569" name="Straight Connector 568"/>
            <p:cNvCxnSpPr>
              <a:cxnSpLocks noChangeShapeType="1"/>
            </p:cNvCxnSpPr>
            <p:nvPr/>
          </p:nvCxnSpPr>
          <p:spPr bwMode="auto">
            <a:xfrm flipH="1" flipV="1">
              <a:off x="2996271" y="1735226"/>
              <a:ext cx="3377" cy="12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6111" name="Group 347"/>
          <p:cNvGrpSpPr>
            <a:grpSpLocks/>
          </p:cNvGrpSpPr>
          <p:nvPr/>
        </p:nvGrpSpPr>
        <p:grpSpPr bwMode="auto">
          <a:xfrm>
            <a:off x="5597525" y="4310063"/>
            <a:ext cx="530225" cy="214312"/>
            <a:chOff x="1871277" y="1576300"/>
            <a:chExt cx="1128371" cy="437860"/>
          </a:xfrm>
        </p:grpSpPr>
        <p:sp>
          <p:nvSpPr>
            <p:cNvPr id="552" name="Oval 551"/>
            <p:cNvSpPr>
              <a:spLocks noChangeArrowheads="1"/>
            </p:cNvSpPr>
            <p:nvPr/>
          </p:nvSpPr>
          <p:spPr bwMode="auto">
            <a:xfrm flipV="1">
              <a:off x="1874656" y="1693063"/>
              <a:ext cx="1124992" cy="321097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53" name="Rectangle 552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554" name="Oval 55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94" cy="32109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55" name="Freeform 554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6" name="Freeform 555"/>
            <p:cNvSpPr>
              <a:spLocks/>
            </p:cNvSpPr>
            <p:nvPr/>
          </p:nvSpPr>
          <p:spPr bwMode="auto">
            <a:xfrm>
              <a:off x="2101005" y="1634681"/>
              <a:ext cx="665537" cy="11027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57" name="Freeform 556"/>
            <p:cNvSpPr>
              <a:spLocks/>
            </p:cNvSpPr>
            <p:nvPr/>
          </p:nvSpPr>
          <p:spPr bwMode="auto">
            <a:xfrm>
              <a:off x="2536814" y="1728739"/>
              <a:ext cx="243242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58" name="Freeform 557"/>
            <p:cNvSpPr>
              <a:spLocks/>
            </p:cNvSpPr>
            <p:nvPr/>
          </p:nvSpPr>
          <p:spPr bwMode="auto">
            <a:xfrm>
              <a:off x="2090871" y="1728739"/>
              <a:ext cx="239862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59" name="Straight Connector 558"/>
            <p:cNvCxnSpPr>
              <a:cxnSpLocks noChangeShapeType="1"/>
              <a:endCxn id="554" idx="2"/>
            </p:cNvCxnSpPr>
            <p:nvPr/>
          </p:nvCxnSpPr>
          <p:spPr bwMode="auto">
            <a:xfrm flipH="1" flipV="1">
              <a:off x="1871277" y="1738471"/>
              <a:ext cx="3379" cy="12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560" name="Straight Connector 559"/>
            <p:cNvCxnSpPr>
              <a:cxnSpLocks noChangeShapeType="1"/>
            </p:cNvCxnSpPr>
            <p:nvPr/>
          </p:nvCxnSpPr>
          <p:spPr bwMode="auto">
            <a:xfrm flipH="1" flipV="1">
              <a:off x="2996271" y="1735226"/>
              <a:ext cx="3377" cy="12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sp>
        <p:nvSpPr>
          <p:cNvPr id="46112" name="Oval 3"/>
          <p:cNvSpPr>
            <a:spLocks noChangeArrowheads="1"/>
          </p:cNvSpPr>
          <p:nvPr/>
        </p:nvSpPr>
        <p:spPr bwMode="auto">
          <a:xfrm>
            <a:off x="1733550" y="2725738"/>
            <a:ext cx="3475038" cy="1381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ko-KR"/>
          </a:p>
        </p:txBody>
      </p:sp>
      <p:cxnSp>
        <p:nvCxnSpPr>
          <p:cNvPr id="46113" name="Straight Connector 10"/>
          <p:cNvCxnSpPr>
            <a:cxnSpLocks noChangeShapeType="1"/>
            <a:stCxn id="415" idx="7"/>
          </p:cNvCxnSpPr>
          <p:nvPr/>
        </p:nvCxnSpPr>
        <p:spPr bwMode="auto">
          <a:xfrm>
            <a:off x="2957513" y="2968625"/>
            <a:ext cx="1146175" cy="730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14" name="Straight Connector 297"/>
          <p:cNvCxnSpPr>
            <a:cxnSpLocks noChangeShapeType="1"/>
          </p:cNvCxnSpPr>
          <p:nvPr/>
        </p:nvCxnSpPr>
        <p:spPr bwMode="auto">
          <a:xfrm>
            <a:off x="3551238" y="3268663"/>
            <a:ext cx="130175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15" name="Straight Connector 298"/>
          <p:cNvCxnSpPr>
            <a:cxnSpLocks noChangeShapeType="1"/>
          </p:cNvCxnSpPr>
          <p:nvPr/>
        </p:nvCxnSpPr>
        <p:spPr bwMode="auto">
          <a:xfrm flipV="1">
            <a:off x="3335338" y="3473450"/>
            <a:ext cx="263525" cy="460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16" name="Straight Connector 299"/>
          <p:cNvCxnSpPr>
            <a:cxnSpLocks noChangeShapeType="1"/>
          </p:cNvCxnSpPr>
          <p:nvPr/>
        </p:nvCxnSpPr>
        <p:spPr bwMode="auto">
          <a:xfrm flipV="1">
            <a:off x="3014663" y="3297238"/>
            <a:ext cx="209550" cy="1095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17" name="Straight Connector 300"/>
          <p:cNvCxnSpPr>
            <a:cxnSpLocks noChangeShapeType="1"/>
            <a:stCxn id="352" idx="6"/>
          </p:cNvCxnSpPr>
          <p:nvPr/>
        </p:nvCxnSpPr>
        <p:spPr bwMode="auto">
          <a:xfrm flipV="1">
            <a:off x="2676525" y="3597275"/>
            <a:ext cx="222250" cy="98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18" name="Straight Connector 301"/>
          <p:cNvCxnSpPr>
            <a:cxnSpLocks noChangeShapeType="1"/>
          </p:cNvCxnSpPr>
          <p:nvPr/>
        </p:nvCxnSpPr>
        <p:spPr bwMode="auto">
          <a:xfrm flipV="1">
            <a:off x="3568700" y="3522663"/>
            <a:ext cx="273050" cy="254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19" name="Straight Connector 302"/>
          <p:cNvCxnSpPr>
            <a:cxnSpLocks noChangeShapeType="1"/>
          </p:cNvCxnSpPr>
          <p:nvPr/>
        </p:nvCxnSpPr>
        <p:spPr bwMode="auto">
          <a:xfrm flipH="1" flipV="1">
            <a:off x="4100513" y="3508375"/>
            <a:ext cx="387350" cy="1254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20" name="Straight Connector 303"/>
          <p:cNvCxnSpPr>
            <a:cxnSpLocks noChangeShapeType="1"/>
          </p:cNvCxnSpPr>
          <p:nvPr/>
        </p:nvCxnSpPr>
        <p:spPr bwMode="auto">
          <a:xfrm flipV="1">
            <a:off x="4086225" y="3159125"/>
            <a:ext cx="307975" cy="1984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21" name="Straight Connector 304"/>
          <p:cNvCxnSpPr>
            <a:cxnSpLocks noChangeShapeType="1"/>
            <a:endCxn id="413" idx="7"/>
          </p:cNvCxnSpPr>
          <p:nvPr/>
        </p:nvCxnSpPr>
        <p:spPr bwMode="auto">
          <a:xfrm flipH="1" flipV="1">
            <a:off x="2959100" y="3028950"/>
            <a:ext cx="246063" cy="873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sp>
        <p:nvSpPr>
          <p:cNvPr id="46122" name="TextBox 39958"/>
          <p:cNvSpPr txBox="1">
            <a:spLocks noChangeArrowheads="1"/>
          </p:cNvSpPr>
          <p:nvPr/>
        </p:nvSpPr>
        <p:spPr bwMode="auto">
          <a:xfrm>
            <a:off x="1893888" y="3070225"/>
            <a:ext cx="1030287" cy="43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i="1"/>
              <a:t>ISP A</a:t>
            </a:r>
          </a:p>
        </p:txBody>
      </p:sp>
      <p:grpSp>
        <p:nvGrpSpPr>
          <p:cNvPr id="46123" name="Group 347"/>
          <p:cNvGrpSpPr>
            <a:grpSpLocks/>
          </p:cNvGrpSpPr>
          <p:nvPr/>
        </p:nvGrpSpPr>
        <p:grpSpPr bwMode="auto">
          <a:xfrm>
            <a:off x="4360863" y="3562350"/>
            <a:ext cx="573087" cy="220663"/>
            <a:chOff x="1871277" y="1576300"/>
            <a:chExt cx="1128371" cy="437860"/>
          </a:xfrm>
        </p:grpSpPr>
        <p:sp>
          <p:nvSpPr>
            <p:cNvPr id="395" name="Oval 394"/>
            <p:cNvSpPr>
              <a:spLocks noChangeArrowheads="1"/>
            </p:cNvSpPr>
            <p:nvPr/>
          </p:nvSpPr>
          <p:spPr bwMode="auto">
            <a:xfrm flipV="1">
              <a:off x="1874402" y="1696002"/>
              <a:ext cx="1125246" cy="31815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396" name="Rectangle 395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397" name="Oval 3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46" cy="31815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398" name="Freeform 397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9" name="Freeform 398"/>
            <p:cNvSpPr>
              <a:spLocks/>
            </p:cNvSpPr>
            <p:nvPr/>
          </p:nvSpPr>
          <p:spPr bwMode="auto">
            <a:xfrm>
              <a:off x="2102578" y="1633001"/>
              <a:ext cx="662645" cy="110253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00" name="Freeform 399"/>
            <p:cNvSpPr>
              <a:spLocks/>
            </p:cNvSpPr>
            <p:nvPr/>
          </p:nvSpPr>
          <p:spPr bwMode="auto">
            <a:xfrm>
              <a:off x="2537047" y="1727503"/>
              <a:ext cx="243803" cy="97653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01" name="Freeform 400"/>
            <p:cNvSpPr>
              <a:spLocks/>
            </p:cNvSpPr>
            <p:nvPr/>
          </p:nvSpPr>
          <p:spPr bwMode="auto">
            <a:xfrm>
              <a:off x="2090075" y="1730654"/>
              <a:ext cx="240677" cy="97651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02" name="Straight Connector 401"/>
            <p:cNvCxnSpPr>
              <a:cxnSpLocks noChangeShapeType="1"/>
              <a:endCxn id="397" idx="2"/>
            </p:cNvCxnSpPr>
            <p:nvPr/>
          </p:nvCxnSpPr>
          <p:spPr bwMode="auto">
            <a:xfrm flipH="1" flipV="1">
              <a:off x="1871277" y="1736954"/>
              <a:ext cx="3125" cy="12285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403" name="Straight Connector 402"/>
            <p:cNvCxnSpPr>
              <a:cxnSpLocks noChangeShapeType="1"/>
            </p:cNvCxnSpPr>
            <p:nvPr/>
          </p:nvCxnSpPr>
          <p:spPr bwMode="auto">
            <a:xfrm flipH="1" flipV="1">
              <a:off x="2996523" y="1733803"/>
              <a:ext cx="3125" cy="12285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6124" name="Group 347"/>
          <p:cNvGrpSpPr>
            <a:grpSpLocks/>
          </p:cNvGrpSpPr>
          <p:nvPr/>
        </p:nvGrpSpPr>
        <p:grpSpPr bwMode="auto">
          <a:xfrm>
            <a:off x="3557588" y="3321050"/>
            <a:ext cx="571500" cy="220663"/>
            <a:chOff x="1871277" y="1576300"/>
            <a:chExt cx="1128371" cy="437860"/>
          </a:xfrm>
        </p:grpSpPr>
        <p:sp>
          <p:nvSpPr>
            <p:cNvPr id="386" name="Oval 385"/>
            <p:cNvSpPr>
              <a:spLocks noChangeArrowheads="1"/>
            </p:cNvSpPr>
            <p:nvPr/>
          </p:nvSpPr>
          <p:spPr bwMode="auto">
            <a:xfrm flipV="1">
              <a:off x="1874410" y="1696002"/>
              <a:ext cx="1125238" cy="31815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387" name="Rectangle 386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388" name="Oval 38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36" cy="31815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389" name="Freeform 388"/>
            <p:cNvSpPr/>
            <p:nvPr/>
          </p:nvSpPr>
          <p:spPr bwMode="auto">
            <a:xfrm>
              <a:off x="2159638" y="1673953"/>
              <a:ext cx="548513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0" name="Freeform 389"/>
            <p:cNvSpPr>
              <a:spLocks/>
            </p:cNvSpPr>
            <p:nvPr/>
          </p:nvSpPr>
          <p:spPr bwMode="auto">
            <a:xfrm>
              <a:off x="2103220" y="1633001"/>
              <a:ext cx="661350" cy="110253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91" name="Freeform 390"/>
            <p:cNvSpPr>
              <a:spLocks/>
            </p:cNvSpPr>
            <p:nvPr/>
          </p:nvSpPr>
          <p:spPr bwMode="auto">
            <a:xfrm>
              <a:off x="2535762" y="1727503"/>
              <a:ext cx="244480" cy="97653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92" name="Freeform 391"/>
            <p:cNvSpPr>
              <a:spLocks/>
            </p:cNvSpPr>
            <p:nvPr/>
          </p:nvSpPr>
          <p:spPr bwMode="auto">
            <a:xfrm>
              <a:off x="2090682" y="1730654"/>
              <a:ext cx="241345" cy="97651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393" name="Straight Connector 392"/>
            <p:cNvCxnSpPr>
              <a:cxnSpLocks noChangeShapeType="1"/>
              <a:endCxn id="388" idx="2"/>
            </p:cNvCxnSpPr>
            <p:nvPr/>
          </p:nvCxnSpPr>
          <p:spPr bwMode="auto">
            <a:xfrm flipH="1" flipV="1">
              <a:off x="1871277" y="1736954"/>
              <a:ext cx="3133" cy="12285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394" name="Straight Connector 393"/>
            <p:cNvCxnSpPr>
              <a:cxnSpLocks noChangeShapeType="1"/>
            </p:cNvCxnSpPr>
            <p:nvPr/>
          </p:nvCxnSpPr>
          <p:spPr bwMode="auto">
            <a:xfrm flipH="1" flipV="1">
              <a:off x="2996513" y="1733803"/>
              <a:ext cx="3135" cy="12285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6125" name="Group 347"/>
          <p:cNvGrpSpPr>
            <a:grpSpLocks/>
          </p:cNvGrpSpPr>
          <p:nvPr/>
        </p:nvGrpSpPr>
        <p:grpSpPr bwMode="auto">
          <a:xfrm>
            <a:off x="3036888" y="3098800"/>
            <a:ext cx="573087" cy="219075"/>
            <a:chOff x="1871277" y="1576300"/>
            <a:chExt cx="1128371" cy="437860"/>
          </a:xfrm>
        </p:grpSpPr>
        <p:sp>
          <p:nvSpPr>
            <p:cNvPr id="377" name="Oval 376"/>
            <p:cNvSpPr>
              <a:spLocks noChangeArrowheads="1"/>
            </p:cNvSpPr>
            <p:nvPr/>
          </p:nvSpPr>
          <p:spPr bwMode="auto">
            <a:xfrm flipV="1">
              <a:off x="1874402" y="1693698"/>
              <a:ext cx="1125246" cy="320462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378" name="Rectangle 377"/>
            <p:cNvSpPr/>
            <p:nvPr/>
          </p:nvSpPr>
          <p:spPr bwMode="auto">
            <a:xfrm>
              <a:off x="1871277" y="1738119"/>
              <a:ext cx="1128371" cy="11739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379" name="Oval 3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46" cy="320464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380" name="Freeform 379"/>
            <p:cNvSpPr/>
            <p:nvPr/>
          </p:nvSpPr>
          <p:spPr bwMode="auto">
            <a:xfrm>
              <a:off x="2158840" y="1674661"/>
              <a:ext cx="550120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81" name="Freeform 380"/>
            <p:cNvSpPr>
              <a:spLocks/>
            </p:cNvSpPr>
            <p:nvPr/>
          </p:nvSpPr>
          <p:spPr bwMode="auto">
            <a:xfrm>
              <a:off x="2102578" y="1633412"/>
              <a:ext cx="662645" cy="111052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82" name="Freeform 381"/>
            <p:cNvSpPr>
              <a:spLocks/>
            </p:cNvSpPr>
            <p:nvPr/>
          </p:nvSpPr>
          <p:spPr bwMode="auto">
            <a:xfrm>
              <a:off x="2537047" y="1728599"/>
              <a:ext cx="243803" cy="95187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83" name="Freeform 382"/>
            <p:cNvSpPr>
              <a:spLocks/>
            </p:cNvSpPr>
            <p:nvPr/>
          </p:nvSpPr>
          <p:spPr bwMode="auto">
            <a:xfrm>
              <a:off x="2090075" y="1728599"/>
              <a:ext cx="240677" cy="98361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384" name="Straight Connector 383"/>
            <p:cNvCxnSpPr>
              <a:cxnSpLocks noChangeShapeType="1"/>
              <a:endCxn id="379" idx="2"/>
            </p:cNvCxnSpPr>
            <p:nvPr/>
          </p:nvCxnSpPr>
          <p:spPr bwMode="auto">
            <a:xfrm flipH="1" flipV="1">
              <a:off x="1871277" y="1738119"/>
              <a:ext cx="3125" cy="12374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385" name="Straight Connector 384"/>
            <p:cNvCxnSpPr>
              <a:cxnSpLocks noChangeShapeType="1"/>
            </p:cNvCxnSpPr>
            <p:nvPr/>
          </p:nvCxnSpPr>
          <p:spPr bwMode="auto">
            <a:xfrm flipH="1" flipV="1">
              <a:off x="2996523" y="1734945"/>
              <a:ext cx="3125" cy="12374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6126" name="Group 347"/>
          <p:cNvGrpSpPr>
            <a:grpSpLocks/>
          </p:cNvGrpSpPr>
          <p:nvPr/>
        </p:nvGrpSpPr>
        <p:grpSpPr bwMode="auto">
          <a:xfrm>
            <a:off x="2794000" y="3405188"/>
            <a:ext cx="573088" cy="219075"/>
            <a:chOff x="1871277" y="1576300"/>
            <a:chExt cx="1128371" cy="437860"/>
          </a:xfrm>
        </p:grpSpPr>
        <p:sp>
          <p:nvSpPr>
            <p:cNvPr id="368" name="Oval 367"/>
            <p:cNvSpPr>
              <a:spLocks noChangeArrowheads="1"/>
            </p:cNvSpPr>
            <p:nvPr/>
          </p:nvSpPr>
          <p:spPr bwMode="auto">
            <a:xfrm flipV="1">
              <a:off x="1874404" y="1693696"/>
              <a:ext cx="1125244" cy="320464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369" name="Rectangle 368"/>
            <p:cNvSpPr/>
            <p:nvPr/>
          </p:nvSpPr>
          <p:spPr bwMode="auto">
            <a:xfrm>
              <a:off x="1871277" y="1738117"/>
              <a:ext cx="1128371" cy="11739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370" name="Oval 36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44" cy="320462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371" name="Freeform 370"/>
            <p:cNvSpPr/>
            <p:nvPr/>
          </p:nvSpPr>
          <p:spPr bwMode="auto">
            <a:xfrm>
              <a:off x="2158839" y="1674659"/>
              <a:ext cx="550119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2" name="Freeform 371"/>
            <p:cNvSpPr>
              <a:spLocks/>
            </p:cNvSpPr>
            <p:nvPr/>
          </p:nvSpPr>
          <p:spPr bwMode="auto">
            <a:xfrm>
              <a:off x="2102577" y="1633412"/>
              <a:ext cx="662644" cy="111050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73" name="Freeform 372"/>
            <p:cNvSpPr>
              <a:spLocks/>
            </p:cNvSpPr>
            <p:nvPr/>
          </p:nvSpPr>
          <p:spPr bwMode="auto">
            <a:xfrm>
              <a:off x="2537048" y="1728599"/>
              <a:ext cx="243803" cy="95187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74" name="Freeform 373"/>
            <p:cNvSpPr>
              <a:spLocks/>
            </p:cNvSpPr>
            <p:nvPr/>
          </p:nvSpPr>
          <p:spPr bwMode="auto">
            <a:xfrm>
              <a:off x="2090075" y="1728599"/>
              <a:ext cx="240678" cy="9835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375" name="Straight Connector 374"/>
            <p:cNvCxnSpPr>
              <a:cxnSpLocks noChangeShapeType="1"/>
              <a:endCxn id="370" idx="2"/>
            </p:cNvCxnSpPr>
            <p:nvPr/>
          </p:nvCxnSpPr>
          <p:spPr bwMode="auto">
            <a:xfrm flipH="1" flipV="1">
              <a:off x="1871277" y="1738117"/>
              <a:ext cx="3127" cy="12374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376" name="Straight Connector 375"/>
            <p:cNvCxnSpPr>
              <a:cxnSpLocks noChangeShapeType="1"/>
            </p:cNvCxnSpPr>
            <p:nvPr/>
          </p:nvCxnSpPr>
          <p:spPr bwMode="auto">
            <a:xfrm flipH="1" flipV="1">
              <a:off x="2996521" y="1734945"/>
              <a:ext cx="3127" cy="12374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6127" name="Group 347"/>
          <p:cNvGrpSpPr>
            <a:grpSpLocks/>
          </p:cNvGrpSpPr>
          <p:nvPr/>
        </p:nvGrpSpPr>
        <p:grpSpPr bwMode="auto">
          <a:xfrm>
            <a:off x="3341688" y="3759200"/>
            <a:ext cx="573087" cy="220663"/>
            <a:chOff x="1871277" y="1576300"/>
            <a:chExt cx="1128371" cy="437860"/>
          </a:xfrm>
        </p:grpSpPr>
        <p:sp>
          <p:nvSpPr>
            <p:cNvPr id="359" name="Oval 358"/>
            <p:cNvSpPr>
              <a:spLocks noChangeArrowheads="1"/>
            </p:cNvSpPr>
            <p:nvPr/>
          </p:nvSpPr>
          <p:spPr bwMode="auto">
            <a:xfrm flipV="1">
              <a:off x="1874402" y="1696002"/>
              <a:ext cx="1125246" cy="31815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360" name="Rectangle 359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361" name="Oval 36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46" cy="31815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362" name="Freeform 361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63" name="Freeform 362"/>
            <p:cNvSpPr>
              <a:spLocks/>
            </p:cNvSpPr>
            <p:nvPr/>
          </p:nvSpPr>
          <p:spPr bwMode="auto">
            <a:xfrm>
              <a:off x="2102578" y="1633001"/>
              <a:ext cx="662645" cy="110253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64" name="Freeform 363"/>
            <p:cNvSpPr>
              <a:spLocks/>
            </p:cNvSpPr>
            <p:nvPr/>
          </p:nvSpPr>
          <p:spPr bwMode="auto">
            <a:xfrm>
              <a:off x="2537047" y="1727503"/>
              <a:ext cx="243803" cy="97653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65" name="Freeform 364"/>
            <p:cNvSpPr>
              <a:spLocks/>
            </p:cNvSpPr>
            <p:nvPr/>
          </p:nvSpPr>
          <p:spPr bwMode="auto">
            <a:xfrm>
              <a:off x="2090075" y="1730654"/>
              <a:ext cx="240677" cy="97651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366" name="Straight Connector 365"/>
            <p:cNvCxnSpPr>
              <a:cxnSpLocks noChangeShapeType="1"/>
              <a:endCxn id="361" idx="2"/>
            </p:cNvCxnSpPr>
            <p:nvPr/>
          </p:nvCxnSpPr>
          <p:spPr bwMode="auto">
            <a:xfrm flipH="1" flipV="1">
              <a:off x="1871277" y="1736954"/>
              <a:ext cx="3125" cy="12285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367" name="Straight Connector 366"/>
            <p:cNvCxnSpPr>
              <a:cxnSpLocks noChangeShapeType="1"/>
            </p:cNvCxnSpPr>
            <p:nvPr/>
          </p:nvCxnSpPr>
          <p:spPr bwMode="auto">
            <a:xfrm flipH="1" flipV="1">
              <a:off x="2996523" y="1733803"/>
              <a:ext cx="3125" cy="12285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6128" name="Group 347"/>
          <p:cNvGrpSpPr>
            <a:grpSpLocks/>
          </p:cNvGrpSpPr>
          <p:nvPr/>
        </p:nvGrpSpPr>
        <p:grpSpPr bwMode="auto">
          <a:xfrm>
            <a:off x="2105025" y="3614738"/>
            <a:ext cx="573088" cy="220662"/>
            <a:chOff x="1871277" y="1576300"/>
            <a:chExt cx="1128371" cy="437860"/>
          </a:xfrm>
        </p:grpSpPr>
        <p:sp>
          <p:nvSpPr>
            <p:cNvPr id="350" name="Oval 349"/>
            <p:cNvSpPr>
              <a:spLocks noChangeArrowheads="1"/>
            </p:cNvSpPr>
            <p:nvPr/>
          </p:nvSpPr>
          <p:spPr bwMode="auto">
            <a:xfrm flipV="1">
              <a:off x="1874404" y="1696003"/>
              <a:ext cx="1125244" cy="318157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351" name="Rectangle 350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352" name="Oval 35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44" cy="31815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353" name="Freeform 352"/>
            <p:cNvSpPr/>
            <p:nvPr/>
          </p:nvSpPr>
          <p:spPr bwMode="auto">
            <a:xfrm>
              <a:off x="2158839" y="1673951"/>
              <a:ext cx="550119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54" name="Freeform 353"/>
            <p:cNvSpPr>
              <a:spLocks/>
            </p:cNvSpPr>
            <p:nvPr/>
          </p:nvSpPr>
          <p:spPr bwMode="auto">
            <a:xfrm>
              <a:off x="2102577" y="1633001"/>
              <a:ext cx="662644" cy="110252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55" name="Freeform 354"/>
            <p:cNvSpPr>
              <a:spLocks/>
            </p:cNvSpPr>
            <p:nvPr/>
          </p:nvSpPr>
          <p:spPr bwMode="auto">
            <a:xfrm>
              <a:off x="2537048" y="1727504"/>
              <a:ext cx="243803" cy="97651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56" name="Freeform 355"/>
            <p:cNvSpPr>
              <a:spLocks/>
            </p:cNvSpPr>
            <p:nvPr/>
          </p:nvSpPr>
          <p:spPr bwMode="auto">
            <a:xfrm>
              <a:off x="2090075" y="1730653"/>
              <a:ext cx="240678" cy="97653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357" name="Straight Connector 356"/>
            <p:cNvCxnSpPr>
              <a:cxnSpLocks noChangeShapeType="1"/>
              <a:endCxn id="352" idx="2"/>
            </p:cNvCxnSpPr>
            <p:nvPr/>
          </p:nvCxnSpPr>
          <p:spPr bwMode="auto">
            <a:xfrm flipH="1" flipV="1">
              <a:off x="1871277" y="1736953"/>
              <a:ext cx="3127" cy="12285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358" name="Straight Connector 357"/>
            <p:cNvCxnSpPr>
              <a:cxnSpLocks noChangeShapeType="1"/>
            </p:cNvCxnSpPr>
            <p:nvPr/>
          </p:nvCxnSpPr>
          <p:spPr bwMode="auto">
            <a:xfrm flipH="1" flipV="1">
              <a:off x="2996521" y="1733804"/>
              <a:ext cx="3127" cy="12285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sp>
        <p:nvSpPr>
          <p:cNvPr id="4612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ko-KR" altLang="en-US" sz="3600" dirty="0">
                <a:ea typeface="ＭＳ Ｐゴシック" pitchFamily="34" charset="-128"/>
              </a:rPr>
              <a:t>인터넷 구조</a:t>
            </a:r>
            <a:r>
              <a:rPr lang="en-US" altLang="ko-KR" sz="3600" dirty="0">
                <a:ea typeface="ＭＳ Ｐゴシック" pitchFamily="34" charset="-128"/>
              </a:rPr>
              <a:t>: </a:t>
            </a:r>
            <a:r>
              <a:rPr lang="ko-KR" altLang="en-US" sz="3600" dirty="0">
                <a:ea typeface="ＭＳ Ｐゴシック" pitchFamily="34" charset="-128"/>
              </a:rPr>
              <a:t>네트워크의 네트워크</a:t>
            </a:r>
            <a:endParaRPr lang="en-US" altLang="ko-KR" dirty="0">
              <a:ea typeface="ＭＳ Ｐゴシック" pitchFamily="34" charset="-128"/>
            </a:endParaRPr>
          </a:p>
        </p:txBody>
      </p:sp>
      <p:pic>
        <p:nvPicPr>
          <p:cNvPr id="46130" name="Picture 76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6131" name="Group 2"/>
          <p:cNvGrpSpPr>
            <a:grpSpLocks/>
          </p:cNvGrpSpPr>
          <p:nvPr/>
        </p:nvGrpSpPr>
        <p:grpSpPr bwMode="auto">
          <a:xfrm>
            <a:off x="1825625" y="2241550"/>
            <a:ext cx="647700" cy="417513"/>
            <a:chOff x="3053396" y="4304255"/>
            <a:chExt cx="648422" cy="418253"/>
          </a:xfrm>
        </p:grpSpPr>
        <p:sp>
          <p:nvSpPr>
            <p:cNvPr id="4632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325" name="TextBox 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6132" name="Group 135"/>
          <p:cNvGrpSpPr>
            <a:grpSpLocks/>
          </p:cNvGrpSpPr>
          <p:nvPr/>
        </p:nvGrpSpPr>
        <p:grpSpPr bwMode="auto">
          <a:xfrm>
            <a:off x="6334125" y="2495550"/>
            <a:ext cx="649288" cy="417513"/>
            <a:chOff x="3053396" y="4304255"/>
            <a:chExt cx="648422" cy="418253"/>
          </a:xfrm>
        </p:grpSpPr>
        <p:sp>
          <p:nvSpPr>
            <p:cNvPr id="4632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323" name="TextBox 13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6133" name="Group 138"/>
          <p:cNvGrpSpPr>
            <a:grpSpLocks/>
          </p:cNvGrpSpPr>
          <p:nvPr/>
        </p:nvGrpSpPr>
        <p:grpSpPr bwMode="auto">
          <a:xfrm>
            <a:off x="1241425" y="5353050"/>
            <a:ext cx="647700" cy="417513"/>
            <a:chOff x="3053396" y="4304255"/>
            <a:chExt cx="648422" cy="418253"/>
          </a:xfrm>
        </p:grpSpPr>
        <p:sp>
          <p:nvSpPr>
            <p:cNvPr id="4632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321" name="TextBox 140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6134" name="Group 141"/>
          <p:cNvGrpSpPr>
            <a:grpSpLocks/>
          </p:cNvGrpSpPr>
          <p:nvPr/>
        </p:nvGrpSpPr>
        <p:grpSpPr bwMode="auto">
          <a:xfrm>
            <a:off x="822325" y="4730750"/>
            <a:ext cx="647700" cy="417513"/>
            <a:chOff x="3053396" y="4304255"/>
            <a:chExt cx="648422" cy="418253"/>
          </a:xfrm>
        </p:grpSpPr>
        <p:sp>
          <p:nvSpPr>
            <p:cNvPr id="4631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319" name="TextBox 14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6135" name="Group 147"/>
          <p:cNvGrpSpPr>
            <a:grpSpLocks/>
          </p:cNvGrpSpPr>
          <p:nvPr/>
        </p:nvGrpSpPr>
        <p:grpSpPr bwMode="auto">
          <a:xfrm>
            <a:off x="7083425" y="2927350"/>
            <a:ext cx="649288" cy="417513"/>
            <a:chOff x="3053396" y="4304255"/>
            <a:chExt cx="648422" cy="418253"/>
          </a:xfrm>
        </p:grpSpPr>
        <p:sp>
          <p:nvSpPr>
            <p:cNvPr id="4631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317" name="TextBox 149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6136" name="Group 150"/>
          <p:cNvGrpSpPr>
            <a:grpSpLocks/>
          </p:cNvGrpSpPr>
          <p:nvPr/>
        </p:nvGrpSpPr>
        <p:grpSpPr bwMode="auto">
          <a:xfrm>
            <a:off x="3425825" y="2000250"/>
            <a:ext cx="649288" cy="417513"/>
            <a:chOff x="3053396" y="4304255"/>
            <a:chExt cx="648422" cy="418253"/>
          </a:xfrm>
        </p:grpSpPr>
        <p:sp>
          <p:nvSpPr>
            <p:cNvPr id="4631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315" name="TextBox 15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6137" name="Group 156"/>
          <p:cNvGrpSpPr>
            <a:grpSpLocks/>
          </p:cNvGrpSpPr>
          <p:nvPr/>
        </p:nvGrpSpPr>
        <p:grpSpPr bwMode="auto">
          <a:xfrm>
            <a:off x="4340225" y="1974850"/>
            <a:ext cx="649288" cy="417513"/>
            <a:chOff x="3053396" y="4304255"/>
            <a:chExt cx="648422" cy="418253"/>
          </a:xfrm>
        </p:grpSpPr>
        <p:sp>
          <p:nvSpPr>
            <p:cNvPr id="4631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313" name="TextBox 15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6138" name="Group 160"/>
          <p:cNvGrpSpPr>
            <a:grpSpLocks/>
          </p:cNvGrpSpPr>
          <p:nvPr/>
        </p:nvGrpSpPr>
        <p:grpSpPr bwMode="auto">
          <a:xfrm>
            <a:off x="7400925" y="5607050"/>
            <a:ext cx="649288" cy="417513"/>
            <a:chOff x="3053396" y="4304255"/>
            <a:chExt cx="648422" cy="418253"/>
          </a:xfrm>
        </p:grpSpPr>
        <p:sp>
          <p:nvSpPr>
            <p:cNvPr id="4631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311" name="TextBox 16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6139" name="Group 163"/>
          <p:cNvGrpSpPr>
            <a:grpSpLocks/>
          </p:cNvGrpSpPr>
          <p:nvPr/>
        </p:nvGrpSpPr>
        <p:grpSpPr bwMode="auto">
          <a:xfrm>
            <a:off x="8239125" y="4959350"/>
            <a:ext cx="649288" cy="417513"/>
            <a:chOff x="3053396" y="4304255"/>
            <a:chExt cx="648422" cy="418253"/>
          </a:xfrm>
        </p:grpSpPr>
        <p:sp>
          <p:nvSpPr>
            <p:cNvPr id="4630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309" name="TextBox 16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6140" name="Group 169"/>
          <p:cNvGrpSpPr>
            <a:grpSpLocks/>
          </p:cNvGrpSpPr>
          <p:nvPr/>
        </p:nvGrpSpPr>
        <p:grpSpPr bwMode="auto">
          <a:xfrm>
            <a:off x="5165725" y="5848350"/>
            <a:ext cx="649288" cy="417513"/>
            <a:chOff x="3053396" y="4304255"/>
            <a:chExt cx="648422" cy="418253"/>
          </a:xfrm>
        </p:grpSpPr>
        <p:sp>
          <p:nvSpPr>
            <p:cNvPr id="4630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307" name="TextBox 17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6141" name="Group 172"/>
          <p:cNvGrpSpPr>
            <a:grpSpLocks/>
          </p:cNvGrpSpPr>
          <p:nvPr/>
        </p:nvGrpSpPr>
        <p:grpSpPr bwMode="auto">
          <a:xfrm>
            <a:off x="4251325" y="5988050"/>
            <a:ext cx="649288" cy="417513"/>
            <a:chOff x="3053396" y="4304255"/>
            <a:chExt cx="648422" cy="418253"/>
          </a:xfrm>
        </p:grpSpPr>
        <p:sp>
          <p:nvSpPr>
            <p:cNvPr id="4630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305" name="TextBox 174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6142" name="Group 175"/>
          <p:cNvGrpSpPr>
            <a:grpSpLocks/>
          </p:cNvGrpSpPr>
          <p:nvPr/>
        </p:nvGrpSpPr>
        <p:grpSpPr bwMode="auto">
          <a:xfrm>
            <a:off x="3032125" y="5835650"/>
            <a:ext cx="649288" cy="417513"/>
            <a:chOff x="3053396" y="4304255"/>
            <a:chExt cx="648422" cy="418253"/>
          </a:xfrm>
        </p:grpSpPr>
        <p:sp>
          <p:nvSpPr>
            <p:cNvPr id="4630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303" name="TextBox 17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sp>
        <p:nvSpPr>
          <p:cNvPr id="46143" name="TextBox 4"/>
          <p:cNvSpPr txBox="1">
            <a:spLocks noChangeArrowheads="1"/>
          </p:cNvSpPr>
          <p:nvPr/>
        </p:nvSpPr>
        <p:spPr bwMode="auto">
          <a:xfrm rot="1053502">
            <a:off x="5440363" y="1900238"/>
            <a:ext cx="542925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46144" name="TextBox 179"/>
          <p:cNvSpPr txBox="1">
            <a:spLocks noChangeArrowheads="1"/>
          </p:cNvSpPr>
          <p:nvPr/>
        </p:nvSpPr>
        <p:spPr bwMode="auto">
          <a:xfrm rot="2829263">
            <a:off x="7726362" y="3373438"/>
            <a:ext cx="544513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46145" name="TextBox 180"/>
          <p:cNvSpPr txBox="1">
            <a:spLocks noChangeArrowheads="1"/>
          </p:cNvSpPr>
          <p:nvPr/>
        </p:nvSpPr>
        <p:spPr bwMode="auto">
          <a:xfrm rot="9845918">
            <a:off x="6394450" y="5884863"/>
            <a:ext cx="5445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46146" name="TextBox 181"/>
          <p:cNvSpPr txBox="1">
            <a:spLocks noChangeArrowheads="1"/>
          </p:cNvSpPr>
          <p:nvPr/>
        </p:nvSpPr>
        <p:spPr bwMode="auto">
          <a:xfrm rot="-9948738">
            <a:off x="2027238" y="5789613"/>
            <a:ext cx="542925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46147" name="TextBox 182"/>
          <p:cNvSpPr txBox="1">
            <a:spLocks noChangeArrowheads="1"/>
          </p:cNvSpPr>
          <p:nvPr/>
        </p:nvSpPr>
        <p:spPr bwMode="auto">
          <a:xfrm rot="-4992697">
            <a:off x="440532" y="3482181"/>
            <a:ext cx="5445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46148" name="TextBox 183"/>
          <p:cNvSpPr txBox="1">
            <a:spLocks noChangeArrowheads="1"/>
          </p:cNvSpPr>
          <p:nvPr/>
        </p:nvSpPr>
        <p:spPr bwMode="auto">
          <a:xfrm rot="-1017263">
            <a:off x="2627313" y="1849438"/>
            <a:ext cx="5429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800">
                <a:solidFill>
                  <a:srgbClr val="0000FF"/>
                </a:solidFill>
              </a:rPr>
              <a:t>…</a:t>
            </a:r>
          </a:p>
        </p:txBody>
      </p:sp>
      <p:cxnSp>
        <p:nvCxnSpPr>
          <p:cNvPr id="46149" name="Straight Connector 12"/>
          <p:cNvCxnSpPr>
            <a:cxnSpLocks noChangeShapeType="1"/>
          </p:cNvCxnSpPr>
          <p:nvPr/>
        </p:nvCxnSpPr>
        <p:spPr bwMode="auto">
          <a:xfrm>
            <a:off x="2382838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50" name="Straight Connector 502"/>
          <p:cNvCxnSpPr>
            <a:cxnSpLocks noChangeShapeType="1"/>
          </p:cNvCxnSpPr>
          <p:nvPr/>
        </p:nvCxnSpPr>
        <p:spPr bwMode="auto">
          <a:xfrm>
            <a:off x="3916363" y="2411413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51" name="Straight Connector 503"/>
          <p:cNvCxnSpPr>
            <a:cxnSpLocks noChangeShapeType="1"/>
          </p:cNvCxnSpPr>
          <p:nvPr/>
        </p:nvCxnSpPr>
        <p:spPr bwMode="auto">
          <a:xfrm flipH="1">
            <a:off x="4425950" y="2389188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52" name="Straight Connector 504"/>
          <p:cNvCxnSpPr>
            <a:cxnSpLocks noChangeShapeType="1"/>
          </p:cNvCxnSpPr>
          <p:nvPr/>
        </p:nvCxnSpPr>
        <p:spPr bwMode="auto">
          <a:xfrm>
            <a:off x="6770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53" name="Straight Connector 505"/>
          <p:cNvCxnSpPr>
            <a:cxnSpLocks noChangeShapeType="1"/>
          </p:cNvCxnSpPr>
          <p:nvPr/>
        </p:nvCxnSpPr>
        <p:spPr bwMode="auto">
          <a:xfrm flipH="1">
            <a:off x="7137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54" name="Straight Connector 507"/>
          <p:cNvCxnSpPr>
            <a:cxnSpLocks noChangeShapeType="1"/>
          </p:cNvCxnSpPr>
          <p:nvPr/>
        </p:nvCxnSpPr>
        <p:spPr bwMode="auto">
          <a:xfrm flipH="1" flipV="1">
            <a:off x="7454900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55" name="Straight Connector 510"/>
          <p:cNvCxnSpPr>
            <a:cxnSpLocks noChangeShapeType="1"/>
          </p:cNvCxnSpPr>
          <p:nvPr/>
        </p:nvCxnSpPr>
        <p:spPr bwMode="auto">
          <a:xfrm flipH="1" flipV="1">
            <a:off x="4106863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56" name="Straight Connector 512"/>
          <p:cNvCxnSpPr>
            <a:cxnSpLocks noChangeShapeType="1"/>
          </p:cNvCxnSpPr>
          <p:nvPr/>
        </p:nvCxnSpPr>
        <p:spPr bwMode="auto">
          <a:xfrm flipV="1">
            <a:off x="1790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57" name="Straight Connector 513"/>
          <p:cNvCxnSpPr>
            <a:cxnSpLocks noChangeShapeType="1"/>
            <a:endCxn id="444" idx="2"/>
          </p:cNvCxnSpPr>
          <p:nvPr/>
        </p:nvCxnSpPr>
        <p:spPr bwMode="auto">
          <a:xfrm>
            <a:off x="1384300" y="5018088"/>
            <a:ext cx="450850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46158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sp>
        <p:nvSpPr>
          <p:cNvPr id="4615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CB101655-9E4C-453C-95F5-C1D65F3BCD03}" type="slidenum">
              <a:rPr lang="en-US" altLang="ko-KR"/>
              <a:pPr/>
              <a:t>49</a:t>
            </a:fld>
            <a:endParaRPr lang="en-US" altLang="ko-KR"/>
          </a:p>
        </p:txBody>
      </p:sp>
      <p:grpSp>
        <p:nvGrpSpPr>
          <p:cNvPr id="46160" name="Group 347"/>
          <p:cNvGrpSpPr>
            <a:grpSpLocks/>
          </p:cNvGrpSpPr>
          <p:nvPr/>
        </p:nvGrpSpPr>
        <p:grpSpPr bwMode="auto">
          <a:xfrm>
            <a:off x="6818313" y="3868738"/>
            <a:ext cx="530225" cy="214312"/>
            <a:chOff x="1871277" y="1576300"/>
            <a:chExt cx="1128371" cy="437860"/>
          </a:xfrm>
        </p:grpSpPr>
        <p:sp>
          <p:nvSpPr>
            <p:cNvPr id="588" name="Oval 587"/>
            <p:cNvSpPr>
              <a:spLocks noChangeArrowheads="1"/>
            </p:cNvSpPr>
            <p:nvPr/>
          </p:nvSpPr>
          <p:spPr bwMode="auto">
            <a:xfrm flipV="1">
              <a:off x="1874654" y="1693063"/>
              <a:ext cx="1124994" cy="321097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89" name="Rectangle 588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590" name="Oval 58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92" cy="32109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91" name="Freeform 590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2" name="Freeform 591"/>
            <p:cNvSpPr>
              <a:spLocks/>
            </p:cNvSpPr>
            <p:nvPr/>
          </p:nvSpPr>
          <p:spPr bwMode="auto">
            <a:xfrm>
              <a:off x="2101005" y="1634681"/>
              <a:ext cx="665535" cy="11027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93" name="Freeform 592"/>
            <p:cNvSpPr>
              <a:spLocks/>
            </p:cNvSpPr>
            <p:nvPr/>
          </p:nvSpPr>
          <p:spPr bwMode="auto">
            <a:xfrm>
              <a:off x="2536812" y="1728739"/>
              <a:ext cx="243242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94" name="Freeform 593"/>
            <p:cNvSpPr>
              <a:spLocks/>
            </p:cNvSpPr>
            <p:nvPr/>
          </p:nvSpPr>
          <p:spPr bwMode="auto">
            <a:xfrm>
              <a:off x="2090869" y="1728739"/>
              <a:ext cx="239864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95" name="Straight Connector 594"/>
            <p:cNvCxnSpPr>
              <a:cxnSpLocks noChangeShapeType="1"/>
              <a:endCxn id="590" idx="2"/>
            </p:cNvCxnSpPr>
            <p:nvPr/>
          </p:nvCxnSpPr>
          <p:spPr bwMode="auto">
            <a:xfrm flipH="1" flipV="1">
              <a:off x="1871277" y="1738471"/>
              <a:ext cx="3377" cy="12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596" name="Straight Connector 595"/>
            <p:cNvCxnSpPr>
              <a:cxnSpLocks noChangeShapeType="1"/>
            </p:cNvCxnSpPr>
            <p:nvPr/>
          </p:nvCxnSpPr>
          <p:spPr bwMode="auto">
            <a:xfrm flipH="1" flipV="1">
              <a:off x="2996269" y="1735226"/>
              <a:ext cx="3379" cy="12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6161" name="Group 347"/>
          <p:cNvGrpSpPr>
            <a:grpSpLocks/>
          </p:cNvGrpSpPr>
          <p:nvPr/>
        </p:nvGrpSpPr>
        <p:grpSpPr bwMode="auto">
          <a:xfrm>
            <a:off x="7050088" y="4464050"/>
            <a:ext cx="530225" cy="214313"/>
            <a:chOff x="1871277" y="1576300"/>
            <a:chExt cx="1128371" cy="437860"/>
          </a:xfrm>
        </p:grpSpPr>
        <p:sp>
          <p:nvSpPr>
            <p:cNvPr id="579" name="Oval 578"/>
            <p:cNvSpPr>
              <a:spLocks noChangeArrowheads="1"/>
            </p:cNvSpPr>
            <p:nvPr/>
          </p:nvSpPr>
          <p:spPr bwMode="auto">
            <a:xfrm flipV="1">
              <a:off x="1874654" y="1693062"/>
              <a:ext cx="1124994" cy="32109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80" name="Rectangle 579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581" name="Oval 58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92" cy="32109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82" name="Freeform 581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3" name="Freeform 582"/>
            <p:cNvSpPr>
              <a:spLocks/>
            </p:cNvSpPr>
            <p:nvPr/>
          </p:nvSpPr>
          <p:spPr bwMode="auto">
            <a:xfrm>
              <a:off x="2101005" y="1634681"/>
              <a:ext cx="665535" cy="11027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84" name="Freeform 583"/>
            <p:cNvSpPr>
              <a:spLocks/>
            </p:cNvSpPr>
            <p:nvPr/>
          </p:nvSpPr>
          <p:spPr bwMode="auto">
            <a:xfrm>
              <a:off x="2536812" y="1728741"/>
              <a:ext cx="243242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85" name="Freeform 584"/>
            <p:cNvSpPr>
              <a:spLocks/>
            </p:cNvSpPr>
            <p:nvPr/>
          </p:nvSpPr>
          <p:spPr bwMode="auto">
            <a:xfrm>
              <a:off x="2090869" y="1728741"/>
              <a:ext cx="239864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86" name="Straight Connector 585"/>
            <p:cNvCxnSpPr>
              <a:cxnSpLocks noChangeShapeType="1"/>
              <a:endCxn id="581" idx="2"/>
            </p:cNvCxnSpPr>
            <p:nvPr/>
          </p:nvCxnSpPr>
          <p:spPr bwMode="auto">
            <a:xfrm flipH="1" flipV="1">
              <a:off x="1871277" y="1738470"/>
              <a:ext cx="3377" cy="12324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587" name="Straight Connector 586"/>
            <p:cNvCxnSpPr>
              <a:cxnSpLocks noChangeShapeType="1"/>
            </p:cNvCxnSpPr>
            <p:nvPr/>
          </p:nvCxnSpPr>
          <p:spPr bwMode="auto">
            <a:xfrm flipH="1" flipV="1">
              <a:off x="2996269" y="1735228"/>
              <a:ext cx="3379" cy="12324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6162" name="Group 347"/>
          <p:cNvGrpSpPr>
            <a:grpSpLocks/>
          </p:cNvGrpSpPr>
          <p:nvPr/>
        </p:nvGrpSpPr>
        <p:grpSpPr bwMode="auto">
          <a:xfrm>
            <a:off x="4959350" y="4514850"/>
            <a:ext cx="530225" cy="214313"/>
            <a:chOff x="1871277" y="1576300"/>
            <a:chExt cx="1128371" cy="437860"/>
          </a:xfrm>
        </p:grpSpPr>
        <p:sp>
          <p:nvSpPr>
            <p:cNvPr id="534" name="Oval 533"/>
            <p:cNvSpPr>
              <a:spLocks noChangeArrowheads="1"/>
            </p:cNvSpPr>
            <p:nvPr/>
          </p:nvSpPr>
          <p:spPr bwMode="auto">
            <a:xfrm flipV="1">
              <a:off x="1874656" y="1693062"/>
              <a:ext cx="1124992" cy="32109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35" name="Rectangle 534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536" name="Oval 53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94" cy="32109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37" name="Freeform 536"/>
            <p:cNvSpPr/>
            <p:nvPr/>
          </p:nvSpPr>
          <p:spPr bwMode="auto">
            <a:xfrm>
              <a:off x="2158438" y="1673602"/>
              <a:ext cx="550671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8" name="Freeform 537"/>
            <p:cNvSpPr>
              <a:spLocks/>
            </p:cNvSpPr>
            <p:nvPr/>
          </p:nvSpPr>
          <p:spPr bwMode="auto">
            <a:xfrm>
              <a:off x="2101005" y="1634681"/>
              <a:ext cx="665537" cy="11027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39" name="Freeform 538"/>
            <p:cNvSpPr>
              <a:spLocks/>
            </p:cNvSpPr>
            <p:nvPr/>
          </p:nvSpPr>
          <p:spPr bwMode="auto">
            <a:xfrm>
              <a:off x="2536814" y="1728741"/>
              <a:ext cx="243242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40" name="Freeform 539"/>
            <p:cNvSpPr>
              <a:spLocks/>
            </p:cNvSpPr>
            <p:nvPr/>
          </p:nvSpPr>
          <p:spPr bwMode="auto">
            <a:xfrm>
              <a:off x="2090871" y="1728741"/>
              <a:ext cx="239862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41" name="Straight Connector 540"/>
            <p:cNvCxnSpPr>
              <a:cxnSpLocks noChangeShapeType="1"/>
              <a:endCxn id="536" idx="2"/>
            </p:cNvCxnSpPr>
            <p:nvPr/>
          </p:nvCxnSpPr>
          <p:spPr bwMode="auto">
            <a:xfrm flipH="1" flipV="1">
              <a:off x="1871277" y="1738470"/>
              <a:ext cx="3379" cy="12324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542" name="Straight Connector 541"/>
            <p:cNvCxnSpPr>
              <a:cxnSpLocks noChangeShapeType="1"/>
            </p:cNvCxnSpPr>
            <p:nvPr/>
          </p:nvCxnSpPr>
          <p:spPr bwMode="auto">
            <a:xfrm flipH="1" flipV="1">
              <a:off x="2996271" y="1735228"/>
              <a:ext cx="3377" cy="12324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cxnSp>
        <p:nvCxnSpPr>
          <p:cNvPr id="46163" name="Straight Connector 508"/>
          <p:cNvCxnSpPr>
            <a:cxnSpLocks noChangeShapeType="1"/>
          </p:cNvCxnSpPr>
          <p:nvPr/>
        </p:nvCxnSpPr>
        <p:spPr bwMode="auto">
          <a:xfrm flipH="1" flipV="1">
            <a:off x="6496050" y="4722813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46164" name="Group 347"/>
          <p:cNvGrpSpPr>
            <a:grpSpLocks/>
          </p:cNvGrpSpPr>
          <p:nvPr/>
        </p:nvGrpSpPr>
        <p:grpSpPr bwMode="auto">
          <a:xfrm>
            <a:off x="2143125" y="4305300"/>
            <a:ext cx="484188" cy="211138"/>
            <a:chOff x="1871277" y="1576300"/>
            <a:chExt cx="1128371" cy="437860"/>
          </a:xfrm>
        </p:grpSpPr>
        <p:sp>
          <p:nvSpPr>
            <p:cNvPr id="505" name="Oval 504"/>
            <p:cNvSpPr>
              <a:spLocks noChangeArrowheads="1"/>
            </p:cNvSpPr>
            <p:nvPr/>
          </p:nvSpPr>
          <p:spPr bwMode="auto">
            <a:xfrm flipV="1">
              <a:off x="1874978" y="1694818"/>
              <a:ext cx="1124670" cy="319342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06" name="Rectangle 505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507" name="Oval 5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670" cy="319342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08" name="Freeform 507"/>
            <p:cNvSpPr/>
            <p:nvPr/>
          </p:nvSpPr>
          <p:spPr bwMode="auto">
            <a:xfrm>
              <a:off x="2159844" y="1671774"/>
              <a:ext cx="547537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9" name="Freeform 508"/>
            <p:cNvSpPr>
              <a:spLocks/>
            </p:cNvSpPr>
            <p:nvPr/>
          </p:nvSpPr>
          <p:spPr bwMode="auto">
            <a:xfrm>
              <a:off x="2104351" y="1632268"/>
              <a:ext cx="662222" cy="11193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10" name="Freeform 509"/>
            <p:cNvSpPr>
              <a:spLocks/>
            </p:cNvSpPr>
            <p:nvPr/>
          </p:nvSpPr>
          <p:spPr bwMode="auto">
            <a:xfrm>
              <a:off x="2537200" y="1727740"/>
              <a:ext cx="244172" cy="95474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11" name="Freeform 510"/>
            <p:cNvSpPr>
              <a:spLocks/>
            </p:cNvSpPr>
            <p:nvPr/>
          </p:nvSpPr>
          <p:spPr bwMode="auto">
            <a:xfrm>
              <a:off x="2089553" y="1731033"/>
              <a:ext cx="240471" cy="9547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12" name="Straight Connector 511"/>
            <p:cNvCxnSpPr>
              <a:cxnSpLocks noChangeShapeType="1"/>
              <a:endCxn id="507" idx="2"/>
            </p:cNvCxnSpPr>
            <p:nvPr/>
          </p:nvCxnSpPr>
          <p:spPr bwMode="auto">
            <a:xfrm flipH="1" flipV="1">
              <a:off x="1871277" y="1737617"/>
              <a:ext cx="3701" cy="12180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513" name="Straight Connector 512"/>
            <p:cNvCxnSpPr>
              <a:cxnSpLocks noChangeShapeType="1"/>
            </p:cNvCxnSpPr>
            <p:nvPr/>
          </p:nvCxnSpPr>
          <p:spPr bwMode="auto">
            <a:xfrm flipH="1" flipV="1">
              <a:off x="2995947" y="1734324"/>
              <a:ext cx="3701" cy="12510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6165" name="Group 347"/>
          <p:cNvGrpSpPr>
            <a:grpSpLocks/>
          </p:cNvGrpSpPr>
          <p:nvPr/>
        </p:nvGrpSpPr>
        <p:grpSpPr bwMode="auto">
          <a:xfrm>
            <a:off x="3744913" y="5006975"/>
            <a:ext cx="484187" cy="211138"/>
            <a:chOff x="1871277" y="1576300"/>
            <a:chExt cx="1128371" cy="437860"/>
          </a:xfrm>
        </p:grpSpPr>
        <p:sp>
          <p:nvSpPr>
            <p:cNvPr id="487" name="Oval 486"/>
            <p:cNvSpPr>
              <a:spLocks noChangeArrowheads="1"/>
            </p:cNvSpPr>
            <p:nvPr/>
          </p:nvSpPr>
          <p:spPr bwMode="auto">
            <a:xfrm flipV="1">
              <a:off x="1874975" y="1694818"/>
              <a:ext cx="1124673" cy="319342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88" name="Rectangle 487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489" name="Oval 4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673" cy="319342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90" name="Freeform 489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91" name="Freeform 490"/>
            <p:cNvSpPr>
              <a:spLocks/>
            </p:cNvSpPr>
            <p:nvPr/>
          </p:nvSpPr>
          <p:spPr bwMode="auto">
            <a:xfrm>
              <a:off x="2104349" y="1632268"/>
              <a:ext cx="662226" cy="11193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92" name="Freeform 491"/>
            <p:cNvSpPr>
              <a:spLocks/>
            </p:cNvSpPr>
            <p:nvPr/>
          </p:nvSpPr>
          <p:spPr bwMode="auto">
            <a:xfrm>
              <a:off x="2537202" y="1727740"/>
              <a:ext cx="244172" cy="95474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93" name="Freeform 492"/>
            <p:cNvSpPr>
              <a:spLocks/>
            </p:cNvSpPr>
            <p:nvPr/>
          </p:nvSpPr>
          <p:spPr bwMode="auto">
            <a:xfrm>
              <a:off x="2089551" y="1731033"/>
              <a:ext cx="240474" cy="9547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94" name="Straight Connector 493"/>
            <p:cNvCxnSpPr>
              <a:cxnSpLocks noChangeShapeType="1"/>
              <a:endCxn id="489" idx="2"/>
            </p:cNvCxnSpPr>
            <p:nvPr/>
          </p:nvCxnSpPr>
          <p:spPr bwMode="auto">
            <a:xfrm flipH="1" flipV="1">
              <a:off x="1871277" y="1737617"/>
              <a:ext cx="3698" cy="12180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495" name="Straight Connector 494"/>
            <p:cNvCxnSpPr>
              <a:cxnSpLocks noChangeShapeType="1"/>
            </p:cNvCxnSpPr>
            <p:nvPr/>
          </p:nvCxnSpPr>
          <p:spPr bwMode="auto">
            <a:xfrm flipH="1" flipV="1">
              <a:off x="2995950" y="1734324"/>
              <a:ext cx="3698" cy="12510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6166" name="Group 439"/>
          <p:cNvGrpSpPr>
            <a:grpSpLocks/>
          </p:cNvGrpSpPr>
          <p:nvPr/>
        </p:nvGrpSpPr>
        <p:grpSpPr bwMode="auto">
          <a:xfrm>
            <a:off x="2881313" y="5194300"/>
            <a:ext cx="484187" cy="211138"/>
            <a:chOff x="1871277" y="1576300"/>
            <a:chExt cx="1128371" cy="437860"/>
          </a:xfrm>
        </p:grpSpPr>
        <p:sp>
          <p:nvSpPr>
            <p:cNvPr id="451" name="Oval 450"/>
            <p:cNvSpPr>
              <a:spLocks noChangeArrowheads="1"/>
            </p:cNvSpPr>
            <p:nvPr/>
          </p:nvSpPr>
          <p:spPr bwMode="auto">
            <a:xfrm flipV="1">
              <a:off x="1874975" y="1694818"/>
              <a:ext cx="1124673" cy="319342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52" name="Rectangle 451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453" name="Oval 45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673" cy="319342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54" name="Freeform 453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55" name="Freeform 454"/>
            <p:cNvSpPr>
              <a:spLocks/>
            </p:cNvSpPr>
            <p:nvPr/>
          </p:nvSpPr>
          <p:spPr bwMode="auto">
            <a:xfrm>
              <a:off x="2104349" y="1632268"/>
              <a:ext cx="662226" cy="11193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56" name="Freeform 455"/>
            <p:cNvSpPr>
              <a:spLocks/>
            </p:cNvSpPr>
            <p:nvPr/>
          </p:nvSpPr>
          <p:spPr bwMode="auto">
            <a:xfrm>
              <a:off x="2537202" y="1727740"/>
              <a:ext cx="244172" cy="95474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57" name="Freeform 456"/>
            <p:cNvSpPr>
              <a:spLocks/>
            </p:cNvSpPr>
            <p:nvPr/>
          </p:nvSpPr>
          <p:spPr bwMode="auto">
            <a:xfrm>
              <a:off x="2089551" y="1731033"/>
              <a:ext cx="240474" cy="9547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58" name="Straight Connector 457"/>
            <p:cNvCxnSpPr>
              <a:cxnSpLocks noChangeShapeType="1"/>
              <a:endCxn id="453" idx="2"/>
            </p:cNvCxnSpPr>
            <p:nvPr/>
          </p:nvCxnSpPr>
          <p:spPr bwMode="auto">
            <a:xfrm flipH="1" flipV="1">
              <a:off x="1871277" y="1737617"/>
              <a:ext cx="3698" cy="12180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459" name="Straight Connector 458"/>
            <p:cNvCxnSpPr>
              <a:cxnSpLocks noChangeShapeType="1"/>
            </p:cNvCxnSpPr>
            <p:nvPr/>
          </p:nvCxnSpPr>
          <p:spPr bwMode="auto">
            <a:xfrm flipH="1" flipV="1">
              <a:off x="2995950" y="1734324"/>
              <a:ext cx="3698" cy="12510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6167" name="Group 347"/>
          <p:cNvGrpSpPr>
            <a:grpSpLocks/>
          </p:cNvGrpSpPr>
          <p:nvPr/>
        </p:nvGrpSpPr>
        <p:grpSpPr bwMode="auto">
          <a:xfrm>
            <a:off x="1835150" y="5056188"/>
            <a:ext cx="484188" cy="211137"/>
            <a:chOff x="1871277" y="1576300"/>
            <a:chExt cx="1128371" cy="437860"/>
          </a:xfrm>
        </p:grpSpPr>
        <p:sp>
          <p:nvSpPr>
            <p:cNvPr id="442" name="Oval 441"/>
            <p:cNvSpPr>
              <a:spLocks noChangeArrowheads="1"/>
            </p:cNvSpPr>
            <p:nvPr/>
          </p:nvSpPr>
          <p:spPr bwMode="auto">
            <a:xfrm flipV="1">
              <a:off x="1874978" y="1694819"/>
              <a:ext cx="1124670" cy="319341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43" name="Rectangle 442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444" name="Oval 44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670" cy="319341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45" name="Freeform 444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46" name="Freeform 445"/>
            <p:cNvSpPr>
              <a:spLocks/>
            </p:cNvSpPr>
            <p:nvPr/>
          </p:nvSpPr>
          <p:spPr bwMode="auto">
            <a:xfrm>
              <a:off x="2104351" y="1632266"/>
              <a:ext cx="662222" cy="11193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47" name="Freeform 446"/>
            <p:cNvSpPr>
              <a:spLocks/>
            </p:cNvSpPr>
            <p:nvPr/>
          </p:nvSpPr>
          <p:spPr bwMode="auto">
            <a:xfrm>
              <a:off x="2537200" y="1727741"/>
              <a:ext cx="244172" cy="9547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48" name="Freeform 447"/>
            <p:cNvSpPr>
              <a:spLocks/>
            </p:cNvSpPr>
            <p:nvPr/>
          </p:nvSpPr>
          <p:spPr bwMode="auto">
            <a:xfrm>
              <a:off x="2089553" y="1731032"/>
              <a:ext cx="240471" cy="95474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49" name="Straight Connector 448"/>
            <p:cNvCxnSpPr>
              <a:cxnSpLocks noChangeShapeType="1"/>
              <a:endCxn id="444" idx="2"/>
            </p:cNvCxnSpPr>
            <p:nvPr/>
          </p:nvCxnSpPr>
          <p:spPr bwMode="auto">
            <a:xfrm flipH="1" flipV="1">
              <a:off x="1871277" y="1737616"/>
              <a:ext cx="3701" cy="12181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450" name="Straight Connector 449"/>
            <p:cNvCxnSpPr>
              <a:cxnSpLocks noChangeShapeType="1"/>
            </p:cNvCxnSpPr>
            <p:nvPr/>
          </p:nvCxnSpPr>
          <p:spPr bwMode="auto">
            <a:xfrm flipH="1" flipV="1">
              <a:off x="2995947" y="1734325"/>
              <a:ext cx="3701" cy="12510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6168" name="Group 347"/>
          <p:cNvGrpSpPr>
            <a:grpSpLocks/>
          </p:cNvGrpSpPr>
          <p:nvPr/>
        </p:nvGrpSpPr>
        <p:grpSpPr bwMode="auto">
          <a:xfrm>
            <a:off x="2470150" y="2832100"/>
            <a:ext cx="571500" cy="220663"/>
            <a:chOff x="1871277" y="1576300"/>
            <a:chExt cx="1128371" cy="437860"/>
          </a:xfrm>
        </p:grpSpPr>
        <p:sp>
          <p:nvSpPr>
            <p:cNvPr id="413" name="Oval 412"/>
            <p:cNvSpPr>
              <a:spLocks noChangeArrowheads="1"/>
            </p:cNvSpPr>
            <p:nvPr/>
          </p:nvSpPr>
          <p:spPr bwMode="auto">
            <a:xfrm flipV="1">
              <a:off x="1874412" y="1696002"/>
              <a:ext cx="1125236" cy="31815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14" name="Rectangle 413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415" name="Oval 41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38" cy="31815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16" name="Freeform 415"/>
            <p:cNvSpPr/>
            <p:nvPr/>
          </p:nvSpPr>
          <p:spPr bwMode="auto">
            <a:xfrm>
              <a:off x="2159638" y="1673953"/>
              <a:ext cx="548515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17" name="Freeform 416"/>
            <p:cNvSpPr>
              <a:spLocks/>
            </p:cNvSpPr>
            <p:nvPr/>
          </p:nvSpPr>
          <p:spPr bwMode="auto">
            <a:xfrm>
              <a:off x="2103220" y="1633001"/>
              <a:ext cx="661352" cy="110253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8" name="Freeform 417"/>
            <p:cNvSpPr>
              <a:spLocks/>
            </p:cNvSpPr>
            <p:nvPr/>
          </p:nvSpPr>
          <p:spPr bwMode="auto">
            <a:xfrm>
              <a:off x="2535762" y="1727503"/>
              <a:ext cx="244480" cy="97653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9" name="Freeform 418"/>
            <p:cNvSpPr>
              <a:spLocks/>
            </p:cNvSpPr>
            <p:nvPr/>
          </p:nvSpPr>
          <p:spPr bwMode="auto">
            <a:xfrm>
              <a:off x="2090682" y="1730654"/>
              <a:ext cx="241347" cy="97651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20" name="Straight Connector 419"/>
            <p:cNvCxnSpPr>
              <a:cxnSpLocks noChangeShapeType="1"/>
              <a:endCxn id="415" idx="2"/>
            </p:cNvCxnSpPr>
            <p:nvPr/>
          </p:nvCxnSpPr>
          <p:spPr bwMode="auto">
            <a:xfrm flipH="1" flipV="1">
              <a:off x="1871277" y="1736954"/>
              <a:ext cx="3135" cy="12285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421" name="Straight Connector 420"/>
            <p:cNvCxnSpPr>
              <a:cxnSpLocks noChangeShapeType="1"/>
            </p:cNvCxnSpPr>
            <p:nvPr/>
          </p:nvCxnSpPr>
          <p:spPr bwMode="auto">
            <a:xfrm flipH="1" flipV="1">
              <a:off x="2996515" y="1733803"/>
              <a:ext cx="3133" cy="12285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6169" name="Group 347"/>
          <p:cNvGrpSpPr>
            <a:grpSpLocks/>
          </p:cNvGrpSpPr>
          <p:nvPr/>
        </p:nvGrpSpPr>
        <p:grpSpPr bwMode="auto">
          <a:xfrm>
            <a:off x="4111625" y="2951163"/>
            <a:ext cx="571500" cy="220662"/>
            <a:chOff x="1871277" y="1576300"/>
            <a:chExt cx="1128371" cy="437860"/>
          </a:xfrm>
        </p:grpSpPr>
        <p:sp>
          <p:nvSpPr>
            <p:cNvPr id="404" name="Oval 403"/>
            <p:cNvSpPr>
              <a:spLocks noChangeArrowheads="1"/>
            </p:cNvSpPr>
            <p:nvPr/>
          </p:nvSpPr>
          <p:spPr bwMode="auto">
            <a:xfrm flipV="1">
              <a:off x="1874412" y="1696003"/>
              <a:ext cx="1125236" cy="318157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05" name="Rectangle 404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406" name="Oval 40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38" cy="31815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07" name="Freeform 406"/>
            <p:cNvSpPr/>
            <p:nvPr/>
          </p:nvSpPr>
          <p:spPr bwMode="auto">
            <a:xfrm>
              <a:off x="2159638" y="1673951"/>
              <a:ext cx="548515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08" name="Freeform 407"/>
            <p:cNvSpPr>
              <a:spLocks/>
            </p:cNvSpPr>
            <p:nvPr/>
          </p:nvSpPr>
          <p:spPr bwMode="auto">
            <a:xfrm>
              <a:off x="2103220" y="1633001"/>
              <a:ext cx="661352" cy="110252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09" name="Freeform 408"/>
            <p:cNvSpPr>
              <a:spLocks/>
            </p:cNvSpPr>
            <p:nvPr/>
          </p:nvSpPr>
          <p:spPr bwMode="auto">
            <a:xfrm>
              <a:off x="2535762" y="1727504"/>
              <a:ext cx="244480" cy="97651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0" name="Freeform 409"/>
            <p:cNvSpPr>
              <a:spLocks/>
            </p:cNvSpPr>
            <p:nvPr/>
          </p:nvSpPr>
          <p:spPr bwMode="auto">
            <a:xfrm>
              <a:off x="2090682" y="1730653"/>
              <a:ext cx="241347" cy="97653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11" name="Straight Connector 410"/>
            <p:cNvCxnSpPr>
              <a:cxnSpLocks noChangeShapeType="1"/>
              <a:endCxn id="406" idx="2"/>
            </p:cNvCxnSpPr>
            <p:nvPr/>
          </p:nvCxnSpPr>
          <p:spPr bwMode="auto">
            <a:xfrm flipH="1" flipV="1">
              <a:off x="1871277" y="1736953"/>
              <a:ext cx="3135" cy="12285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412" name="Straight Connector 411"/>
            <p:cNvCxnSpPr>
              <a:cxnSpLocks noChangeShapeType="1"/>
            </p:cNvCxnSpPr>
            <p:nvPr/>
          </p:nvCxnSpPr>
          <p:spPr bwMode="auto">
            <a:xfrm flipH="1" flipV="1">
              <a:off x="2996515" y="1733804"/>
              <a:ext cx="3133" cy="12285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6170" name="Group 531"/>
          <p:cNvGrpSpPr>
            <a:grpSpLocks/>
          </p:cNvGrpSpPr>
          <p:nvPr/>
        </p:nvGrpSpPr>
        <p:grpSpPr bwMode="auto">
          <a:xfrm>
            <a:off x="6103938" y="4654550"/>
            <a:ext cx="530225" cy="214313"/>
            <a:chOff x="1871277" y="1576300"/>
            <a:chExt cx="1128371" cy="437860"/>
          </a:xfrm>
        </p:grpSpPr>
        <p:sp>
          <p:nvSpPr>
            <p:cNvPr id="543" name="Oval 542"/>
            <p:cNvSpPr>
              <a:spLocks noChangeArrowheads="1"/>
            </p:cNvSpPr>
            <p:nvPr/>
          </p:nvSpPr>
          <p:spPr bwMode="auto">
            <a:xfrm flipV="1">
              <a:off x="1874654" y="1693062"/>
              <a:ext cx="1124994" cy="32109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44" name="Rectangle 543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545" name="Oval 54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92" cy="32109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46" name="Freeform 545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7" name="Freeform 546"/>
            <p:cNvSpPr>
              <a:spLocks/>
            </p:cNvSpPr>
            <p:nvPr/>
          </p:nvSpPr>
          <p:spPr bwMode="auto">
            <a:xfrm>
              <a:off x="2101005" y="1634681"/>
              <a:ext cx="665535" cy="11027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48" name="Freeform 547"/>
            <p:cNvSpPr>
              <a:spLocks/>
            </p:cNvSpPr>
            <p:nvPr/>
          </p:nvSpPr>
          <p:spPr bwMode="auto">
            <a:xfrm>
              <a:off x="2536812" y="1728741"/>
              <a:ext cx="243242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49" name="Freeform 548"/>
            <p:cNvSpPr>
              <a:spLocks/>
            </p:cNvSpPr>
            <p:nvPr/>
          </p:nvSpPr>
          <p:spPr bwMode="auto">
            <a:xfrm>
              <a:off x="2090869" y="1728741"/>
              <a:ext cx="239864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50" name="Straight Connector 549"/>
            <p:cNvCxnSpPr>
              <a:cxnSpLocks noChangeShapeType="1"/>
              <a:endCxn id="545" idx="2"/>
            </p:cNvCxnSpPr>
            <p:nvPr/>
          </p:nvCxnSpPr>
          <p:spPr bwMode="auto">
            <a:xfrm flipH="1" flipV="1">
              <a:off x="1871277" y="1738470"/>
              <a:ext cx="3377" cy="12324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551" name="Straight Connector 550"/>
            <p:cNvCxnSpPr>
              <a:cxnSpLocks noChangeShapeType="1"/>
            </p:cNvCxnSpPr>
            <p:nvPr/>
          </p:nvCxnSpPr>
          <p:spPr bwMode="auto">
            <a:xfrm flipH="1" flipV="1">
              <a:off x="2996269" y="1735228"/>
              <a:ext cx="3379" cy="12324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cxnSp>
        <p:nvCxnSpPr>
          <p:cNvPr id="46171" name="Straight Connector 506"/>
          <p:cNvCxnSpPr>
            <a:cxnSpLocks noChangeShapeType="1"/>
          </p:cNvCxnSpPr>
          <p:nvPr/>
        </p:nvCxnSpPr>
        <p:spPr bwMode="auto">
          <a:xfrm flipH="1">
            <a:off x="7566025" y="431165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46172" name="Group 166"/>
          <p:cNvGrpSpPr>
            <a:grpSpLocks/>
          </p:cNvGrpSpPr>
          <p:nvPr/>
        </p:nvGrpSpPr>
        <p:grpSpPr bwMode="auto">
          <a:xfrm>
            <a:off x="8010525" y="4044950"/>
            <a:ext cx="649288" cy="417513"/>
            <a:chOff x="3053396" y="4304255"/>
            <a:chExt cx="648422" cy="418253"/>
          </a:xfrm>
        </p:grpSpPr>
        <p:sp>
          <p:nvSpPr>
            <p:cNvPr id="4621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211" name="TextBox 16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6173" name="Group 20"/>
          <p:cNvGrpSpPr>
            <a:grpSpLocks/>
          </p:cNvGrpSpPr>
          <p:nvPr/>
        </p:nvGrpSpPr>
        <p:grpSpPr bwMode="auto">
          <a:xfrm>
            <a:off x="4697413" y="2871788"/>
            <a:ext cx="2133600" cy="1082675"/>
            <a:chOff x="4696844" y="2871032"/>
            <a:chExt cx="2133865" cy="1082781"/>
          </a:xfrm>
        </p:grpSpPr>
        <p:grpSp>
          <p:nvGrpSpPr>
            <p:cNvPr id="46205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46208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ko-KR"/>
              </a:p>
            </p:txBody>
          </p:sp>
          <p:sp>
            <p:nvSpPr>
              <p:cNvPr id="46209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46206" name="Straight Connector 18"/>
            <p:cNvCxnSpPr>
              <a:cxnSpLocks noChangeShapeType="1"/>
            </p:cNvCxnSpPr>
            <p:nvPr/>
          </p:nvCxnSpPr>
          <p:spPr bwMode="auto">
            <a:xfrm>
              <a:off x="4696844" y="3073933"/>
              <a:ext cx="980347" cy="35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46207" name="Straight Connector 516"/>
            <p:cNvCxnSpPr>
              <a:cxnSpLocks noChangeShapeType="1"/>
            </p:cNvCxnSpPr>
            <p:nvPr/>
          </p:nvCxnSpPr>
          <p:spPr bwMode="auto">
            <a:xfrm>
              <a:off x="6137159" y="3146857"/>
              <a:ext cx="693550" cy="8069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46174" name="Group 39939"/>
          <p:cNvGrpSpPr>
            <a:grpSpLocks/>
          </p:cNvGrpSpPr>
          <p:nvPr/>
        </p:nvGrpSpPr>
        <p:grpSpPr bwMode="auto">
          <a:xfrm>
            <a:off x="2384425" y="3703638"/>
            <a:ext cx="2921000" cy="1411287"/>
            <a:chOff x="2577005" y="3679131"/>
            <a:chExt cx="2919566" cy="1413453"/>
          </a:xfrm>
        </p:grpSpPr>
        <p:cxnSp>
          <p:nvCxnSpPr>
            <p:cNvPr id="46202" name="Straight Connector 7"/>
            <p:cNvCxnSpPr>
              <a:cxnSpLocks noChangeShapeType="1"/>
              <a:stCxn id="395" idx="6"/>
            </p:cNvCxnSpPr>
            <p:nvPr/>
          </p:nvCxnSpPr>
          <p:spPr bwMode="auto">
            <a:xfrm>
              <a:off x="5124112" y="3679131"/>
              <a:ext cx="372459" cy="17130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46203" name="Straight Connector 415"/>
            <p:cNvCxnSpPr>
              <a:cxnSpLocks noChangeShapeType="1"/>
              <a:endCxn id="507" idx="4"/>
            </p:cNvCxnSpPr>
            <p:nvPr/>
          </p:nvCxnSpPr>
          <p:spPr bwMode="auto">
            <a:xfrm flipH="1">
              <a:off x="2577005" y="3804357"/>
              <a:ext cx="19911" cy="47755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46204" name="Straight Connector 523"/>
            <p:cNvCxnSpPr>
              <a:cxnSpLocks noChangeShapeType="1"/>
            </p:cNvCxnSpPr>
            <p:nvPr/>
          </p:nvCxnSpPr>
          <p:spPr bwMode="auto">
            <a:xfrm flipV="1">
              <a:off x="4424422" y="4626270"/>
              <a:ext cx="726759" cy="466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46175" name="Group 39937"/>
          <p:cNvGrpSpPr>
            <a:grpSpLocks/>
          </p:cNvGrpSpPr>
          <p:nvPr/>
        </p:nvGrpSpPr>
        <p:grpSpPr bwMode="auto">
          <a:xfrm>
            <a:off x="3906838" y="3883025"/>
            <a:ext cx="1379537" cy="674688"/>
            <a:chOff x="3962400" y="3676180"/>
            <a:chExt cx="1378622" cy="673930"/>
          </a:xfrm>
        </p:grpSpPr>
        <p:cxnSp>
          <p:nvCxnSpPr>
            <p:cNvPr id="46196" name="Straight Connector 515"/>
            <p:cNvCxnSpPr>
              <a:cxnSpLocks noChangeShapeType="1"/>
            </p:cNvCxnSpPr>
            <p:nvPr/>
          </p:nvCxnSpPr>
          <p:spPr bwMode="auto">
            <a:xfrm flipV="1">
              <a:off x="4065677" y="4166418"/>
              <a:ext cx="194972" cy="18369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grpSp>
          <p:nvGrpSpPr>
            <p:cNvPr id="46197" name="Group 518"/>
            <p:cNvGrpSpPr>
              <a:grpSpLocks/>
            </p:cNvGrpSpPr>
            <p:nvPr/>
          </p:nvGrpSpPr>
          <p:grpSpPr bwMode="auto">
            <a:xfrm>
              <a:off x="3993651" y="3824925"/>
              <a:ext cx="549165" cy="360218"/>
              <a:chOff x="5634518" y="2616953"/>
              <a:chExt cx="549165" cy="360218"/>
            </a:xfrm>
          </p:grpSpPr>
          <p:sp>
            <p:nvSpPr>
              <p:cNvPr id="46200" name="Oval 521"/>
              <p:cNvSpPr>
                <a:spLocks noChangeArrowheads="1"/>
              </p:cNvSpPr>
              <p:nvPr/>
            </p:nvSpPr>
            <p:spPr bwMode="auto">
              <a:xfrm>
                <a:off x="5634518" y="2672371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ko-KR"/>
              </a:p>
            </p:txBody>
          </p:sp>
          <p:sp>
            <p:nvSpPr>
              <p:cNvPr id="46201" name="TextBox 522"/>
              <p:cNvSpPr txBox="1">
                <a:spLocks noChangeArrowheads="1"/>
              </p:cNvSpPr>
              <p:nvPr/>
            </p:nvSpPr>
            <p:spPr bwMode="auto">
              <a:xfrm>
                <a:off x="5672004" y="2616953"/>
                <a:ext cx="511679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46198" name="Straight Connector 519"/>
            <p:cNvCxnSpPr>
              <a:cxnSpLocks noChangeShapeType="1"/>
              <a:stCxn id="46200" idx="6"/>
              <a:endCxn id="597" idx="2"/>
            </p:cNvCxnSpPr>
            <p:nvPr/>
          </p:nvCxnSpPr>
          <p:spPr bwMode="auto">
            <a:xfrm flipV="1">
              <a:off x="4521743" y="3687971"/>
              <a:ext cx="819279" cy="34477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46199" name="Straight Connector 520"/>
            <p:cNvCxnSpPr>
              <a:cxnSpLocks noChangeShapeType="1"/>
            </p:cNvCxnSpPr>
            <p:nvPr/>
          </p:nvCxnSpPr>
          <p:spPr bwMode="auto">
            <a:xfrm>
              <a:off x="3962400" y="3676180"/>
              <a:ext cx="300277" cy="20338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cxnSp>
        <p:nvCxnSpPr>
          <p:cNvPr id="46176" name="Straight Connector 500"/>
          <p:cNvCxnSpPr>
            <a:cxnSpLocks noChangeShapeType="1"/>
            <a:endCxn id="46179" idx="2"/>
          </p:cNvCxnSpPr>
          <p:nvPr/>
        </p:nvCxnSpPr>
        <p:spPr bwMode="auto">
          <a:xfrm>
            <a:off x="1447800" y="2921000"/>
            <a:ext cx="3810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77" name="Straight Connector 501"/>
          <p:cNvCxnSpPr>
            <a:cxnSpLocks noChangeShapeType="1"/>
            <a:endCxn id="46179" idx="3"/>
          </p:cNvCxnSpPr>
          <p:nvPr/>
        </p:nvCxnSpPr>
        <p:spPr bwMode="auto">
          <a:xfrm>
            <a:off x="1227138" y="3201988"/>
            <a:ext cx="123825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78" name="Straight Connector 514"/>
          <p:cNvCxnSpPr>
            <a:cxnSpLocks noChangeShapeType="1"/>
            <a:endCxn id="46179" idx="5"/>
          </p:cNvCxnSpPr>
          <p:nvPr/>
        </p:nvCxnSpPr>
        <p:spPr bwMode="auto">
          <a:xfrm flipV="1">
            <a:off x="1147763" y="4298950"/>
            <a:ext cx="203200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46179" name="Oval 517"/>
          <p:cNvSpPr>
            <a:spLocks noChangeArrowheads="1"/>
          </p:cNvSpPr>
          <p:nvPr/>
        </p:nvSpPr>
        <p:spPr bwMode="auto">
          <a:xfrm rot="5400000">
            <a:off x="859631" y="3666332"/>
            <a:ext cx="1252537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ko-KR"/>
          </a:p>
        </p:txBody>
      </p:sp>
      <p:cxnSp>
        <p:nvCxnSpPr>
          <p:cNvPr id="46180" name="Straight Connector 39941"/>
          <p:cNvCxnSpPr>
            <a:cxnSpLocks noChangeShapeType="1"/>
            <a:stCxn id="46179" idx="0"/>
            <a:endCxn id="350" idx="2"/>
          </p:cNvCxnSpPr>
          <p:nvPr/>
        </p:nvCxnSpPr>
        <p:spPr bwMode="auto">
          <a:xfrm flipV="1">
            <a:off x="1676400" y="3754438"/>
            <a:ext cx="430213" cy="10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81" name="Straight Connector 524"/>
          <p:cNvCxnSpPr>
            <a:cxnSpLocks noChangeShapeType="1"/>
            <a:endCxn id="507" idx="2"/>
          </p:cNvCxnSpPr>
          <p:nvPr/>
        </p:nvCxnSpPr>
        <p:spPr bwMode="auto">
          <a:xfrm>
            <a:off x="1677988" y="4041775"/>
            <a:ext cx="465137" cy="341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46182" name="Group 144"/>
          <p:cNvGrpSpPr>
            <a:grpSpLocks/>
          </p:cNvGrpSpPr>
          <p:nvPr/>
        </p:nvGrpSpPr>
        <p:grpSpPr bwMode="auto">
          <a:xfrm>
            <a:off x="593725" y="4070350"/>
            <a:ext cx="647700" cy="417513"/>
            <a:chOff x="3053396" y="4304255"/>
            <a:chExt cx="648422" cy="418253"/>
          </a:xfrm>
        </p:grpSpPr>
        <p:sp>
          <p:nvSpPr>
            <p:cNvPr id="4619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195" name="TextBox 146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6183" name="Group 131"/>
          <p:cNvGrpSpPr>
            <a:grpSpLocks/>
          </p:cNvGrpSpPr>
          <p:nvPr/>
        </p:nvGrpSpPr>
        <p:grpSpPr bwMode="auto">
          <a:xfrm>
            <a:off x="669925" y="3041650"/>
            <a:ext cx="647700" cy="417513"/>
            <a:chOff x="3053396" y="4304255"/>
            <a:chExt cx="648422" cy="418253"/>
          </a:xfrm>
        </p:grpSpPr>
        <p:sp>
          <p:nvSpPr>
            <p:cNvPr id="4619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193" name="TextBox 13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6184" name="Group 153"/>
          <p:cNvGrpSpPr>
            <a:grpSpLocks/>
          </p:cNvGrpSpPr>
          <p:nvPr/>
        </p:nvGrpSpPr>
        <p:grpSpPr bwMode="auto">
          <a:xfrm>
            <a:off x="1050925" y="2647950"/>
            <a:ext cx="647700" cy="417513"/>
            <a:chOff x="3053396" y="4304255"/>
            <a:chExt cx="648422" cy="418253"/>
          </a:xfrm>
        </p:grpSpPr>
        <p:sp>
          <p:nvSpPr>
            <p:cNvPr id="4619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191" name="TextBox 15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cxnSp>
        <p:nvCxnSpPr>
          <p:cNvPr id="46185" name="Straight Connector 509"/>
          <p:cNvCxnSpPr>
            <a:cxnSpLocks noChangeShapeType="1"/>
            <a:endCxn id="46187" idx="5"/>
          </p:cNvCxnSpPr>
          <p:nvPr/>
        </p:nvCxnSpPr>
        <p:spPr bwMode="auto">
          <a:xfrm flipH="1" flipV="1">
            <a:off x="5084763" y="5684838"/>
            <a:ext cx="520700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86" name="Straight Connector 511"/>
          <p:cNvCxnSpPr>
            <a:cxnSpLocks noChangeShapeType="1"/>
          </p:cNvCxnSpPr>
          <p:nvPr/>
        </p:nvCxnSpPr>
        <p:spPr bwMode="auto">
          <a:xfrm flipV="1">
            <a:off x="3389313" y="5689600"/>
            <a:ext cx="306387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46187" name="Oval 6"/>
          <p:cNvSpPr>
            <a:spLocks noChangeArrowheads="1"/>
          </p:cNvSpPr>
          <p:nvPr/>
        </p:nvSpPr>
        <p:spPr bwMode="auto">
          <a:xfrm>
            <a:off x="3340100" y="5359400"/>
            <a:ext cx="2044700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ko-KR"/>
          </a:p>
        </p:txBody>
      </p:sp>
      <p:sp>
        <p:nvSpPr>
          <p:cNvPr id="46188" name="TextBox 9"/>
          <p:cNvSpPr txBox="1">
            <a:spLocks noChangeArrowheads="1"/>
          </p:cNvSpPr>
          <p:nvPr/>
        </p:nvSpPr>
        <p:spPr bwMode="auto">
          <a:xfrm>
            <a:off x="3556000" y="5334000"/>
            <a:ext cx="15875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 i="1"/>
              <a:t>regional net</a:t>
            </a:r>
          </a:p>
        </p:txBody>
      </p:sp>
      <p:sp>
        <p:nvSpPr>
          <p:cNvPr id="46189" name="Rectangle 3"/>
          <p:cNvSpPr txBox="1">
            <a:spLocks noChangeArrowheads="1"/>
          </p:cNvSpPr>
          <p:nvPr/>
        </p:nvSpPr>
        <p:spPr bwMode="auto">
          <a:xfrm>
            <a:off x="473075" y="1073150"/>
            <a:ext cx="820420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en-US" altLang="ko-KR" dirty="0">
                <a:latin typeface="Gill Sans MT" pitchFamily="34" charset="0"/>
              </a:rPr>
              <a:t>… </a:t>
            </a:r>
            <a:r>
              <a:rPr lang="ko-KR" altLang="en-US" dirty="0">
                <a:latin typeface="Gill Sans MT" pitchFamily="34" charset="0"/>
              </a:rPr>
              <a:t>그리고 접속 네트워크를 </a:t>
            </a:r>
            <a:r>
              <a:rPr lang="en-US" altLang="ko-KR" dirty="0">
                <a:latin typeface="Gill Sans MT" pitchFamily="34" charset="0"/>
              </a:rPr>
              <a:t>ISP</a:t>
            </a:r>
            <a:r>
              <a:rPr lang="ko-KR" altLang="en-US" dirty="0">
                <a:latin typeface="Gill Sans MT" pitchFamily="34" charset="0"/>
              </a:rPr>
              <a:t>에 연결하는 지역 네트워크가 생길 수 있다</a:t>
            </a:r>
            <a:r>
              <a:rPr lang="en-US" altLang="ko-KR" dirty="0">
                <a:latin typeface="Gill Sans MT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1028" name="Picture 19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8350" y="1004888"/>
            <a:ext cx="7562850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220663"/>
            <a:ext cx="8077200" cy="1006475"/>
          </a:xfrm>
        </p:spPr>
        <p:txBody>
          <a:bodyPr/>
          <a:lstStyle/>
          <a:p>
            <a:pPr eaLnBrk="1" hangingPunct="1"/>
            <a:r>
              <a:rPr lang="ja-JP" altLang="en-US" dirty="0">
                <a:ea typeface="ＭＳ Ｐゴシック" pitchFamily="34" charset="-128"/>
              </a:rPr>
              <a:t>“</a:t>
            </a:r>
            <a:r>
              <a:rPr lang="ko-KR" altLang="en-US" dirty="0">
                <a:ea typeface="ＭＳ Ｐゴシック" pitchFamily="34" charset="-128"/>
              </a:rPr>
              <a:t>흥미로운</a:t>
            </a:r>
            <a:r>
              <a:rPr lang="ja-JP" altLang="en-US" dirty="0">
                <a:ea typeface="ＭＳ Ｐゴシック" pitchFamily="34" charset="-128"/>
              </a:rPr>
              <a:t>”</a:t>
            </a:r>
            <a:r>
              <a:rPr lang="en-US" altLang="ja-JP" dirty="0">
                <a:ea typeface="ＭＳ Ｐゴシック" pitchFamily="34" charset="-128"/>
              </a:rPr>
              <a:t> </a:t>
            </a:r>
            <a:r>
              <a:rPr lang="ko-KR" altLang="en-US" dirty="0">
                <a:ea typeface="ＭＳ Ｐゴシック" pitchFamily="34" charset="-128"/>
              </a:rPr>
              <a:t>인터넷 접속 장치들</a:t>
            </a:r>
            <a:endParaRPr lang="en-US" altLang="ko-KR" dirty="0">
              <a:ea typeface="ＭＳ Ｐゴシック" pitchFamily="34" charset="-128"/>
            </a:endParaRPr>
          </a:p>
        </p:txBody>
      </p:sp>
      <p:pic>
        <p:nvPicPr>
          <p:cNvPr id="1030" name="Picture 3" descr="toaste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25850" y="1460500"/>
            <a:ext cx="2495550" cy="293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4" descr="whisper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66788" y="1425575"/>
            <a:ext cx="1895475" cy="156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Text Box 7"/>
          <p:cNvSpPr txBox="1">
            <a:spLocks noChangeArrowheads="1"/>
          </p:cNvSpPr>
          <p:nvPr/>
        </p:nvSpPr>
        <p:spPr bwMode="auto">
          <a:xfrm>
            <a:off x="895350" y="2789238"/>
            <a:ext cx="21621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600"/>
              <a:t>IP picture frame</a:t>
            </a:r>
          </a:p>
          <a:p>
            <a:r>
              <a:rPr lang="en-US" altLang="ko-KR" sz="1600"/>
              <a:t>http://www.ceiva.com/</a:t>
            </a:r>
          </a:p>
        </p:txBody>
      </p:sp>
      <p:sp>
        <p:nvSpPr>
          <p:cNvPr id="1033" name="Text Box 8"/>
          <p:cNvSpPr txBox="1">
            <a:spLocks noChangeArrowheads="1"/>
          </p:cNvSpPr>
          <p:nvPr/>
        </p:nvSpPr>
        <p:spPr bwMode="auto">
          <a:xfrm>
            <a:off x="5626100" y="1989138"/>
            <a:ext cx="224631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600"/>
              <a:t>Web-enabled toaster +</a:t>
            </a:r>
          </a:p>
          <a:p>
            <a:r>
              <a:rPr lang="en-US" altLang="ko-KR" sz="1600"/>
              <a:t>weather forecaster</a:t>
            </a:r>
          </a:p>
        </p:txBody>
      </p:sp>
      <p:pic>
        <p:nvPicPr>
          <p:cNvPr id="1034" name="Picture 9" descr="cisco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891213" y="4387850"/>
            <a:ext cx="2395537" cy="191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5" name="Text Box 10"/>
          <p:cNvSpPr txBox="1">
            <a:spLocks noChangeArrowheads="1"/>
          </p:cNvSpPr>
          <p:nvPr/>
        </p:nvSpPr>
        <p:spPr bwMode="auto">
          <a:xfrm>
            <a:off x="6191250" y="5951538"/>
            <a:ext cx="15970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600"/>
              <a:t>Internet phones</a:t>
            </a:r>
          </a:p>
        </p:txBody>
      </p:sp>
      <p:graphicFrame>
        <p:nvGraphicFramePr>
          <p:cNvPr id="1026" name="Object 14"/>
          <p:cNvGraphicFramePr>
            <a:graphicFrameLocks noChangeAspect="1"/>
          </p:cNvGraphicFramePr>
          <p:nvPr/>
        </p:nvGraphicFramePr>
        <p:xfrm>
          <a:off x="919163" y="3581400"/>
          <a:ext cx="803275" cy="216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1434415" imgH="3873016" progId="">
                  <p:embed/>
                </p:oleObj>
              </mc:Choice>
              <mc:Fallback>
                <p:oleObj r:id="rId7" imgW="1434415" imgH="3873016" progId="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9163" y="3581400"/>
                        <a:ext cx="803275" cy="216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Text Box 8"/>
          <p:cNvSpPr txBox="1">
            <a:spLocks noChangeArrowheads="1"/>
          </p:cNvSpPr>
          <p:nvPr/>
        </p:nvSpPr>
        <p:spPr bwMode="auto">
          <a:xfrm>
            <a:off x="981075" y="5789613"/>
            <a:ext cx="117951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600"/>
              <a:t>Internet </a:t>
            </a:r>
          </a:p>
          <a:p>
            <a:r>
              <a:rPr lang="en-US" altLang="ko-KR" sz="1600"/>
              <a:t>refrigerator</a:t>
            </a:r>
          </a:p>
        </p:txBody>
      </p:sp>
      <p:pic>
        <p:nvPicPr>
          <p:cNvPr id="1037" name="Picture 16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851025" y="3508375"/>
            <a:ext cx="1552575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Text Box 8"/>
          <p:cNvSpPr txBox="1">
            <a:spLocks noChangeArrowheads="1"/>
          </p:cNvSpPr>
          <p:nvPr/>
        </p:nvSpPr>
        <p:spPr bwMode="auto">
          <a:xfrm>
            <a:off x="2006600" y="4148138"/>
            <a:ext cx="248761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600"/>
              <a:t>Slingbox: watch,</a:t>
            </a:r>
          </a:p>
          <a:p>
            <a:r>
              <a:rPr lang="en-US" altLang="ko-KR" sz="1600"/>
              <a:t>control cable TV remotely</a:t>
            </a:r>
          </a:p>
        </p:txBody>
      </p:sp>
      <p:sp>
        <p:nvSpPr>
          <p:cNvPr id="103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207B8C59-DBB4-484E-8306-D38D35ABD719}" type="slidenum">
              <a:rPr lang="en-US" altLang="ko-KR"/>
              <a:pPr/>
              <a:t>5</a:t>
            </a:fld>
            <a:endParaRPr lang="en-US" altLang="ko-KR"/>
          </a:p>
        </p:txBody>
      </p:sp>
      <p:pic>
        <p:nvPicPr>
          <p:cNvPr id="1040" name="Picture 2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891338" y="2754313"/>
            <a:ext cx="695325" cy="1096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1" name="Text Box 10"/>
          <p:cNvSpPr txBox="1">
            <a:spLocks noChangeArrowheads="1"/>
          </p:cNvSpPr>
          <p:nvPr/>
        </p:nvSpPr>
        <p:spPr bwMode="auto">
          <a:xfrm>
            <a:off x="6753225" y="3841750"/>
            <a:ext cx="194151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600"/>
              <a:t>Tweet-a-watt: </a:t>
            </a:r>
          </a:p>
          <a:p>
            <a:r>
              <a:rPr lang="en-US" altLang="ko-KR" sz="1600"/>
              <a:t>monitor energy use</a:t>
            </a:r>
          </a:p>
        </p:txBody>
      </p:sp>
      <p:pic>
        <p:nvPicPr>
          <p:cNvPr id="1042" name="Picture 1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563813" y="4972050"/>
            <a:ext cx="1289050" cy="154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3" name="Text Box 8"/>
          <p:cNvSpPr txBox="1">
            <a:spLocks noChangeArrowheads="1"/>
          </p:cNvSpPr>
          <p:nvPr/>
        </p:nvSpPr>
        <p:spPr bwMode="auto">
          <a:xfrm>
            <a:off x="3940175" y="5151438"/>
            <a:ext cx="1233488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600"/>
              <a:t>sensorized,</a:t>
            </a:r>
          </a:p>
          <a:p>
            <a:r>
              <a:rPr lang="en-US" altLang="ko-KR" sz="1600"/>
              <a:t>bed</a:t>
            </a:r>
          </a:p>
          <a:p>
            <a:r>
              <a:rPr lang="en-US" altLang="ko-KR" sz="1600"/>
              <a:t>mattress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Oval 3"/>
          <p:cNvSpPr>
            <a:spLocks noChangeArrowheads="1"/>
          </p:cNvSpPr>
          <p:nvPr/>
        </p:nvSpPr>
        <p:spPr bwMode="auto">
          <a:xfrm>
            <a:off x="1520825" y="4203700"/>
            <a:ext cx="2941638" cy="132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ko-KR"/>
          </a:p>
        </p:txBody>
      </p:sp>
      <p:cxnSp>
        <p:nvCxnSpPr>
          <p:cNvPr id="47107" name="Straight Connector 10"/>
          <p:cNvCxnSpPr>
            <a:cxnSpLocks noChangeShapeType="1"/>
            <a:stCxn id="507" idx="7"/>
          </p:cNvCxnSpPr>
          <p:nvPr/>
        </p:nvCxnSpPr>
        <p:spPr bwMode="auto">
          <a:xfrm>
            <a:off x="2555875" y="4437063"/>
            <a:ext cx="969963" cy="682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08" name="Straight Connector 297"/>
          <p:cNvCxnSpPr>
            <a:cxnSpLocks noChangeShapeType="1"/>
          </p:cNvCxnSpPr>
          <p:nvPr/>
        </p:nvCxnSpPr>
        <p:spPr bwMode="auto">
          <a:xfrm>
            <a:off x="3059113" y="4724400"/>
            <a:ext cx="109537" cy="793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09" name="Straight Connector 298"/>
          <p:cNvCxnSpPr>
            <a:cxnSpLocks noChangeShapeType="1"/>
          </p:cNvCxnSpPr>
          <p:nvPr/>
        </p:nvCxnSpPr>
        <p:spPr bwMode="auto">
          <a:xfrm flipV="1">
            <a:off x="2876550" y="4919663"/>
            <a:ext cx="222250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10" name="Straight Connector 299"/>
          <p:cNvCxnSpPr>
            <a:cxnSpLocks noChangeShapeType="1"/>
          </p:cNvCxnSpPr>
          <p:nvPr/>
        </p:nvCxnSpPr>
        <p:spPr bwMode="auto">
          <a:xfrm flipV="1">
            <a:off x="2603500" y="4751388"/>
            <a:ext cx="177800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11" name="Straight Connector 300"/>
          <p:cNvCxnSpPr>
            <a:cxnSpLocks noChangeShapeType="1"/>
            <a:stCxn id="444" idx="6"/>
          </p:cNvCxnSpPr>
          <p:nvPr/>
        </p:nvCxnSpPr>
        <p:spPr bwMode="auto">
          <a:xfrm flipV="1">
            <a:off x="2317750" y="5038725"/>
            <a:ext cx="188913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12" name="Straight Connector 301"/>
          <p:cNvCxnSpPr>
            <a:cxnSpLocks noChangeShapeType="1"/>
          </p:cNvCxnSpPr>
          <p:nvPr/>
        </p:nvCxnSpPr>
        <p:spPr bwMode="auto">
          <a:xfrm flipV="1">
            <a:off x="3073400" y="4967288"/>
            <a:ext cx="231775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13" name="Straight Connector 302"/>
          <p:cNvCxnSpPr>
            <a:cxnSpLocks noChangeShapeType="1"/>
          </p:cNvCxnSpPr>
          <p:nvPr/>
        </p:nvCxnSpPr>
        <p:spPr bwMode="auto">
          <a:xfrm flipH="1" flipV="1">
            <a:off x="3524250" y="4954588"/>
            <a:ext cx="327025" cy="1190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14" name="Straight Connector 303"/>
          <p:cNvCxnSpPr>
            <a:cxnSpLocks noChangeShapeType="1"/>
          </p:cNvCxnSpPr>
          <p:nvPr/>
        </p:nvCxnSpPr>
        <p:spPr bwMode="auto">
          <a:xfrm flipV="1">
            <a:off x="3511550" y="4619625"/>
            <a:ext cx="260350" cy="188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15" name="Straight Connector 304"/>
          <p:cNvCxnSpPr>
            <a:cxnSpLocks noChangeShapeType="1"/>
            <a:endCxn id="505" idx="7"/>
          </p:cNvCxnSpPr>
          <p:nvPr/>
        </p:nvCxnSpPr>
        <p:spPr bwMode="auto">
          <a:xfrm flipH="1" flipV="1">
            <a:off x="2557463" y="4494213"/>
            <a:ext cx="207962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116" name="TextBox 39958"/>
          <p:cNvSpPr txBox="1">
            <a:spLocks noChangeArrowheads="1"/>
          </p:cNvSpPr>
          <p:nvPr/>
        </p:nvSpPr>
        <p:spPr bwMode="auto">
          <a:xfrm>
            <a:off x="1655763" y="4533900"/>
            <a:ext cx="892175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i="1"/>
              <a:t>ISP C</a:t>
            </a:r>
          </a:p>
        </p:txBody>
      </p:sp>
      <p:grpSp>
        <p:nvGrpSpPr>
          <p:cNvPr id="47117" name="Group 347"/>
          <p:cNvGrpSpPr>
            <a:grpSpLocks/>
          </p:cNvGrpSpPr>
          <p:nvPr/>
        </p:nvGrpSpPr>
        <p:grpSpPr bwMode="auto">
          <a:xfrm>
            <a:off x="3532188" y="4419600"/>
            <a:ext cx="485775" cy="211138"/>
            <a:chOff x="1871277" y="1576300"/>
            <a:chExt cx="1128371" cy="437860"/>
          </a:xfrm>
        </p:grpSpPr>
        <p:sp>
          <p:nvSpPr>
            <p:cNvPr id="496" name="Oval 495"/>
            <p:cNvSpPr>
              <a:spLocks noChangeArrowheads="1"/>
            </p:cNvSpPr>
            <p:nvPr/>
          </p:nvSpPr>
          <p:spPr bwMode="auto">
            <a:xfrm flipV="1">
              <a:off x="1874963" y="1694818"/>
              <a:ext cx="1124685" cy="319342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97" name="Rectangle 496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498" name="Oval 49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682" cy="319342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99" name="Freeform 498"/>
            <p:cNvSpPr/>
            <p:nvPr/>
          </p:nvSpPr>
          <p:spPr bwMode="auto">
            <a:xfrm>
              <a:off x="2158901" y="1671774"/>
              <a:ext cx="549434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0" name="Freeform 499"/>
            <p:cNvSpPr>
              <a:spLocks/>
            </p:cNvSpPr>
            <p:nvPr/>
          </p:nvSpPr>
          <p:spPr bwMode="auto">
            <a:xfrm>
              <a:off x="2103588" y="1632268"/>
              <a:ext cx="660061" cy="11193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01" name="Freeform 500"/>
            <p:cNvSpPr>
              <a:spLocks/>
            </p:cNvSpPr>
            <p:nvPr/>
          </p:nvSpPr>
          <p:spPr bwMode="auto">
            <a:xfrm>
              <a:off x="2538711" y="1727740"/>
              <a:ext cx="243374" cy="95474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02" name="Freeform 501"/>
            <p:cNvSpPr>
              <a:spLocks/>
            </p:cNvSpPr>
            <p:nvPr/>
          </p:nvSpPr>
          <p:spPr bwMode="auto">
            <a:xfrm>
              <a:off x="2088838" y="1731033"/>
              <a:ext cx="243374" cy="9547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03" name="Straight Connector 502"/>
            <p:cNvCxnSpPr>
              <a:cxnSpLocks noChangeShapeType="1"/>
              <a:endCxn id="498" idx="2"/>
            </p:cNvCxnSpPr>
            <p:nvPr/>
          </p:nvCxnSpPr>
          <p:spPr bwMode="auto">
            <a:xfrm flipH="1" flipV="1">
              <a:off x="1871277" y="1737617"/>
              <a:ext cx="3686" cy="12180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504" name="Straight Connector 503"/>
            <p:cNvCxnSpPr>
              <a:cxnSpLocks noChangeShapeType="1"/>
            </p:cNvCxnSpPr>
            <p:nvPr/>
          </p:nvCxnSpPr>
          <p:spPr bwMode="auto">
            <a:xfrm flipH="1" flipV="1">
              <a:off x="2995959" y="1734324"/>
              <a:ext cx="3689" cy="12510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7118" name="Group 347"/>
          <p:cNvGrpSpPr>
            <a:grpSpLocks/>
          </p:cNvGrpSpPr>
          <p:nvPr/>
        </p:nvGrpSpPr>
        <p:grpSpPr bwMode="auto">
          <a:xfrm>
            <a:off x="3063875" y="4773613"/>
            <a:ext cx="484188" cy="211137"/>
            <a:chOff x="1871277" y="1576300"/>
            <a:chExt cx="1128371" cy="437860"/>
          </a:xfrm>
        </p:grpSpPr>
        <p:sp>
          <p:nvSpPr>
            <p:cNvPr id="478" name="Oval 477"/>
            <p:cNvSpPr>
              <a:spLocks noChangeArrowheads="1"/>
            </p:cNvSpPr>
            <p:nvPr/>
          </p:nvSpPr>
          <p:spPr bwMode="auto">
            <a:xfrm flipV="1">
              <a:off x="1874978" y="1694819"/>
              <a:ext cx="1124670" cy="319341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79" name="Rectangle 478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480" name="Oval 47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670" cy="319341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81" name="Freeform 480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2" name="Freeform 481"/>
            <p:cNvSpPr>
              <a:spLocks/>
            </p:cNvSpPr>
            <p:nvPr/>
          </p:nvSpPr>
          <p:spPr bwMode="auto">
            <a:xfrm>
              <a:off x="2104351" y="1632266"/>
              <a:ext cx="662222" cy="11193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83" name="Freeform 482"/>
            <p:cNvSpPr>
              <a:spLocks/>
            </p:cNvSpPr>
            <p:nvPr/>
          </p:nvSpPr>
          <p:spPr bwMode="auto">
            <a:xfrm>
              <a:off x="2537200" y="1727741"/>
              <a:ext cx="244172" cy="9547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84" name="Freeform 483"/>
            <p:cNvSpPr>
              <a:spLocks/>
            </p:cNvSpPr>
            <p:nvPr/>
          </p:nvSpPr>
          <p:spPr bwMode="auto">
            <a:xfrm>
              <a:off x="2089553" y="1731032"/>
              <a:ext cx="240471" cy="95474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85" name="Straight Connector 484"/>
            <p:cNvCxnSpPr>
              <a:cxnSpLocks noChangeShapeType="1"/>
              <a:endCxn id="480" idx="2"/>
            </p:cNvCxnSpPr>
            <p:nvPr/>
          </p:nvCxnSpPr>
          <p:spPr bwMode="auto">
            <a:xfrm flipH="1" flipV="1">
              <a:off x="1871277" y="1737616"/>
              <a:ext cx="3701" cy="12181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486" name="Straight Connector 485"/>
            <p:cNvCxnSpPr>
              <a:cxnSpLocks noChangeShapeType="1"/>
            </p:cNvCxnSpPr>
            <p:nvPr/>
          </p:nvCxnSpPr>
          <p:spPr bwMode="auto">
            <a:xfrm flipH="1" flipV="1">
              <a:off x="2995947" y="1734325"/>
              <a:ext cx="3701" cy="12510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7119" name="Group 347"/>
          <p:cNvGrpSpPr>
            <a:grpSpLocks/>
          </p:cNvGrpSpPr>
          <p:nvPr/>
        </p:nvGrpSpPr>
        <p:grpSpPr bwMode="auto">
          <a:xfrm>
            <a:off x="2624138" y="4560888"/>
            <a:ext cx="484187" cy="211137"/>
            <a:chOff x="1871277" y="1576300"/>
            <a:chExt cx="1128371" cy="437860"/>
          </a:xfrm>
        </p:grpSpPr>
        <p:sp>
          <p:nvSpPr>
            <p:cNvPr id="469" name="Oval 468"/>
            <p:cNvSpPr>
              <a:spLocks noChangeArrowheads="1"/>
            </p:cNvSpPr>
            <p:nvPr/>
          </p:nvSpPr>
          <p:spPr bwMode="auto">
            <a:xfrm flipV="1">
              <a:off x="1874975" y="1694819"/>
              <a:ext cx="1124673" cy="319341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70" name="Rectangle 469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471" name="Oval 47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673" cy="319341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72" name="Freeform 471"/>
            <p:cNvSpPr/>
            <p:nvPr/>
          </p:nvSpPr>
          <p:spPr bwMode="auto">
            <a:xfrm>
              <a:off x="2159844" y="1671772"/>
              <a:ext cx="547538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73" name="Freeform 472"/>
            <p:cNvSpPr>
              <a:spLocks/>
            </p:cNvSpPr>
            <p:nvPr/>
          </p:nvSpPr>
          <p:spPr bwMode="auto">
            <a:xfrm>
              <a:off x="2104349" y="1632266"/>
              <a:ext cx="662226" cy="11193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74" name="Freeform 473"/>
            <p:cNvSpPr>
              <a:spLocks/>
            </p:cNvSpPr>
            <p:nvPr/>
          </p:nvSpPr>
          <p:spPr bwMode="auto">
            <a:xfrm>
              <a:off x="2537202" y="1727741"/>
              <a:ext cx="244172" cy="9547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75" name="Freeform 474"/>
            <p:cNvSpPr>
              <a:spLocks/>
            </p:cNvSpPr>
            <p:nvPr/>
          </p:nvSpPr>
          <p:spPr bwMode="auto">
            <a:xfrm>
              <a:off x="2089551" y="1731032"/>
              <a:ext cx="240474" cy="95474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76" name="Straight Connector 475"/>
            <p:cNvCxnSpPr>
              <a:cxnSpLocks noChangeShapeType="1"/>
              <a:endCxn id="471" idx="2"/>
            </p:cNvCxnSpPr>
            <p:nvPr/>
          </p:nvCxnSpPr>
          <p:spPr bwMode="auto">
            <a:xfrm flipH="1" flipV="1">
              <a:off x="1871277" y="1737616"/>
              <a:ext cx="3698" cy="12181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477" name="Straight Connector 476"/>
            <p:cNvCxnSpPr>
              <a:cxnSpLocks noChangeShapeType="1"/>
            </p:cNvCxnSpPr>
            <p:nvPr/>
          </p:nvCxnSpPr>
          <p:spPr bwMode="auto">
            <a:xfrm flipH="1" flipV="1">
              <a:off x="2995950" y="1734325"/>
              <a:ext cx="3698" cy="12510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7120" name="Group 347"/>
          <p:cNvGrpSpPr>
            <a:grpSpLocks/>
          </p:cNvGrpSpPr>
          <p:nvPr/>
        </p:nvGrpSpPr>
        <p:grpSpPr bwMode="auto">
          <a:xfrm>
            <a:off x="2417763" y="4854575"/>
            <a:ext cx="484187" cy="211138"/>
            <a:chOff x="1871277" y="1576300"/>
            <a:chExt cx="1128371" cy="437860"/>
          </a:xfrm>
        </p:grpSpPr>
        <p:sp>
          <p:nvSpPr>
            <p:cNvPr id="460" name="Oval 459"/>
            <p:cNvSpPr>
              <a:spLocks noChangeArrowheads="1"/>
            </p:cNvSpPr>
            <p:nvPr/>
          </p:nvSpPr>
          <p:spPr bwMode="auto">
            <a:xfrm flipV="1">
              <a:off x="1874975" y="1694818"/>
              <a:ext cx="1124673" cy="319342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61" name="Rectangle 460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462" name="Oval 46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673" cy="319342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63" name="Freeform 462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64" name="Freeform 463"/>
            <p:cNvSpPr>
              <a:spLocks/>
            </p:cNvSpPr>
            <p:nvPr/>
          </p:nvSpPr>
          <p:spPr bwMode="auto">
            <a:xfrm>
              <a:off x="2104349" y="1632268"/>
              <a:ext cx="662226" cy="11193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65" name="Freeform 464"/>
            <p:cNvSpPr>
              <a:spLocks/>
            </p:cNvSpPr>
            <p:nvPr/>
          </p:nvSpPr>
          <p:spPr bwMode="auto">
            <a:xfrm>
              <a:off x="2537202" y="1727740"/>
              <a:ext cx="244172" cy="95474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66" name="Freeform 465"/>
            <p:cNvSpPr>
              <a:spLocks/>
            </p:cNvSpPr>
            <p:nvPr/>
          </p:nvSpPr>
          <p:spPr bwMode="auto">
            <a:xfrm>
              <a:off x="2089551" y="1731033"/>
              <a:ext cx="240474" cy="9547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67" name="Straight Connector 466"/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617"/>
              <a:ext cx="3698" cy="12180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468" name="Straight Connector 467"/>
            <p:cNvCxnSpPr>
              <a:cxnSpLocks noChangeShapeType="1"/>
            </p:cNvCxnSpPr>
            <p:nvPr/>
          </p:nvCxnSpPr>
          <p:spPr bwMode="auto">
            <a:xfrm flipH="1" flipV="1">
              <a:off x="2995950" y="1734324"/>
              <a:ext cx="3698" cy="12510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sp>
        <p:nvSpPr>
          <p:cNvPr id="47121" name="Oval 3"/>
          <p:cNvSpPr>
            <a:spLocks noChangeArrowheads="1"/>
          </p:cNvSpPr>
          <p:nvPr/>
        </p:nvSpPr>
        <p:spPr bwMode="auto">
          <a:xfrm>
            <a:off x="4614863" y="3649663"/>
            <a:ext cx="3219450" cy="134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ko-KR"/>
          </a:p>
        </p:txBody>
      </p:sp>
      <p:cxnSp>
        <p:nvCxnSpPr>
          <p:cNvPr id="47122" name="Straight Connector 10"/>
          <p:cNvCxnSpPr>
            <a:cxnSpLocks noChangeShapeType="1"/>
            <a:stCxn id="599" idx="7"/>
          </p:cNvCxnSpPr>
          <p:nvPr/>
        </p:nvCxnSpPr>
        <p:spPr bwMode="auto">
          <a:xfrm>
            <a:off x="5748338" y="3886200"/>
            <a:ext cx="1062037" cy="698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23" name="Straight Connector 297"/>
          <p:cNvCxnSpPr>
            <a:cxnSpLocks noChangeShapeType="1"/>
          </p:cNvCxnSpPr>
          <p:nvPr/>
        </p:nvCxnSpPr>
        <p:spPr bwMode="auto">
          <a:xfrm>
            <a:off x="6299200" y="4176713"/>
            <a:ext cx="120650" cy="825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24" name="Straight Connector 298"/>
          <p:cNvCxnSpPr>
            <a:cxnSpLocks noChangeShapeType="1"/>
          </p:cNvCxnSpPr>
          <p:nvPr/>
        </p:nvCxnSpPr>
        <p:spPr bwMode="auto">
          <a:xfrm flipV="1">
            <a:off x="6099175" y="4376738"/>
            <a:ext cx="242888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25" name="Straight Connector 299"/>
          <p:cNvCxnSpPr>
            <a:cxnSpLocks noChangeShapeType="1"/>
          </p:cNvCxnSpPr>
          <p:nvPr/>
        </p:nvCxnSpPr>
        <p:spPr bwMode="auto">
          <a:xfrm flipV="1">
            <a:off x="5800725" y="4205288"/>
            <a:ext cx="195263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26" name="Straight Connector 300"/>
          <p:cNvCxnSpPr>
            <a:cxnSpLocks noChangeShapeType="1"/>
            <a:stCxn id="536" idx="6"/>
          </p:cNvCxnSpPr>
          <p:nvPr/>
        </p:nvCxnSpPr>
        <p:spPr bwMode="auto">
          <a:xfrm flipV="1">
            <a:off x="5487988" y="4497388"/>
            <a:ext cx="206375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27" name="Straight Connector 301"/>
          <p:cNvCxnSpPr>
            <a:cxnSpLocks noChangeShapeType="1"/>
          </p:cNvCxnSpPr>
          <p:nvPr/>
        </p:nvCxnSpPr>
        <p:spPr bwMode="auto">
          <a:xfrm flipV="1">
            <a:off x="6315075" y="4424363"/>
            <a:ext cx="254000" cy="247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28" name="Straight Connector 302"/>
          <p:cNvCxnSpPr>
            <a:cxnSpLocks noChangeShapeType="1"/>
          </p:cNvCxnSpPr>
          <p:nvPr/>
        </p:nvCxnSpPr>
        <p:spPr bwMode="auto">
          <a:xfrm flipH="1" flipV="1">
            <a:off x="6778625" y="4403725"/>
            <a:ext cx="358775" cy="120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29" name="Straight Connector 303"/>
          <p:cNvCxnSpPr>
            <a:cxnSpLocks noChangeShapeType="1"/>
          </p:cNvCxnSpPr>
          <p:nvPr/>
        </p:nvCxnSpPr>
        <p:spPr bwMode="auto">
          <a:xfrm flipV="1">
            <a:off x="6794500" y="4070350"/>
            <a:ext cx="285750" cy="1920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30" name="Straight Connector 304"/>
          <p:cNvCxnSpPr>
            <a:cxnSpLocks noChangeShapeType="1"/>
            <a:endCxn id="597" idx="7"/>
          </p:cNvCxnSpPr>
          <p:nvPr/>
        </p:nvCxnSpPr>
        <p:spPr bwMode="auto">
          <a:xfrm flipH="1" flipV="1">
            <a:off x="5749925" y="3943350"/>
            <a:ext cx="227013" cy="85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131" name="TextBox 39958"/>
          <p:cNvSpPr txBox="1">
            <a:spLocks noChangeArrowheads="1"/>
          </p:cNvSpPr>
          <p:nvPr/>
        </p:nvSpPr>
        <p:spPr bwMode="auto">
          <a:xfrm>
            <a:off x="4764088" y="3983038"/>
            <a:ext cx="958850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i="1"/>
              <a:t>ISP B</a:t>
            </a:r>
          </a:p>
        </p:txBody>
      </p:sp>
      <p:grpSp>
        <p:nvGrpSpPr>
          <p:cNvPr id="47132" name="Group 347"/>
          <p:cNvGrpSpPr>
            <a:grpSpLocks/>
          </p:cNvGrpSpPr>
          <p:nvPr/>
        </p:nvGrpSpPr>
        <p:grpSpPr bwMode="auto">
          <a:xfrm>
            <a:off x="5297488" y="3752850"/>
            <a:ext cx="530225" cy="214313"/>
            <a:chOff x="1871277" y="1576300"/>
            <a:chExt cx="1128371" cy="437860"/>
          </a:xfrm>
        </p:grpSpPr>
        <p:sp>
          <p:nvSpPr>
            <p:cNvPr id="597" name="Oval 596"/>
            <p:cNvSpPr>
              <a:spLocks noChangeArrowheads="1"/>
            </p:cNvSpPr>
            <p:nvPr/>
          </p:nvSpPr>
          <p:spPr bwMode="auto">
            <a:xfrm flipV="1">
              <a:off x="1874654" y="1693062"/>
              <a:ext cx="1124994" cy="32109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98" name="Rectangle 597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599" name="Oval 59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92" cy="32109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600" name="Freeform 599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01" name="Freeform 600"/>
            <p:cNvSpPr>
              <a:spLocks/>
            </p:cNvSpPr>
            <p:nvPr/>
          </p:nvSpPr>
          <p:spPr bwMode="auto">
            <a:xfrm>
              <a:off x="2101005" y="1634681"/>
              <a:ext cx="665535" cy="11027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02" name="Freeform 601"/>
            <p:cNvSpPr>
              <a:spLocks/>
            </p:cNvSpPr>
            <p:nvPr/>
          </p:nvSpPr>
          <p:spPr bwMode="auto">
            <a:xfrm>
              <a:off x="2536812" y="1728741"/>
              <a:ext cx="243242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03" name="Freeform 602"/>
            <p:cNvSpPr>
              <a:spLocks/>
            </p:cNvSpPr>
            <p:nvPr/>
          </p:nvSpPr>
          <p:spPr bwMode="auto">
            <a:xfrm>
              <a:off x="2090869" y="1728741"/>
              <a:ext cx="239864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604" name="Straight Connector 603"/>
            <p:cNvCxnSpPr>
              <a:cxnSpLocks noChangeShapeType="1"/>
              <a:endCxn id="599" idx="2"/>
            </p:cNvCxnSpPr>
            <p:nvPr/>
          </p:nvCxnSpPr>
          <p:spPr bwMode="auto">
            <a:xfrm flipH="1" flipV="1">
              <a:off x="1871277" y="1738470"/>
              <a:ext cx="3377" cy="12324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605" name="Straight Connector 604"/>
            <p:cNvCxnSpPr>
              <a:cxnSpLocks noChangeShapeType="1"/>
            </p:cNvCxnSpPr>
            <p:nvPr/>
          </p:nvCxnSpPr>
          <p:spPr bwMode="auto">
            <a:xfrm flipH="1" flipV="1">
              <a:off x="2996269" y="1735228"/>
              <a:ext cx="3379" cy="12324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7133" name="Group 347"/>
          <p:cNvGrpSpPr>
            <a:grpSpLocks/>
          </p:cNvGrpSpPr>
          <p:nvPr/>
        </p:nvGrpSpPr>
        <p:grpSpPr bwMode="auto">
          <a:xfrm>
            <a:off x="6303963" y="4227513"/>
            <a:ext cx="530225" cy="214312"/>
            <a:chOff x="1871277" y="1576300"/>
            <a:chExt cx="1128371" cy="437860"/>
          </a:xfrm>
        </p:grpSpPr>
        <p:sp>
          <p:nvSpPr>
            <p:cNvPr id="570" name="Oval 569"/>
            <p:cNvSpPr>
              <a:spLocks noChangeArrowheads="1"/>
            </p:cNvSpPr>
            <p:nvPr/>
          </p:nvSpPr>
          <p:spPr bwMode="auto">
            <a:xfrm flipV="1">
              <a:off x="1874654" y="1693063"/>
              <a:ext cx="1124994" cy="321097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71" name="Rectangle 570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572" name="Oval 57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92" cy="32109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73" name="Freeform 572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4" name="Freeform 573"/>
            <p:cNvSpPr>
              <a:spLocks/>
            </p:cNvSpPr>
            <p:nvPr/>
          </p:nvSpPr>
          <p:spPr bwMode="auto">
            <a:xfrm>
              <a:off x="2101005" y="1634681"/>
              <a:ext cx="665535" cy="11027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75" name="Freeform 574"/>
            <p:cNvSpPr>
              <a:spLocks/>
            </p:cNvSpPr>
            <p:nvPr/>
          </p:nvSpPr>
          <p:spPr bwMode="auto">
            <a:xfrm>
              <a:off x="2536812" y="1728739"/>
              <a:ext cx="243242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76" name="Freeform 575"/>
            <p:cNvSpPr>
              <a:spLocks/>
            </p:cNvSpPr>
            <p:nvPr/>
          </p:nvSpPr>
          <p:spPr bwMode="auto">
            <a:xfrm>
              <a:off x="2090869" y="1728739"/>
              <a:ext cx="239864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77" name="Straight Connector 576"/>
            <p:cNvCxnSpPr>
              <a:cxnSpLocks noChangeShapeType="1"/>
              <a:endCxn id="572" idx="2"/>
            </p:cNvCxnSpPr>
            <p:nvPr/>
          </p:nvCxnSpPr>
          <p:spPr bwMode="auto">
            <a:xfrm flipH="1" flipV="1">
              <a:off x="1871277" y="1738471"/>
              <a:ext cx="3377" cy="12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578" name="Straight Connector 577"/>
            <p:cNvCxnSpPr>
              <a:cxnSpLocks noChangeShapeType="1"/>
            </p:cNvCxnSpPr>
            <p:nvPr/>
          </p:nvCxnSpPr>
          <p:spPr bwMode="auto">
            <a:xfrm flipH="1" flipV="1">
              <a:off x="2996269" y="1735226"/>
              <a:ext cx="3379" cy="12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7134" name="Group 347"/>
          <p:cNvGrpSpPr>
            <a:grpSpLocks/>
          </p:cNvGrpSpPr>
          <p:nvPr/>
        </p:nvGrpSpPr>
        <p:grpSpPr bwMode="auto">
          <a:xfrm>
            <a:off x="5822950" y="4011613"/>
            <a:ext cx="530225" cy="214312"/>
            <a:chOff x="1871277" y="1576300"/>
            <a:chExt cx="1128371" cy="437860"/>
          </a:xfrm>
        </p:grpSpPr>
        <p:sp>
          <p:nvSpPr>
            <p:cNvPr id="561" name="Oval 560"/>
            <p:cNvSpPr>
              <a:spLocks noChangeArrowheads="1"/>
            </p:cNvSpPr>
            <p:nvPr/>
          </p:nvSpPr>
          <p:spPr bwMode="auto">
            <a:xfrm flipV="1">
              <a:off x="1874656" y="1693063"/>
              <a:ext cx="1124992" cy="321097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62" name="Rectangle 561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563" name="Oval 56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94" cy="32109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64" name="Freeform 563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5" name="Freeform 564"/>
            <p:cNvSpPr>
              <a:spLocks/>
            </p:cNvSpPr>
            <p:nvPr/>
          </p:nvSpPr>
          <p:spPr bwMode="auto">
            <a:xfrm>
              <a:off x="2101005" y="1634681"/>
              <a:ext cx="665537" cy="11027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66" name="Freeform 565"/>
            <p:cNvSpPr>
              <a:spLocks/>
            </p:cNvSpPr>
            <p:nvPr/>
          </p:nvSpPr>
          <p:spPr bwMode="auto">
            <a:xfrm>
              <a:off x="2536814" y="1728739"/>
              <a:ext cx="243242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67" name="Freeform 566"/>
            <p:cNvSpPr>
              <a:spLocks/>
            </p:cNvSpPr>
            <p:nvPr/>
          </p:nvSpPr>
          <p:spPr bwMode="auto">
            <a:xfrm>
              <a:off x="2090871" y="1728739"/>
              <a:ext cx="239862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68" name="Straight Connector 567"/>
            <p:cNvCxnSpPr>
              <a:cxnSpLocks noChangeShapeType="1"/>
              <a:endCxn id="563" idx="2"/>
            </p:cNvCxnSpPr>
            <p:nvPr/>
          </p:nvCxnSpPr>
          <p:spPr bwMode="auto">
            <a:xfrm flipH="1" flipV="1">
              <a:off x="1871277" y="1738471"/>
              <a:ext cx="3379" cy="12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569" name="Straight Connector 568"/>
            <p:cNvCxnSpPr>
              <a:cxnSpLocks noChangeShapeType="1"/>
            </p:cNvCxnSpPr>
            <p:nvPr/>
          </p:nvCxnSpPr>
          <p:spPr bwMode="auto">
            <a:xfrm flipH="1" flipV="1">
              <a:off x="2996271" y="1735226"/>
              <a:ext cx="3377" cy="12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7135" name="Group 347"/>
          <p:cNvGrpSpPr>
            <a:grpSpLocks/>
          </p:cNvGrpSpPr>
          <p:nvPr/>
        </p:nvGrpSpPr>
        <p:grpSpPr bwMode="auto">
          <a:xfrm>
            <a:off x="5597525" y="4310063"/>
            <a:ext cx="530225" cy="214312"/>
            <a:chOff x="1871277" y="1576300"/>
            <a:chExt cx="1128371" cy="437860"/>
          </a:xfrm>
        </p:grpSpPr>
        <p:sp>
          <p:nvSpPr>
            <p:cNvPr id="552" name="Oval 551"/>
            <p:cNvSpPr>
              <a:spLocks noChangeArrowheads="1"/>
            </p:cNvSpPr>
            <p:nvPr/>
          </p:nvSpPr>
          <p:spPr bwMode="auto">
            <a:xfrm flipV="1">
              <a:off x="1874656" y="1693063"/>
              <a:ext cx="1124992" cy="321097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53" name="Rectangle 552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554" name="Oval 55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94" cy="32109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55" name="Freeform 554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6" name="Freeform 555"/>
            <p:cNvSpPr>
              <a:spLocks/>
            </p:cNvSpPr>
            <p:nvPr/>
          </p:nvSpPr>
          <p:spPr bwMode="auto">
            <a:xfrm>
              <a:off x="2101005" y="1634681"/>
              <a:ext cx="665537" cy="11027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57" name="Freeform 556"/>
            <p:cNvSpPr>
              <a:spLocks/>
            </p:cNvSpPr>
            <p:nvPr/>
          </p:nvSpPr>
          <p:spPr bwMode="auto">
            <a:xfrm>
              <a:off x="2536814" y="1728739"/>
              <a:ext cx="243242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58" name="Freeform 557"/>
            <p:cNvSpPr>
              <a:spLocks/>
            </p:cNvSpPr>
            <p:nvPr/>
          </p:nvSpPr>
          <p:spPr bwMode="auto">
            <a:xfrm>
              <a:off x="2090871" y="1728739"/>
              <a:ext cx="239862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59" name="Straight Connector 558"/>
            <p:cNvCxnSpPr>
              <a:cxnSpLocks noChangeShapeType="1"/>
              <a:endCxn id="554" idx="2"/>
            </p:cNvCxnSpPr>
            <p:nvPr/>
          </p:nvCxnSpPr>
          <p:spPr bwMode="auto">
            <a:xfrm flipH="1" flipV="1">
              <a:off x="1871277" y="1738471"/>
              <a:ext cx="3379" cy="12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560" name="Straight Connector 559"/>
            <p:cNvCxnSpPr>
              <a:cxnSpLocks noChangeShapeType="1"/>
            </p:cNvCxnSpPr>
            <p:nvPr/>
          </p:nvCxnSpPr>
          <p:spPr bwMode="auto">
            <a:xfrm flipH="1" flipV="1">
              <a:off x="2996271" y="1735226"/>
              <a:ext cx="3377" cy="12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sp>
        <p:nvSpPr>
          <p:cNvPr id="47136" name="Oval 3"/>
          <p:cNvSpPr>
            <a:spLocks noChangeArrowheads="1"/>
          </p:cNvSpPr>
          <p:nvPr/>
        </p:nvSpPr>
        <p:spPr bwMode="auto">
          <a:xfrm>
            <a:off x="1733550" y="2725738"/>
            <a:ext cx="3475038" cy="1381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ko-KR"/>
          </a:p>
        </p:txBody>
      </p:sp>
      <p:cxnSp>
        <p:nvCxnSpPr>
          <p:cNvPr id="47137" name="Straight Connector 10"/>
          <p:cNvCxnSpPr>
            <a:cxnSpLocks noChangeShapeType="1"/>
            <a:stCxn id="415" idx="7"/>
          </p:cNvCxnSpPr>
          <p:nvPr/>
        </p:nvCxnSpPr>
        <p:spPr bwMode="auto">
          <a:xfrm>
            <a:off x="2957513" y="2968625"/>
            <a:ext cx="1146175" cy="730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38" name="Straight Connector 297"/>
          <p:cNvCxnSpPr>
            <a:cxnSpLocks noChangeShapeType="1"/>
          </p:cNvCxnSpPr>
          <p:nvPr/>
        </p:nvCxnSpPr>
        <p:spPr bwMode="auto">
          <a:xfrm>
            <a:off x="3551238" y="3268663"/>
            <a:ext cx="130175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39" name="Straight Connector 298"/>
          <p:cNvCxnSpPr>
            <a:cxnSpLocks noChangeShapeType="1"/>
          </p:cNvCxnSpPr>
          <p:nvPr/>
        </p:nvCxnSpPr>
        <p:spPr bwMode="auto">
          <a:xfrm flipV="1">
            <a:off x="3335338" y="3473450"/>
            <a:ext cx="263525" cy="460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40" name="Straight Connector 299"/>
          <p:cNvCxnSpPr>
            <a:cxnSpLocks noChangeShapeType="1"/>
          </p:cNvCxnSpPr>
          <p:nvPr/>
        </p:nvCxnSpPr>
        <p:spPr bwMode="auto">
          <a:xfrm flipV="1">
            <a:off x="3014663" y="3297238"/>
            <a:ext cx="209550" cy="1095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41" name="Straight Connector 300"/>
          <p:cNvCxnSpPr>
            <a:cxnSpLocks noChangeShapeType="1"/>
            <a:stCxn id="352" idx="6"/>
          </p:cNvCxnSpPr>
          <p:nvPr/>
        </p:nvCxnSpPr>
        <p:spPr bwMode="auto">
          <a:xfrm flipV="1">
            <a:off x="2676525" y="3597275"/>
            <a:ext cx="222250" cy="98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42" name="Straight Connector 301"/>
          <p:cNvCxnSpPr>
            <a:cxnSpLocks noChangeShapeType="1"/>
          </p:cNvCxnSpPr>
          <p:nvPr/>
        </p:nvCxnSpPr>
        <p:spPr bwMode="auto">
          <a:xfrm flipV="1">
            <a:off x="3568700" y="3522663"/>
            <a:ext cx="273050" cy="254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43" name="Straight Connector 302"/>
          <p:cNvCxnSpPr>
            <a:cxnSpLocks noChangeShapeType="1"/>
          </p:cNvCxnSpPr>
          <p:nvPr/>
        </p:nvCxnSpPr>
        <p:spPr bwMode="auto">
          <a:xfrm flipH="1" flipV="1">
            <a:off x="4100513" y="3508375"/>
            <a:ext cx="387350" cy="1254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44" name="Straight Connector 303"/>
          <p:cNvCxnSpPr>
            <a:cxnSpLocks noChangeShapeType="1"/>
          </p:cNvCxnSpPr>
          <p:nvPr/>
        </p:nvCxnSpPr>
        <p:spPr bwMode="auto">
          <a:xfrm flipV="1">
            <a:off x="4086225" y="3159125"/>
            <a:ext cx="307975" cy="1984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45" name="Straight Connector 304"/>
          <p:cNvCxnSpPr>
            <a:cxnSpLocks noChangeShapeType="1"/>
            <a:endCxn id="413" idx="7"/>
          </p:cNvCxnSpPr>
          <p:nvPr/>
        </p:nvCxnSpPr>
        <p:spPr bwMode="auto">
          <a:xfrm flipH="1" flipV="1">
            <a:off x="2959100" y="3028950"/>
            <a:ext cx="246063" cy="873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146" name="TextBox 39958"/>
          <p:cNvSpPr txBox="1">
            <a:spLocks noChangeArrowheads="1"/>
          </p:cNvSpPr>
          <p:nvPr/>
        </p:nvSpPr>
        <p:spPr bwMode="auto">
          <a:xfrm>
            <a:off x="1893888" y="3070225"/>
            <a:ext cx="1030287" cy="43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i="1"/>
              <a:t>ISP A</a:t>
            </a:r>
          </a:p>
        </p:txBody>
      </p:sp>
      <p:grpSp>
        <p:nvGrpSpPr>
          <p:cNvPr id="47147" name="Group 347"/>
          <p:cNvGrpSpPr>
            <a:grpSpLocks/>
          </p:cNvGrpSpPr>
          <p:nvPr/>
        </p:nvGrpSpPr>
        <p:grpSpPr bwMode="auto">
          <a:xfrm>
            <a:off x="4360863" y="3562350"/>
            <a:ext cx="573087" cy="220663"/>
            <a:chOff x="1871277" y="1576300"/>
            <a:chExt cx="1128371" cy="437860"/>
          </a:xfrm>
        </p:grpSpPr>
        <p:sp>
          <p:nvSpPr>
            <p:cNvPr id="395" name="Oval 394"/>
            <p:cNvSpPr>
              <a:spLocks noChangeArrowheads="1"/>
            </p:cNvSpPr>
            <p:nvPr/>
          </p:nvSpPr>
          <p:spPr bwMode="auto">
            <a:xfrm flipV="1">
              <a:off x="1874402" y="1696002"/>
              <a:ext cx="1125246" cy="31815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396" name="Rectangle 395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397" name="Oval 3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46" cy="31815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398" name="Freeform 397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9" name="Freeform 398"/>
            <p:cNvSpPr>
              <a:spLocks/>
            </p:cNvSpPr>
            <p:nvPr/>
          </p:nvSpPr>
          <p:spPr bwMode="auto">
            <a:xfrm>
              <a:off x="2102578" y="1633001"/>
              <a:ext cx="662645" cy="110253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00" name="Freeform 399"/>
            <p:cNvSpPr>
              <a:spLocks/>
            </p:cNvSpPr>
            <p:nvPr/>
          </p:nvSpPr>
          <p:spPr bwMode="auto">
            <a:xfrm>
              <a:off x="2537047" y="1727503"/>
              <a:ext cx="243803" cy="97653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01" name="Freeform 400"/>
            <p:cNvSpPr>
              <a:spLocks/>
            </p:cNvSpPr>
            <p:nvPr/>
          </p:nvSpPr>
          <p:spPr bwMode="auto">
            <a:xfrm>
              <a:off x="2090075" y="1730654"/>
              <a:ext cx="240677" cy="97651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02" name="Straight Connector 401"/>
            <p:cNvCxnSpPr>
              <a:cxnSpLocks noChangeShapeType="1"/>
              <a:endCxn id="397" idx="2"/>
            </p:cNvCxnSpPr>
            <p:nvPr/>
          </p:nvCxnSpPr>
          <p:spPr bwMode="auto">
            <a:xfrm flipH="1" flipV="1">
              <a:off x="1871277" y="1736954"/>
              <a:ext cx="3125" cy="12285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403" name="Straight Connector 402"/>
            <p:cNvCxnSpPr>
              <a:cxnSpLocks noChangeShapeType="1"/>
            </p:cNvCxnSpPr>
            <p:nvPr/>
          </p:nvCxnSpPr>
          <p:spPr bwMode="auto">
            <a:xfrm flipH="1" flipV="1">
              <a:off x="2996523" y="1733803"/>
              <a:ext cx="3125" cy="12285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7148" name="Group 347"/>
          <p:cNvGrpSpPr>
            <a:grpSpLocks/>
          </p:cNvGrpSpPr>
          <p:nvPr/>
        </p:nvGrpSpPr>
        <p:grpSpPr bwMode="auto">
          <a:xfrm>
            <a:off x="3557588" y="3321050"/>
            <a:ext cx="571500" cy="220663"/>
            <a:chOff x="1871277" y="1576300"/>
            <a:chExt cx="1128371" cy="437860"/>
          </a:xfrm>
        </p:grpSpPr>
        <p:sp>
          <p:nvSpPr>
            <p:cNvPr id="386" name="Oval 385"/>
            <p:cNvSpPr>
              <a:spLocks noChangeArrowheads="1"/>
            </p:cNvSpPr>
            <p:nvPr/>
          </p:nvSpPr>
          <p:spPr bwMode="auto">
            <a:xfrm flipV="1">
              <a:off x="1874410" y="1696002"/>
              <a:ext cx="1125238" cy="31815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387" name="Rectangle 386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388" name="Oval 38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36" cy="31815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389" name="Freeform 388"/>
            <p:cNvSpPr/>
            <p:nvPr/>
          </p:nvSpPr>
          <p:spPr bwMode="auto">
            <a:xfrm>
              <a:off x="2159638" y="1673953"/>
              <a:ext cx="548513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0" name="Freeform 389"/>
            <p:cNvSpPr>
              <a:spLocks/>
            </p:cNvSpPr>
            <p:nvPr/>
          </p:nvSpPr>
          <p:spPr bwMode="auto">
            <a:xfrm>
              <a:off x="2103220" y="1633001"/>
              <a:ext cx="661350" cy="110253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91" name="Freeform 390"/>
            <p:cNvSpPr>
              <a:spLocks/>
            </p:cNvSpPr>
            <p:nvPr/>
          </p:nvSpPr>
          <p:spPr bwMode="auto">
            <a:xfrm>
              <a:off x="2535762" y="1727503"/>
              <a:ext cx="244480" cy="97653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92" name="Freeform 391"/>
            <p:cNvSpPr>
              <a:spLocks/>
            </p:cNvSpPr>
            <p:nvPr/>
          </p:nvSpPr>
          <p:spPr bwMode="auto">
            <a:xfrm>
              <a:off x="2090682" y="1730654"/>
              <a:ext cx="241345" cy="97651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393" name="Straight Connector 392"/>
            <p:cNvCxnSpPr>
              <a:cxnSpLocks noChangeShapeType="1"/>
              <a:endCxn id="388" idx="2"/>
            </p:cNvCxnSpPr>
            <p:nvPr/>
          </p:nvCxnSpPr>
          <p:spPr bwMode="auto">
            <a:xfrm flipH="1" flipV="1">
              <a:off x="1871277" y="1736954"/>
              <a:ext cx="3133" cy="12285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394" name="Straight Connector 393"/>
            <p:cNvCxnSpPr>
              <a:cxnSpLocks noChangeShapeType="1"/>
            </p:cNvCxnSpPr>
            <p:nvPr/>
          </p:nvCxnSpPr>
          <p:spPr bwMode="auto">
            <a:xfrm flipH="1" flipV="1">
              <a:off x="2996513" y="1733803"/>
              <a:ext cx="3135" cy="12285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7149" name="Group 347"/>
          <p:cNvGrpSpPr>
            <a:grpSpLocks/>
          </p:cNvGrpSpPr>
          <p:nvPr/>
        </p:nvGrpSpPr>
        <p:grpSpPr bwMode="auto">
          <a:xfrm>
            <a:off x="3036888" y="3098800"/>
            <a:ext cx="573087" cy="219075"/>
            <a:chOff x="1871277" y="1576300"/>
            <a:chExt cx="1128371" cy="437860"/>
          </a:xfrm>
        </p:grpSpPr>
        <p:sp>
          <p:nvSpPr>
            <p:cNvPr id="377" name="Oval 376"/>
            <p:cNvSpPr>
              <a:spLocks noChangeArrowheads="1"/>
            </p:cNvSpPr>
            <p:nvPr/>
          </p:nvSpPr>
          <p:spPr bwMode="auto">
            <a:xfrm flipV="1">
              <a:off x="1874402" y="1693698"/>
              <a:ext cx="1125246" cy="320462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378" name="Rectangle 377"/>
            <p:cNvSpPr/>
            <p:nvPr/>
          </p:nvSpPr>
          <p:spPr bwMode="auto">
            <a:xfrm>
              <a:off x="1871277" y="1738119"/>
              <a:ext cx="1128371" cy="11739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379" name="Oval 3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46" cy="320464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380" name="Freeform 379"/>
            <p:cNvSpPr/>
            <p:nvPr/>
          </p:nvSpPr>
          <p:spPr bwMode="auto">
            <a:xfrm>
              <a:off x="2158840" y="1674661"/>
              <a:ext cx="550120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81" name="Freeform 380"/>
            <p:cNvSpPr>
              <a:spLocks/>
            </p:cNvSpPr>
            <p:nvPr/>
          </p:nvSpPr>
          <p:spPr bwMode="auto">
            <a:xfrm>
              <a:off x="2102578" y="1633412"/>
              <a:ext cx="662645" cy="111052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82" name="Freeform 381"/>
            <p:cNvSpPr>
              <a:spLocks/>
            </p:cNvSpPr>
            <p:nvPr/>
          </p:nvSpPr>
          <p:spPr bwMode="auto">
            <a:xfrm>
              <a:off x="2537047" y="1728599"/>
              <a:ext cx="243803" cy="95187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83" name="Freeform 382"/>
            <p:cNvSpPr>
              <a:spLocks/>
            </p:cNvSpPr>
            <p:nvPr/>
          </p:nvSpPr>
          <p:spPr bwMode="auto">
            <a:xfrm>
              <a:off x="2090075" y="1728599"/>
              <a:ext cx="240677" cy="98361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384" name="Straight Connector 383"/>
            <p:cNvCxnSpPr>
              <a:cxnSpLocks noChangeShapeType="1"/>
              <a:endCxn id="379" idx="2"/>
            </p:cNvCxnSpPr>
            <p:nvPr/>
          </p:nvCxnSpPr>
          <p:spPr bwMode="auto">
            <a:xfrm flipH="1" flipV="1">
              <a:off x="1871277" y="1738119"/>
              <a:ext cx="3125" cy="12374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385" name="Straight Connector 384"/>
            <p:cNvCxnSpPr>
              <a:cxnSpLocks noChangeShapeType="1"/>
            </p:cNvCxnSpPr>
            <p:nvPr/>
          </p:nvCxnSpPr>
          <p:spPr bwMode="auto">
            <a:xfrm flipH="1" flipV="1">
              <a:off x="2996523" y="1734945"/>
              <a:ext cx="3125" cy="12374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7150" name="Group 347"/>
          <p:cNvGrpSpPr>
            <a:grpSpLocks/>
          </p:cNvGrpSpPr>
          <p:nvPr/>
        </p:nvGrpSpPr>
        <p:grpSpPr bwMode="auto">
          <a:xfrm>
            <a:off x="2794000" y="3405188"/>
            <a:ext cx="573088" cy="219075"/>
            <a:chOff x="1871277" y="1576300"/>
            <a:chExt cx="1128371" cy="437860"/>
          </a:xfrm>
        </p:grpSpPr>
        <p:sp>
          <p:nvSpPr>
            <p:cNvPr id="368" name="Oval 367"/>
            <p:cNvSpPr>
              <a:spLocks noChangeArrowheads="1"/>
            </p:cNvSpPr>
            <p:nvPr/>
          </p:nvSpPr>
          <p:spPr bwMode="auto">
            <a:xfrm flipV="1">
              <a:off x="1874404" y="1693696"/>
              <a:ext cx="1125244" cy="320464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369" name="Rectangle 368"/>
            <p:cNvSpPr/>
            <p:nvPr/>
          </p:nvSpPr>
          <p:spPr bwMode="auto">
            <a:xfrm>
              <a:off x="1871277" y="1738117"/>
              <a:ext cx="1128371" cy="11739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370" name="Oval 36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44" cy="320462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371" name="Freeform 370"/>
            <p:cNvSpPr/>
            <p:nvPr/>
          </p:nvSpPr>
          <p:spPr bwMode="auto">
            <a:xfrm>
              <a:off x="2158839" y="1674659"/>
              <a:ext cx="550119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2" name="Freeform 371"/>
            <p:cNvSpPr>
              <a:spLocks/>
            </p:cNvSpPr>
            <p:nvPr/>
          </p:nvSpPr>
          <p:spPr bwMode="auto">
            <a:xfrm>
              <a:off x="2102577" y="1633412"/>
              <a:ext cx="662644" cy="111050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73" name="Freeform 372"/>
            <p:cNvSpPr>
              <a:spLocks/>
            </p:cNvSpPr>
            <p:nvPr/>
          </p:nvSpPr>
          <p:spPr bwMode="auto">
            <a:xfrm>
              <a:off x="2537048" y="1728599"/>
              <a:ext cx="243803" cy="95187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74" name="Freeform 373"/>
            <p:cNvSpPr>
              <a:spLocks/>
            </p:cNvSpPr>
            <p:nvPr/>
          </p:nvSpPr>
          <p:spPr bwMode="auto">
            <a:xfrm>
              <a:off x="2090075" y="1728599"/>
              <a:ext cx="240678" cy="9835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375" name="Straight Connector 374"/>
            <p:cNvCxnSpPr>
              <a:cxnSpLocks noChangeShapeType="1"/>
              <a:endCxn id="370" idx="2"/>
            </p:cNvCxnSpPr>
            <p:nvPr/>
          </p:nvCxnSpPr>
          <p:spPr bwMode="auto">
            <a:xfrm flipH="1" flipV="1">
              <a:off x="1871277" y="1738117"/>
              <a:ext cx="3127" cy="12374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376" name="Straight Connector 375"/>
            <p:cNvCxnSpPr>
              <a:cxnSpLocks noChangeShapeType="1"/>
            </p:cNvCxnSpPr>
            <p:nvPr/>
          </p:nvCxnSpPr>
          <p:spPr bwMode="auto">
            <a:xfrm flipH="1" flipV="1">
              <a:off x="2996521" y="1734945"/>
              <a:ext cx="3127" cy="12374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7151" name="Group 347"/>
          <p:cNvGrpSpPr>
            <a:grpSpLocks/>
          </p:cNvGrpSpPr>
          <p:nvPr/>
        </p:nvGrpSpPr>
        <p:grpSpPr bwMode="auto">
          <a:xfrm>
            <a:off x="3341688" y="3759200"/>
            <a:ext cx="573087" cy="220663"/>
            <a:chOff x="1871277" y="1576300"/>
            <a:chExt cx="1128371" cy="437860"/>
          </a:xfrm>
        </p:grpSpPr>
        <p:sp>
          <p:nvSpPr>
            <p:cNvPr id="359" name="Oval 358"/>
            <p:cNvSpPr>
              <a:spLocks noChangeArrowheads="1"/>
            </p:cNvSpPr>
            <p:nvPr/>
          </p:nvSpPr>
          <p:spPr bwMode="auto">
            <a:xfrm flipV="1">
              <a:off x="1874402" y="1696002"/>
              <a:ext cx="1125246" cy="31815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360" name="Rectangle 359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361" name="Oval 36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46" cy="31815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362" name="Freeform 361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63" name="Freeform 362"/>
            <p:cNvSpPr>
              <a:spLocks/>
            </p:cNvSpPr>
            <p:nvPr/>
          </p:nvSpPr>
          <p:spPr bwMode="auto">
            <a:xfrm>
              <a:off x="2102578" y="1633001"/>
              <a:ext cx="662645" cy="110253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64" name="Freeform 363"/>
            <p:cNvSpPr>
              <a:spLocks/>
            </p:cNvSpPr>
            <p:nvPr/>
          </p:nvSpPr>
          <p:spPr bwMode="auto">
            <a:xfrm>
              <a:off x="2537047" y="1727503"/>
              <a:ext cx="243803" cy="97653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65" name="Freeform 364"/>
            <p:cNvSpPr>
              <a:spLocks/>
            </p:cNvSpPr>
            <p:nvPr/>
          </p:nvSpPr>
          <p:spPr bwMode="auto">
            <a:xfrm>
              <a:off x="2090075" y="1730654"/>
              <a:ext cx="240677" cy="97651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366" name="Straight Connector 365"/>
            <p:cNvCxnSpPr>
              <a:cxnSpLocks noChangeShapeType="1"/>
              <a:endCxn id="361" idx="2"/>
            </p:cNvCxnSpPr>
            <p:nvPr/>
          </p:nvCxnSpPr>
          <p:spPr bwMode="auto">
            <a:xfrm flipH="1" flipV="1">
              <a:off x="1871277" y="1736954"/>
              <a:ext cx="3125" cy="12285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367" name="Straight Connector 366"/>
            <p:cNvCxnSpPr>
              <a:cxnSpLocks noChangeShapeType="1"/>
            </p:cNvCxnSpPr>
            <p:nvPr/>
          </p:nvCxnSpPr>
          <p:spPr bwMode="auto">
            <a:xfrm flipH="1" flipV="1">
              <a:off x="2996523" y="1733803"/>
              <a:ext cx="3125" cy="12285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7152" name="Group 347"/>
          <p:cNvGrpSpPr>
            <a:grpSpLocks/>
          </p:cNvGrpSpPr>
          <p:nvPr/>
        </p:nvGrpSpPr>
        <p:grpSpPr bwMode="auto">
          <a:xfrm>
            <a:off x="2105025" y="3614738"/>
            <a:ext cx="573088" cy="220662"/>
            <a:chOff x="1871277" y="1576300"/>
            <a:chExt cx="1128371" cy="437860"/>
          </a:xfrm>
        </p:grpSpPr>
        <p:sp>
          <p:nvSpPr>
            <p:cNvPr id="350" name="Oval 349"/>
            <p:cNvSpPr>
              <a:spLocks noChangeArrowheads="1"/>
            </p:cNvSpPr>
            <p:nvPr/>
          </p:nvSpPr>
          <p:spPr bwMode="auto">
            <a:xfrm flipV="1">
              <a:off x="1874404" y="1696003"/>
              <a:ext cx="1125244" cy="318157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351" name="Rectangle 350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352" name="Oval 35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44" cy="31815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353" name="Freeform 352"/>
            <p:cNvSpPr/>
            <p:nvPr/>
          </p:nvSpPr>
          <p:spPr bwMode="auto">
            <a:xfrm>
              <a:off x="2158839" y="1673951"/>
              <a:ext cx="550119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54" name="Freeform 353"/>
            <p:cNvSpPr>
              <a:spLocks/>
            </p:cNvSpPr>
            <p:nvPr/>
          </p:nvSpPr>
          <p:spPr bwMode="auto">
            <a:xfrm>
              <a:off x="2102577" y="1633001"/>
              <a:ext cx="662644" cy="110252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55" name="Freeform 354"/>
            <p:cNvSpPr>
              <a:spLocks/>
            </p:cNvSpPr>
            <p:nvPr/>
          </p:nvSpPr>
          <p:spPr bwMode="auto">
            <a:xfrm>
              <a:off x="2537048" y="1727504"/>
              <a:ext cx="243803" cy="97651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56" name="Freeform 355"/>
            <p:cNvSpPr>
              <a:spLocks/>
            </p:cNvSpPr>
            <p:nvPr/>
          </p:nvSpPr>
          <p:spPr bwMode="auto">
            <a:xfrm>
              <a:off x="2090075" y="1730653"/>
              <a:ext cx="240678" cy="97653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357" name="Straight Connector 356"/>
            <p:cNvCxnSpPr>
              <a:cxnSpLocks noChangeShapeType="1"/>
              <a:endCxn id="352" idx="2"/>
            </p:cNvCxnSpPr>
            <p:nvPr/>
          </p:nvCxnSpPr>
          <p:spPr bwMode="auto">
            <a:xfrm flipH="1" flipV="1">
              <a:off x="1871277" y="1736953"/>
              <a:ext cx="3127" cy="12285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358" name="Straight Connector 357"/>
            <p:cNvCxnSpPr>
              <a:cxnSpLocks noChangeShapeType="1"/>
            </p:cNvCxnSpPr>
            <p:nvPr/>
          </p:nvCxnSpPr>
          <p:spPr bwMode="auto">
            <a:xfrm flipH="1" flipV="1">
              <a:off x="2996521" y="1733804"/>
              <a:ext cx="3127" cy="12285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sp>
        <p:nvSpPr>
          <p:cNvPr id="4715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ko-KR" altLang="en-US" sz="3600" dirty="0">
                <a:ea typeface="ＭＳ Ｐゴシック" pitchFamily="34" charset="-128"/>
              </a:rPr>
              <a:t>인터넷 구조</a:t>
            </a:r>
            <a:r>
              <a:rPr lang="en-US" altLang="ko-KR" sz="3600" dirty="0">
                <a:ea typeface="ＭＳ Ｐゴシック" pitchFamily="34" charset="-128"/>
              </a:rPr>
              <a:t>: </a:t>
            </a:r>
            <a:r>
              <a:rPr lang="ko-KR" altLang="en-US" sz="3600" dirty="0">
                <a:ea typeface="ＭＳ Ｐゴシック" pitchFamily="34" charset="-128"/>
              </a:rPr>
              <a:t>네트워크의 네트워크</a:t>
            </a:r>
            <a:endParaRPr lang="en-US" altLang="ko-KR" dirty="0">
              <a:ea typeface="ＭＳ Ｐゴシック" pitchFamily="34" charset="-128"/>
            </a:endParaRPr>
          </a:p>
        </p:txBody>
      </p:sp>
      <p:pic>
        <p:nvPicPr>
          <p:cNvPr id="47154" name="Picture 76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7155" name="Group 2"/>
          <p:cNvGrpSpPr>
            <a:grpSpLocks/>
          </p:cNvGrpSpPr>
          <p:nvPr/>
        </p:nvGrpSpPr>
        <p:grpSpPr bwMode="auto">
          <a:xfrm>
            <a:off x="1825625" y="2241550"/>
            <a:ext cx="647700" cy="417513"/>
            <a:chOff x="3053396" y="4304255"/>
            <a:chExt cx="648422" cy="418253"/>
          </a:xfrm>
        </p:grpSpPr>
        <p:sp>
          <p:nvSpPr>
            <p:cNvPr id="4735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351" name="TextBox 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7156" name="Group 135"/>
          <p:cNvGrpSpPr>
            <a:grpSpLocks/>
          </p:cNvGrpSpPr>
          <p:nvPr/>
        </p:nvGrpSpPr>
        <p:grpSpPr bwMode="auto">
          <a:xfrm>
            <a:off x="6334125" y="2495550"/>
            <a:ext cx="649288" cy="417513"/>
            <a:chOff x="3053396" y="4304255"/>
            <a:chExt cx="648422" cy="418253"/>
          </a:xfrm>
        </p:grpSpPr>
        <p:sp>
          <p:nvSpPr>
            <p:cNvPr id="4734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349" name="TextBox 13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7157" name="Group 138"/>
          <p:cNvGrpSpPr>
            <a:grpSpLocks/>
          </p:cNvGrpSpPr>
          <p:nvPr/>
        </p:nvGrpSpPr>
        <p:grpSpPr bwMode="auto">
          <a:xfrm>
            <a:off x="1241425" y="5353050"/>
            <a:ext cx="647700" cy="417513"/>
            <a:chOff x="3053396" y="4304255"/>
            <a:chExt cx="648422" cy="418253"/>
          </a:xfrm>
        </p:grpSpPr>
        <p:sp>
          <p:nvSpPr>
            <p:cNvPr id="4734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347" name="TextBox 140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7158" name="Group 141"/>
          <p:cNvGrpSpPr>
            <a:grpSpLocks/>
          </p:cNvGrpSpPr>
          <p:nvPr/>
        </p:nvGrpSpPr>
        <p:grpSpPr bwMode="auto">
          <a:xfrm>
            <a:off x="822325" y="4730750"/>
            <a:ext cx="647700" cy="417513"/>
            <a:chOff x="3053396" y="4304255"/>
            <a:chExt cx="648422" cy="418253"/>
          </a:xfrm>
        </p:grpSpPr>
        <p:sp>
          <p:nvSpPr>
            <p:cNvPr id="4734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345" name="TextBox 14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7159" name="Group 147"/>
          <p:cNvGrpSpPr>
            <a:grpSpLocks/>
          </p:cNvGrpSpPr>
          <p:nvPr/>
        </p:nvGrpSpPr>
        <p:grpSpPr bwMode="auto">
          <a:xfrm>
            <a:off x="7083425" y="2927350"/>
            <a:ext cx="649288" cy="417513"/>
            <a:chOff x="3053396" y="4304255"/>
            <a:chExt cx="648422" cy="418253"/>
          </a:xfrm>
        </p:grpSpPr>
        <p:sp>
          <p:nvSpPr>
            <p:cNvPr id="4734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343" name="TextBox 149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7160" name="Group 150"/>
          <p:cNvGrpSpPr>
            <a:grpSpLocks/>
          </p:cNvGrpSpPr>
          <p:nvPr/>
        </p:nvGrpSpPr>
        <p:grpSpPr bwMode="auto">
          <a:xfrm>
            <a:off x="3425825" y="2000250"/>
            <a:ext cx="649288" cy="417513"/>
            <a:chOff x="3053396" y="4304255"/>
            <a:chExt cx="648422" cy="418253"/>
          </a:xfrm>
        </p:grpSpPr>
        <p:sp>
          <p:nvSpPr>
            <p:cNvPr id="4734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341" name="TextBox 15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7161" name="Group 156"/>
          <p:cNvGrpSpPr>
            <a:grpSpLocks/>
          </p:cNvGrpSpPr>
          <p:nvPr/>
        </p:nvGrpSpPr>
        <p:grpSpPr bwMode="auto">
          <a:xfrm>
            <a:off x="4340225" y="1974850"/>
            <a:ext cx="649288" cy="417513"/>
            <a:chOff x="3053396" y="4304255"/>
            <a:chExt cx="648422" cy="418253"/>
          </a:xfrm>
        </p:grpSpPr>
        <p:sp>
          <p:nvSpPr>
            <p:cNvPr id="4733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339" name="TextBox 15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7162" name="Group 160"/>
          <p:cNvGrpSpPr>
            <a:grpSpLocks/>
          </p:cNvGrpSpPr>
          <p:nvPr/>
        </p:nvGrpSpPr>
        <p:grpSpPr bwMode="auto">
          <a:xfrm>
            <a:off x="7400925" y="5607050"/>
            <a:ext cx="649288" cy="417513"/>
            <a:chOff x="3053396" y="4304255"/>
            <a:chExt cx="648422" cy="418253"/>
          </a:xfrm>
        </p:grpSpPr>
        <p:sp>
          <p:nvSpPr>
            <p:cNvPr id="4733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337" name="TextBox 16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7163" name="Group 163"/>
          <p:cNvGrpSpPr>
            <a:grpSpLocks/>
          </p:cNvGrpSpPr>
          <p:nvPr/>
        </p:nvGrpSpPr>
        <p:grpSpPr bwMode="auto">
          <a:xfrm>
            <a:off x="8239125" y="4959350"/>
            <a:ext cx="649288" cy="417513"/>
            <a:chOff x="3053396" y="4304255"/>
            <a:chExt cx="648422" cy="418253"/>
          </a:xfrm>
        </p:grpSpPr>
        <p:sp>
          <p:nvSpPr>
            <p:cNvPr id="4733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335" name="TextBox 16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7164" name="Group 169"/>
          <p:cNvGrpSpPr>
            <a:grpSpLocks/>
          </p:cNvGrpSpPr>
          <p:nvPr/>
        </p:nvGrpSpPr>
        <p:grpSpPr bwMode="auto">
          <a:xfrm>
            <a:off x="5165725" y="5848350"/>
            <a:ext cx="649288" cy="417513"/>
            <a:chOff x="3053396" y="4304255"/>
            <a:chExt cx="648422" cy="418253"/>
          </a:xfrm>
        </p:grpSpPr>
        <p:sp>
          <p:nvSpPr>
            <p:cNvPr id="4733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333" name="TextBox 17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7165" name="Group 172"/>
          <p:cNvGrpSpPr>
            <a:grpSpLocks/>
          </p:cNvGrpSpPr>
          <p:nvPr/>
        </p:nvGrpSpPr>
        <p:grpSpPr bwMode="auto">
          <a:xfrm>
            <a:off x="4251325" y="5988050"/>
            <a:ext cx="649288" cy="417513"/>
            <a:chOff x="3053396" y="4304255"/>
            <a:chExt cx="648422" cy="418253"/>
          </a:xfrm>
        </p:grpSpPr>
        <p:sp>
          <p:nvSpPr>
            <p:cNvPr id="4733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331" name="TextBox 174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7166" name="Group 175"/>
          <p:cNvGrpSpPr>
            <a:grpSpLocks/>
          </p:cNvGrpSpPr>
          <p:nvPr/>
        </p:nvGrpSpPr>
        <p:grpSpPr bwMode="auto">
          <a:xfrm>
            <a:off x="3032125" y="5835650"/>
            <a:ext cx="649288" cy="417513"/>
            <a:chOff x="3053396" y="4304255"/>
            <a:chExt cx="648422" cy="418253"/>
          </a:xfrm>
        </p:grpSpPr>
        <p:sp>
          <p:nvSpPr>
            <p:cNvPr id="4732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329" name="TextBox 17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sp>
        <p:nvSpPr>
          <p:cNvPr id="47167" name="TextBox 4"/>
          <p:cNvSpPr txBox="1">
            <a:spLocks noChangeArrowheads="1"/>
          </p:cNvSpPr>
          <p:nvPr/>
        </p:nvSpPr>
        <p:spPr bwMode="auto">
          <a:xfrm rot="1053502">
            <a:off x="5440363" y="1900238"/>
            <a:ext cx="542925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47168" name="TextBox 179"/>
          <p:cNvSpPr txBox="1">
            <a:spLocks noChangeArrowheads="1"/>
          </p:cNvSpPr>
          <p:nvPr/>
        </p:nvSpPr>
        <p:spPr bwMode="auto">
          <a:xfrm rot="2829263">
            <a:off x="7726362" y="3373438"/>
            <a:ext cx="544513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47169" name="TextBox 180"/>
          <p:cNvSpPr txBox="1">
            <a:spLocks noChangeArrowheads="1"/>
          </p:cNvSpPr>
          <p:nvPr/>
        </p:nvSpPr>
        <p:spPr bwMode="auto">
          <a:xfrm rot="9845918">
            <a:off x="6394450" y="5884863"/>
            <a:ext cx="5445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47170" name="TextBox 181"/>
          <p:cNvSpPr txBox="1">
            <a:spLocks noChangeArrowheads="1"/>
          </p:cNvSpPr>
          <p:nvPr/>
        </p:nvSpPr>
        <p:spPr bwMode="auto">
          <a:xfrm rot="-9948738">
            <a:off x="2027238" y="5789613"/>
            <a:ext cx="542925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47171" name="TextBox 182"/>
          <p:cNvSpPr txBox="1">
            <a:spLocks noChangeArrowheads="1"/>
          </p:cNvSpPr>
          <p:nvPr/>
        </p:nvSpPr>
        <p:spPr bwMode="auto">
          <a:xfrm rot="-4992697">
            <a:off x="440532" y="3482181"/>
            <a:ext cx="5445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47172" name="TextBox 183"/>
          <p:cNvSpPr txBox="1">
            <a:spLocks noChangeArrowheads="1"/>
          </p:cNvSpPr>
          <p:nvPr/>
        </p:nvSpPr>
        <p:spPr bwMode="auto">
          <a:xfrm rot="-1017263">
            <a:off x="2627313" y="1849438"/>
            <a:ext cx="5429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800">
                <a:solidFill>
                  <a:srgbClr val="0000FF"/>
                </a:solidFill>
              </a:rPr>
              <a:t>…</a:t>
            </a:r>
          </a:p>
        </p:txBody>
      </p:sp>
      <p:cxnSp>
        <p:nvCxnSpPr>
          <p:cNvPr id="47173" name="Straight Connector 12"/>
          <p:cNvCxnSpPr>
            <a:cxnSpLocks noChangeShapeType="1"/>
          </p:cNvCxnSpPr>
          <p:nvPr/>
        </p:nvCxnSpPr>
        <p:spPr bwMode="auto">
          <a:xfrm>
            <a:off x="2382838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74" name="Straight Connector 502"/>
          <p:cNvCxnSpPr>
            <a:cxnSpLocks noChangeShapeType="1"/>
          </p:cNvCxnSpPr>
          <p:nvPr/>
        </p:nvCxnSpPr>
        <p:spPr bwMode="auto">
          <a:xfrm>
            <a:off x="3916363" y="2411413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75" name="Straight Connector 503"/>
          <p:cNvCxnSpPr>
            <a:cxnSpLocks noChangeShapeType="1"/>
          </p:cNvCxnSpPr>
          <p:nvPr/>
        </p:nvCxnSpPr>
        <p:spPr bwMode="auto">
          <a:xfrm flipH="1">
            <a:off x="4425950" y="2389188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76" name="Straight Connector 504"/>
          <p:cNvCxnSpPr>
            <a:cxnSpLocks noChangeShapeType="1"/>
          </p:cNvCxnSpPr>
          <p:nvPr/>
        </p:nvCxnSpPr>
        <p:spPr bwMode="auto">
          <a:xfrm>
            <a:off x="6770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77" name="Straight Connector 505"/>
          <p:cNvCxnSpPr>
            <a:cxnSpLocks noChangeShapeType="1"/>
          </p:cNvCxnSpPr>
          <p:nvPr/>
        </p:nvCxnSpPr>
        <p:spPr bwMode="auto">
          <a:xfrm flipH="1">
            <a:off x="7137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78" name="Straight Connector 507"/>
          <p:cNvCxnSpPr>
            <a:cxnSpLocks noChangeShapeType="1"/>
          </p:cNvCxnSpPr>
          <p:nvPr/>
        </p:nvCxnSpPr>
        <p:spPr bwMode="auto">
          <a:xfrm flipH="1" flipV="1">
            <a:off x="7454900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79" name="Straight Connector 510"/>
          <p:cNvCxnSpPr>
            <a:cxnSpLocks noChangeShapeType="1"/>
          </p:cNvCxnSpPr>
          <p:nvPr/>
        </p:nvCxnSpPr>
        <p:spPr bwMode="auto">
          <a:xfrm flipH="1" flipV="1">
            <a:off x="4106863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80" name="Straight Connector 512"/>
          <p:cNvCxnSpPr>
            <a:cxnSpLocks noChangeShapeType="1"/>
          </p:cNvCxnSpPr>
          <p:nvPr/>
        </p:nvCxnSpPr>
        <p:spPr bwMode="auto">
          <a:xfrm flipV="1">
            <a:off x="1790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81" name="Straight Connector 513"/>
          <p:cNvCxnSpPr>
            <a:cxnSpLocks noChangeShapeType="1"/>
            <a:endCxn id="444" idx="2"/>
          </p:cNvCxnSpPr>
          <p:nvPr/>
        </p:nvCxnSpPr>
        <p:spPr bwMode="auto">
          <a:xfrm>
            <a:off x="1384300" y="5018088"/>
            <a:ext cx="450850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4718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sp>
        <p:nvSpPr>
          <p:cNvPr id="471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31535B9F-32C6-4EF9-A0CE-4A39D634B651}" type="slidenum">
              <a:rPr lang="en-US" altLang="ko-KR"/>
              <a:pPr/>
              <a:t>50</a:t>
            </a:fld>
            <a:endParaRPr lang="en-US" altLang="ko-KR"/>
          </a:p>
        </p:txBody>
      </p:sp>
      <p:grpSp>
        <p:nvGrpSpPr>
          <p:cNvPr id="47184" name="Group 347"/>
          <p:cNvGrpSpPr>
            <a:grpSpLocks/>
          </p:cNvGrpSpPr>
          <p:nvPr/>
        </p:nvGrpSpPr>
        <p:grpSpPr bwMode="auto">
          <a:xfrm>
            <a:off x="6818313" y="3868738"/>
            <a:ext cx="530225" cy="214312"/>
            <a:chOff x="1871277" y="1576300"/>
            <a:chExt cx="1128371" cy="437860"/>
          </a:xfrm>
        </p:grpSpPr>
        <p:sp>
          <p:nvSpPr>
            <p:cNvPr id="588" name="Oval 587"/>
            <p:cNvSpPr>
              <a:spLocks noChangeArrowheads="1"/>
            </p:cNvSpPr>
            <p:nvPr/>
          </p:nvSpPr>
          <p:spPr bwMode="auto">
            <a:xfrm flipV="1">
              <a:off x="1874654" y="1693063"/>
              <a:ext cx="1124994" cy="321097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89" name="Rectangle 588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590" name="Oval 58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92" cy="32109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91" name="Freeform 590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2" name="Freeform 591"/>
            <p:cNvSpPr>
              <a:spLocks/>
            </p:cNvSpPr>
            <p:nvPr/>
          </p:nvSpPr>
          <p:spPr bwMode="auto">
            <a:xfrm>
              <a:off x="2101005" y="1634681"/>
              <a:ext cx="665535" cy="11027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93" name="Freeform 592"/>
            <p:cNvSpPr>
              <a:spLocks/>
            </p:cNvSpPr>
            <p:nvPr/>
          </p:nvSpPr>
          <p:spPr bwMode="auto">
            <a:xfrm>
              <a:off x="2536812" y="1728739"/>
              <a:ext cx="243242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94" name="Freeform 593"/>
            <p:cNvSpPr>
              <a:spLocks/>
            </p:cNvSpPr>
            <p:nvPr/>
          </p:nvSpPr>
          <p:spPr bwMode="auto">
            <a:xfrm>
              <a:off x="2090869" y="1728739"/>
              <a:ext cx="239864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95" name="Straight Connector 594"/>
            <p:cNvCxnSpPr>
              <a:cxnSpLocks noChangeShapeType="1"/>
              <a:endCxn id="590" idx="2"/>
            </p:cNvCxnSpPr>
            <p:nvPr/>
          </p:nvCxnSpPr>
          <p:spPr bwMode="auto">
            <a:xfrm flipH="1" flipV="1">
              <a:off x="1871277" y="1738471"/>
              <a:ext cx="3377" cy="12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596" name="Straight Connector 595"/>
            <p:cNvCxnSpPr>
              <a:cxnSpLocks noChangeShapeType="1"/>
            </p:cNvCxnSpPr>
            <p:nvPr/>
          </p:nvCxnSpPr>
          <p:spPr bwMode="auto">
            <a:xfrm flipH="1" flipV="1">
              <a:off x="2996269" y="1735226"/>
              <a:ext cx="3379" cy="12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7185" name="Group 347"/>
          <p:cNvGrpSpPr>
            <a:grpSpLocks/>
          </p:cNvGrpSpPr>
          <p:nvPr/>
        </p:nvGrpSpPr>
        <p:grpSpPr bwMode="auto">
          <a:xfrm>
            <a:off x="7050088" y="4464050"/>
            <a:ext cx="530225" cy="214313"/>
            <a:chOff x="1871277" y="1576300"/>
            <a:chExt cx="1128371" cy="437860"/>
          </a:xfrm>
        </p:grpSpPr>
        <p:sp>
          <p:nvSpPr>
            <p:cNvPr id="579" name="Oval 578"/>
            <p:cNvSpPr>
              <a:spLocks noChangeArrowheads="1"/>
            </p:cNvSpPr>
            <p:nvPr/>
          </p:nvSpPr>
          <p:spPr bwMode="auto">
            <a:xfrm flipV="1">
              <a:off x="1874654" y="1693062"/>
              <a:ext cx="1124994" cy="32109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80" name="Rectangle 579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581" name="Oval 58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92" cy="32109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82" name="Freeform 581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3" name="Freeform 582"/>
            <p:cNvSpPr>
              <a:spLocks/>
            </p:cNvSpPr>
            <p:nvPr/>
          </p:nvSpPr>
          <p:spPr bwMode="auto">
            <a:xfrm>
              <a:off x="2101005" y="1634681"/>
              <a:ext cx="665535" cy="11027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84" name="Freeform 583"/>
            <p:cNvSpPr>
              <a:spLocks/>
            </p:cNvSpPr>
            <p:nvPr/>
          </p:nvSpPr>
          <p:spPr bwMode="auto">
            <a:xfrm>
              <a:off x="2536812" y="1728741"/>
              <a:ext cx="243242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85" name="Freeform 584"/>
            <p:cNvSpPr>
              <a:spLocks/>
            </p:cNvSpPr>
            <p:nvPr/>
          </p:nvSpPr>
          <p:spPr bwMode="auto">
            <a:xfrm>
              <a:off x="2090869" y="1728741"/>
              <a:ext cx="239864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86" name="Straight Connector 585"/>
            <p:cNvCxnSpPr>
              <a:cxnSpLocks noChangeShapeType="1"/>
              <a:endCxn id="581" idx="2"/>
            </p:cNvCxnSpPr>
            <p:nvPr/>
          </p:nvCxnSpPr>
          <p:spPr bwMode="auto">
            <a:xfrm flipH="1" flipV="1">
              <a:off x="1871277" y="1738470"/>
              <a:ext cx="3377" cy="12324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587" name="Straight Connector 586"/>
            <p:cNvCxnSpPr>
              <a:cxnSpLocks noChangeShapeType="1"/>
            </p:cNvCxnSpPr>
            <p:nvPr/>
          </p:nvCxnSpPr>
          <p:spPr bwMode="auto">
            <a:xfrm flipH="1" flipV="1">
              <a:off x="2996269" y="1735228"/>
              <a:ext cx="3379" cy="12324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7186" name="Group 347"/>
          <p:cNvGrpSpPr>
            <a:grpSpLocks/>
          </p:cNvGrpSpPr>
          <p:nvPr/>
        </p:nvGrpSpPr>
        <p:grpSpPr bwMode="auto">
          <a:xfrm>
            <a:off x="4959350" y="4514850"/>
            <a:ext cx="530225" cy="214313"/>
            <a:chOff x="1871277" y="1576300"/>
            <a:chExt cx="1128371" cy="437860"/>
          </a:xfrm>
        </p:grpSpPr>
        <p:sp>
          <p:nvSpPr>
            <p:cNvPr id="534" name="Oval 533"/>
            <p:cNvSpPr>
              <a:spLocks noChangeArrowheads="1"/>
            </p:cNvSpPr>
            <p:nvPr/>
          </p:nvSpPr>
          <p:spPr bwMode="auto">
            <a:xfrm flipV="1">
              <a:off x="1874656" y="1693062"/>
              <a:ext cx="1124992" cy="32109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35" name="Rectangle 534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536" name="Oval 53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94" cy="32109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37" name="Freeform 536"/>
            <p:cNvSpPr/>
            <p:nvPr/>
          </p:nvSpPr>
          <p:spPr bwMode="auto">
            <a:xfrm>
              <a:off x="2158438" y="1673602"/>
              <a:ext cx="550671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8" name="Freeform 537"/>
            <p:cNvSpPr>
              <a:spLocks/>
            </p:cNvSpPr>
            <p:nvPr/>
          </p:nvSpPr>
          <p:spPr bwMode="auto">
            <a:xfrm>
              <a:off x="2101005" y="1634681"/>
              <a:ext cx="665537" cy="11027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39" name="Freeform 538"/>
            <p:cNvSpPr>
              <a:spLocks/>
            </p:cNvSpPr>
            <p:nvPr/>
          </p:nvSpPr>
          <p:spPr bwMode="auto">
            <a:xfrm>
              <a:off x="2536814" y="1728741"/>
              <a:ext cx="243242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40" name="Freeform 539"/>
            <p:cNvSpPr>
              <a:spLocks/>
            </p:cNvSpPr>
            <p:nvPr/>
          </p:nvSpPr>
          <p:spPr bwMode="auto">
            <a:xfrm>
              <a:off x="2090871" y="1728741"/>
              <a:ext cx="239862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41" name="Straight Connector 540"/>
            <p:cNvCxnSpPr>
              <a:cxnSpLocks noChangeShapeType="1"/>
              <a:endCxn id="536" idx="2"/>
            </p:cNvCxnSpPr>
            <p:nvPr/>
          </p:nvCxnSpPr>
          <p:spPr bwMode="auto">
            <a:xfrm flipH="1" flipV="1">
              <a:off x="1871277" y="1738470"/>
              <a:ext cx="3379" cy="12324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542" name="Straight Connector 541"/>
            <p:cNvCxnSpPr>
              <a:cxnSpLocks noChangeShapeType="1"/>
            </p:cNvCxnSpPr>
            <p:nvPr/>
          </p:nvCxnSpPr>
          <p:spPr bwMode="auto">
            <a:xfrm flipH="1" flipV="1">
              <a:off x="2996271" y="1735228"/>
              <a:ext cx="3377" cy="12324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cxnSp>
        <p:nvCxnSpPr>
          <p:cNvPr id="47187" name="Straight Connector 508"/>
          <p:cNvCxnSpPr>
            <a:cxnSpLocks noChangeShapeType="1"/>
          </p:cNvCxnSpPr>
          <p:nvPr/>
        </p:nvCxnSpPr>
        <p:spPr bwMode="auto">
          <a:xfrm flipH="1" flipV="1">
            <a:off x="6496050" y="4722813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47188" name="Group 347"/>
          <p:cNvGrpSpPr>
            <a:grpSpLocks/>
          </p:cNvGrpSpPr>
          <p:nvPr/>
        </p:nvGrpSpPr>
        <p:grpSpPr bwMode="auto">
          <a:xfrm>
            <a:off x="2143125" y="4305300"/>
            <a:ext cx="484188" cy="211138"/>
            <a:chOff x="1871277" y="1576300"/>
            <a:chExt cx="1128371" cy="437860"/>
          </a:xfrm>
        </p:grpSpPr>
        <p:sp>
          <p:nvSpPr>
            <p:cNvPr id="505" name="Oval 504"/>
            <p:cNvSpPr>
              <a:spLocks noChangeArrowheads="1"/>
            </p:cNvSpPr>
            <p:nvPr/>
          </p:nvSpPr>
          <p:spPr bwMode="auto">
            <a:xfrm flipV="1">
              <a:off x="1874978" y="1694818"/>
              <a:ext cx="1124670" cy="319342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06" name="Rectangle 505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507" name="Oval 5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670" cy="319342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08" name="Freeform 507"/>
            <p:cNvSpPr/>
            <p:nvPr/>
          </p:nvSpPr>
          <p:spPr bwMode="auto">
            <a:xfrm>
              <a:off x="2159844" y="1671774"/>
              <a:ext cx="547537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9" name="Freeform 508"/>
            <p:cNvSpPr>
              <a:spLocks/>
            </p:cNvSpPr>
            <p:nvPr/>
          </p:nvSpPr>
          <p:spPr bwMode="auto">
            <a:xfrm>
              <a:off x="2104351" y="1632268"/>
              <a:ext cx="662222" cy="11193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10" name="Freeform 509"/>
            <p:cNvSpPr>
              <a:spLocks/>
            </p:cNvSpPr>
            <p:nvPr/>
          </p:nvSpPr>
          <p:spPr bwMode="auto">
            <a:xfrm>
              <a:off x="2537200" y="1727740"/>
              <a:ext cx="244172" cy="95474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11" name="Freeform 510"/>
            <p:cNvSpPr>
              <a:spLocks/>
            </p:cNvSpPr>
            <p:nvPr/>
          </p:nvSpPr>
          <p:spPr bwMode="auto">
            <a:xfrm>
              <a:off x="2089553" y="1731033"/>
              <a:ext cx="240471" cy="9547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12" name="Straight Connector 511"/>
            <p:cNvCxnSpPr>
              <a:cxnSpLocks noChangeShapeType="1"/>
              <a:endCxn id="507" idx="2"/>
            </p:cNvCxnSpPr>
            <p:nvPr/>
          </p:nvCxnSpPr>
          <p:spPr bwMode="auto">
            <a:xfrm flipH="1" flipV="1">
              <a:off x="1871277" y="1737617"/>
              <a:ext cx="3701" cy="12180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513" name="Straight Connector 512"/>
            <p:cNvCxnSpPr>
              <a:cxnSpLocks noChangeShapeType="1"/>
            </p:cNvCxnSpPr>
            <p:nvPr/>
          </p:nvCxnSpPr>
          <p:spPr bwMode="auto">
            <a:xfrm flipH="1" flipV="1">
              <a:off x="2995947" y="1734324"/>
              <a:ext cx="3701" cy="12510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7189" name="Group 347"/>
          <p:cNvGrpSpPr>
            <a:grpSpLocks/>
          </p:cNvGrpSpPr>
          <p:nvPr/>
        </p:nvGrpSpPr>
        <p:grpSpPr bwMode="auto">
          <a:xfrm>
            <a:off x="3744913" y="5006975"/>
            <a:ext cx="484187" cy="211138"/>
            <a:chOff x="1871277" y="1576300"/>
            <a:chExt cx="1128371" cy="437860"/>
          </a:xfrm>
        </p:grpSpPr>
        <p:sp>
          <p:nvSpPr>
            <p:cNvPr id="487" name="Oval 486"/>
            <p:cNvSpPr>
              <a:spLocks noChangeArrowheads="1"/>
            </p:cNvSpPr>
            <p:nvPr/>
          </p:nvSpPr>
          <p:spPr bwMode="auto">
            <a:xfrm flipV="1">
              <a:off x="1874975" y="1694818"/>
              <a:ext cx="1124673" cy="319342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88" name="Rectangle 487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489" name="Oval 4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673" cy="319342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90" name="Freeform 489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91" name="Freeform 490"/>
            <p:cNvSpPr>
              <a:spLocks/>
            </p:cNvSpPr>
            <p:nvPr/>
          </p:nvSpPr>
          <p:spPr bwMode="auto">
            <a:xfrm>
              <a:off x="2104349" y="1632268"/>
              <a:ext cx="662226" cy="11193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92" name="Freeform 491"/>
            <p:cNvSpPr>
              <a:spLocks/>
            </p:cNvSpPr>
            <p:nvPr/>
          </p:nvSpPr>
          <p:spPr bwMode="auto">
            <a:xfrm>
              <a:off x="2537202" y="1727740"/>
              <a:ext cx="244172" cy="95474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93" name="Freeform 492"/>
            <p:cNvSpPr>
              <a:spLocks/>
            </p:cNvSpPr>
            <p:nvPr/>
          </p:nvSpPr>
          <p:spPr bwMode="auto">
            <a:xfrm>
              <a:off x="2089551" y="1731033"/>
              <a:ext cx="240474" cy="9547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94" name="Straight Connector 493"/>
            <p:cNvCxnSpPr>
              <a:cxnSpLocks noChangeShapeType="1"/>
              <a:endCxn id="489" idx="2"/>
            </p:cNvCxnSpPr>
            <p:nvPr/>
          </p:nvCxnSpPr>
          <p:spPr bwMode="auto">
            <a:xfrm flipH="1" flipV="1">
              <a:off x="1871277" y="1737617"/>
              <a:ext cx="3698" cy="12180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495" name="Straight Connector 494"/>
            <p:cNvCxnSpPr>
              <a:cxnSpLocks noChangeShapeType="1"/>
            </p:cNvCxnSpPr>
            <p:nvPr/>
          </p:nvCxnSpPr>
          <p:spPr bwMode="auto">
            <a:xfrm flipH="1" flipV="1">
              <a:off x="2995950" y="1734324"/>
              <a:ext cx="3698" cy="12510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7190" name="Group 439"/>
          <p:cNvGrpSpPr>
            <a:grpSpLocks/>
          </p:cNvGrpSpPr>
          <p:nvPr/>
        </p:nvGrpSpPr>
        <p:grpSpPr bwMode="auto">
          <a:xfrm>
            <a:off x="2881313" y="5194300"/>
            <a:ext cx="484187" cy="211138"/>
            <a:chOff x="1871277" y="1576300"/>
            <a:chExt cx="1128371" cy="437860"/>
          </a:xfrm>
        </p:grpSpPr>
        <p:sp>
          <p:nvSpPr>
            <p:cNvPr id="451" name="Oval 450"/>
            <p:cNvSpPr>
              <a:spLocks noChangeArrowheads="1"/>
            </p:cNvSpPr>
            <p:nvPr/>
          </p:nvSpPr>
          <p:spPr bwMode="auto">
            <a:xfrm flipV="1">
              <a:off x="1874975" y="1694818"/>
              <a:ext cx="1124673" cy="319342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52" name="Rectangle 451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453" name="Oval 45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673" cy="319342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54" name="Freeform 453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55" name="Freeform 454"/>
            <p:cNvSpPr>
              <a:spLocks/>
            </p:cNvSpPr>
            <p:nvPr/>
          </p:nvSpPr>
          <p:spPr bwMode="auto">
            <a:xfrm>
              <a:off x="2104349" y="1632268"/>
              <a:ext cx="662226" cy="11193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56" name="Freeform 455"/>
            <p:cNvSpPr>
              <a:spLocks/>
            </p:cNvSpPr>
            <p:nvPr/>
          </p:nvSpPr>
          <p:spPr bwMode="auto">
            <a:xfrm>
              <a:off x="2537202" y="1727740"/>
              <a:ext cx="244172" cy="95474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57" name="Freeform 456"/>
            <p:cNvSpPr>
              <a:spLocks/>
            </p:cNvSpPr>
            <p:nvPr/>
          </p:nvSpPr>
          <p:spPr bwMode="auto">
            <a:xfrm>
              <a:off x="2089551" y="1731033"/>
              <a:ext cx="240474" cy="9547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58" name="Straight Connector 457"/>
            <p:cNvCxnSpPr>
              <a:cxnSpLocks noChangeShapeType="1"/>
              <a:endCxn id="453" idx="2"/>
            </p:cNvCxnSpPr>
            <p:nvPr/>
          </p:nvCxnSpPr>
          <p:spPr bwMode="auto">
            <a:xfrm flipH="1" flipV="1">
              <a:off x="1871277" y="1737617"/>
              <a:ext cx="3698" cy="12180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459" name="Straight Connector 458"/>
            <p:cNvCxnSpPr>
              <a:cxnSpLocks noChangeShapeType="1"/>
            </p:cNvCxnSpPr>
            <p:nvPr/>
          </p:nvCxnSpPr>
          <p:spPr bwMode="auto">
            <a:xfrm flipH="1" flipV="1">
              <a:off x="2995950" y="1734324"/>
              <a:ext cx="3698" cy="12510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7191" name="Group 347"/>
          <p:cNvGrpSpPr>
            <a:grpSpLocks/>
          </p:cNvGrpSpPr>
          <p:nvPr/>
        </p:nvGrpSpPr>
        <p:grpSpPr bwMode="auto">
          <a:xfrm>
            <a:off x="1835150" y="5056188"/>
            <a:ext cx="484188" cy="211137"/>
            <a:chOff x="1871277" y="1576300"/>
            <a:chExt cx="1128371" cy="437860"/>
          </a:xfrm>
        </p:grpSpPr>
        <p:sp>
          <p:nvSpPr>
            <p:cNvPr id="442" name="Oval 441"/>
            <p:cNvSpPr>
              <a:spLocks noChangeArrowheads="1"/>
            </p:cNvSpPr>
            <p:nvPr/>
          </p:nvSpPr>
          <p:spPr bwMode="auto">
            <a:xfrm flipV="1">
              <a:off x="1874978" y="1694819"/>
              <a:ext cx="1124670" cy="319341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43" name="Rectangle 442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444" name="Oval 44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670" cy="319341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45" name="Freeform 444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46" name="Freeform 445"/>
            <p:cNvSpPr>
              <a:spLocks/>
            </p:cNvSpPr>
            <p:nvPr/>
          </p:nvSpPr>
          <p:spPr bwMode="auto">
            <a:xfrm>
              <a:off x="2104351" y="1632266"/>
              <a:ext cx="662222" cy="11193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47" name="Freeform 446"/>
            <p:cNvSpPr>
              <a:spLocks/>
            </p:cNvSpPr>
            <p:nvPr/>
          </p:nvSpPr>
          <p:spPr bwMode="auto">
            <a:xfrm>
              <a:off x="2537200" y="1727741"/>
              <a:ext cx="244172" cy="9547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48" name="Freeform 447"/>
            <p:cNvSpPr>
              <a:spLocks/>
            </p:cNvSpPr>
            <p:nvPr/>
          </p:nvSpPr>
          <p:spPr bwMode="auto">
            <a:xfrm>
              <a:off x="2089553" y="1731032"/>
              <a:ext cx="240471" cy="95474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49" name="Straight Connector 448"/>
            <p:cNvCxnSpPr>
              <a:cxnSpLocks noChangeShapeType="1"/>
              <a:endCxn id="444" idx="2"/>
            </p:cNvCxnSpPr>
            <p:nvPr/>
          </p:nvCxnSpPr>
          <p:spPr bwMode="auto">
            <a:xfrm flipH="1" flipV="1">
              <a:off x="1871277" y="1737616"/>
              <a:ext cx="3701" cy="12181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450" name="Straight Connector 449"/>
            <p:cNvCxnSpPr>
              <a:cxnSpLocks noChangeShapeType="1"/>
            </p:cNvCxnSpPr>
            <p:nvPr/>
          </p:nvCxnSpPr>
          <p:spPr bwMode="auto">
            <a:xfrm flipH="1" flipV="1">
              <a:off x="2995947" y="1734325"/>
              <a:ext cx="3701" cy="12510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7192" name="Group 347"/>
          <p:cNvGrpSpPr>
            <a:grpSpLocks/>
          </p:cNvGrpSpPr>
          <p:nvPr/>
        </p:nvGrpSpPr>
        <p:grpSpPr bwMode="auto">
          <a:xfrm>
            <a:off x="2470150" y="2832100"/>
            <a:ext cx="571500" cy="220663"/>
            <a:chOff x="1871277" y="1576300"/>
            <a:chExt cx="1128371" cy="437860"/>
          </a:xfrm>
        </p:grpSpPr>
        <p:sp>
          <p:nvSpPr>
            <p:cNvPr id="413" name="Oval 412"/>
            <p:cNvSpPr>
              <a:spLocks noChangeArrowheads="1"/>
            </p:cNvSpPr>
            <p:nvPr/>
          </p:nvSpPr>
          <p:spPr bwMode="auto">
            <a:xfrm flipV="1">
              <a:off x="1874412" y="1696002"/>
              <a:ext cx="1125236" cy="31815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14" name="Rectangle 413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415" name="Oval 41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38" cy="31815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16" name="Freeform 415"/>
            <p:cNvSpPr/>
            <p:nvPr/>
          </p:nvSpPr>
          <p:spPr bwMode="auto">
            <a:xfrm>
              <a:off x="2159638" y="1673953"/>
              <a:ext cx="548515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17" name="Freeform 416"/>
            <p:cNvSpPr>
              <a:spLocks/>
            </p:cNvSpPr>
            <p:nvPr/>
          </p:nvSpPr>
          <p:spPr bwMode="auto">
            <a:xfrm>
              <a:off x="2103220" y="1633001"/>
              <a:ext cx="661352" cy="110253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8" name="Freeform 417"/>
            <p:cNvSpPr>
              <a:spLocks/>
            </p:cNvSpPr>
            <p:nvPr/>
          </p:nvSpPr>
          <p:spPr bwMode="auto">
            <a:xfrm>
              <a:off x="2535762" y="1727503"/>
              <a:ext cx="244480" cy="97653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9" name="Freeform 418"/>
            <p:cNvSpPr>
              <a:spLocks/>
            </p:cNvSpPr>
            <p:nvPr/>
          </p:nvSpPr>
          <p:spPr bwMode="auto">
            <a:xfrm>
              <a:off x="2090682" y="1730654"/>
              <a:ext cx="241347" cy="97651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20" name="Straight Connector 419"/>
            <p:cNvCxnSpPr>
              <a:cxnSpLocks noChangeShapeType="1"/>
              <a:endCxn id="415" idx="2"/>
            </p:cNvCxnSpPr>
            <p:nvPr/>
          </p:nvCxnSpPr>
          <p:spPr bwMode="auto">
            <a:xfrm flipH="1" flipV="1">
              <a:off x="1871277" y="1736954"/>
              <a:ext cx="3135" cy="12285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421" name="Straight Connector 420"/>
            <p:cNvCxnSpPr>
              <a:cxnSpLocks noChangeShapeType="1"/>
            </p:cNvCxnSpPr>
            <p:nvPr/>
          </p:nvCxnSpPr>
          <p:spPr bwMode="auto">
            <a:xfrm flipH="1" flipV="1">
              <a:off x="2996515" y="1733803"/>
              <a:ext cx="3133" cy="12285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7193" name="Group 347"/>
          <p:cNvGrpSpPr>
            <a:grpSpLocks/>
          </p:cNvGrpSpPr>
          <p:nvPr/>
        </p:nvGrpSpPr>
        <p:grpSpPr bwMode="auto">
          <a:xfrm>
            <a:off x="4111625" y="2951163"/>
            <a:ext cx="571500" cy="220662"/>
            <a:chOff x="1871277" y="1576300"/>
            <a:chExt cx="1128371" cy="437860"/>
          </a:xfrm>
        </p:grpSpPr>
        <p:sp>
          <p:nvSpPr>
            <p:cNvPr id="404" name="Oval 403"/>
            <p:cNvSpPr>
              <a:spLocks noChangeArrowheads="1"/>
            </p:cNvSpPr>
            <p:nvPr/>
          </p:nvSpPr>
          <p:spPr bwMode="auto">
            <a:xfrm flipV="1">
              <a:off x="1874412" y="1696003"/>
              <a:ext cx="1125236" cy="318157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05" name="Rectangle 404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406" name="Oval 40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38" cy="31815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407" name="Freeform 406"/>
            <p:cNvSpPr/>
            <p:nvPr/>
          </p:nvSpPr>
          <p:spPr bwMode="auto">
            <a:xfrm>
              <a:off x="2159638" y="1673951"/>
              <a:ext cx="548515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08" name="Freeform 407"/>
            <p:cNvSpPr>
              <a:spLocks/>
            </p:cNvSpPr>
            <p:nvPr/>
          </p:nvSpPr>
          <p:spPr bwMode="auto">
            <a:xfrm>
              <a:off x="2103220" y="1633001"/>
              <a:ext cx="661352" cy="110252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09" name="Freeform 408"/>
            <p:cNvSpPr>
              <a:spLocks/>
            </p:cNvSpPr>
            <p:nvPr/>
          </p:nvSpPr>
          <p:spPr bwMode="auto">
            <a:xfrm>
              <a:off x="2535762" y="1727504"/>
              <a:ext cx="244480" cy="97651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0" name="Freeform 409"/>
            <p:cNvSpPr>
              <a:spLocks/>
            </p:cNvSpPr>
            <p:nvPr/>
          </p:nvSpPr>
          <p:spPr bwMode="auto">
            <a:xfrm>
              <a:off x="2090682" y="1730653"/>
              <a:ext cx="241347" cy="97653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11" name="Straight Connector 410"/>
            <p:cNvCxnSpPr>
              <a:cxnSpLocks noChangeShapeType="1"/>
              <a:endCxn id="406" idx="2"/>
            </p:cNvCxnSpPr>
            <p:nvPr/>
          </p:nvCxnSpPr>
          <p:spPr bwMode="auto">
            <a:xfrm flipH="1" flipV="1">
              <a:off x="1871277" y="1736953"/>
              <a:ext cx="3135" cy="12285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412" name="Straight Connector 411"/>
            <p:cNvCxnSpPr>
              <a:cxnSpLocks noChangeShapeType="1"/>
            </p:cNvCxnSpPr>
            <p:nvPr/>
          </p:nvCxnSpPr>
          <p:spPr bwMode="auto">
            <a:xfrm flipH="1" flipV="1">
              <a:off x="2996515" y="1733804"/>
              <a:ext cx="3133" cy="12285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47194" name="Group 531"/>
          <p:cNvGrpSpPr>
            <a:grpSpLocks/>
          </p:cNvGrpSpPr>
          <p:nvPr/>
        </p:nvGrpSpPr>
        <p:grpSpPr bwMode="auto">
          <a:xfrm>
            <a:off x="6103938" y="4654550"/>
            <a:ext cx="530225" cy="214313"/>
            <a:chOff x="1871277" y="1576300"/>
            <a:chExt cx="1128371" cy="437860"/>
          </a:xfrm>
        </p:grpSpPr>
        <p:sp>
          <p:nvSpPr>
            <p:cNvPr id="543" name="Oval 542"/>
            <p:cNvSpPr>
              <a:spLocks noChangeArrowheads="1"/>
            </p:cNvSpPr>
            <p:nvPr/>
          </p:nvSpPr>
          <p:spPr bwMode="auto">
            <a:xfrm flipV="1">
              <a:off x="1874654" y="1693062"/>
              <a:ext cx="1124994" cy="32109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44" name="Rectangle 543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545" name="Oval 54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92" cy="32109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46" name="Freeform 545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7" name="Freeform 546"/>
            <p:cNvSpPr>
              <a:spLocks/>
            </p:cNvSpPr>
            <p:nvPr/>
          </p:nvSpPr>
          <p:spPr bwMode="auto">
            <a:xfrm>
              <a:off x="2101005" y="1634681"/>
              <a:ext cx="665535" cy="11027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48" name="Freeform 547"/>
            <p:cNvSpPr>
              <a:spLocks/>
            </p:cNvSpPr>
            <p:nvPr/>
          </p:nvSpPr>
          <p:spPr bwMode="auto">
            <a:xfrm>
              <a:off x="2536812" y="1728741"/>
              <a:ext cx="243242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49" name="Freeform 548"/>
            <p:cNvSpPr>
              <a:spLocks/>
            </p:cNvSpPr>
            <p:nvPr/>
          </p:nvSpPr>
          <p:spPr bwMode="auto">
            <a:xfrm>
              <a:off x="2090869" y="1728741"/>
              <a:ext cx="239864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50" name="Straight Connector 549"/>
            <p:cNvCxnSpPr>
              <a:cxnSpLocks noChangeShapeType="1"/>
              <a:endCxn id="545" idx="2"/>
            </p:cNvCxnSpPr>
            <p:nvPr/>
          </p:nvCxnSpPr>
          <p:spPr bwMode="auto">
            <a:xfrm flipH="1" flipV="1">
              <a:off x="1871277" y="1738470"/>
              <a:ext cx="3377" cy="12324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551" name="Straight Connector 550"/>
            <p:cNvCxnSpPr>
              <a:cxnSpLocks noChangeShapeType="1"/>
            </p:cNvCxnSpPr>
            <p:nvPr/>
          </p:nvCxnSpPr>
          <p:spPr bwMode="auto">
            <a:xfrm flipH="1" flipV="1">
              <a:off x="2996269" y="1735228"/>
              <a:ext cx="3379" cy="12324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cxnSp>
        <p:nvCxnSpPr>
          <p:cNvPr id="47195" name="Straight Connector 506"/>
          <p:cNvCxnSpPr>
            <a:cxnSpLocks noChangeShapeType="1"/>
          </p:cNvCxnSpPr>
          <p:nvPr/>
        </p:nvCxnSpPr>
        <p:spPr bwMode="auto">
          <a:xfrm flipH="1">
            <a:off x="7566025" y="431165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47196" name="Group 166"/>
          <p:cNvGrpSpPr>
            <a:grpSpLocks/>
          </p:cNvGrpSpPr>
          <p:nvPr/>
        </p:nvGrpSpPr>
        <p:grpSpPr bwMode="auto">
          <a:xfrm>
            <a:off x="8010525" y="4044950"/>
            <a:ext cx="649288" cy="417513"/>
            <a:chOff x="3053396" y="4304255"/>
            <a:chExt cx="648422" cy="418253"/>
          </a:xfrm>
        </p:grpSpPr>
        <p:sp>
          <p:nvSpPr>
            <p:cNvPr id="4723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237" name="TextBox 16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7197" name="Group 20"/>
          <p:cNvGrpSpPr>
            <a:grpSpLocks/>
          </p:cNvGrpSpPr>
          <p:nvPr/>
        </p:nvGrpSpPr>
        <p:grpSpPr bwMode="auto">
          <a:xfrm>
            <a:off x="4697413" y="2871788"/>
            <a:ext cx="2133600" cy="1082675"/>
            <a:chOff x="4696844" y="2871032"/>
            <a:chExt cx="2133865" cy="1082781"/>
          </a:xfrm>
        </p:grpSpPr>
        <p:grpSp>
          <p:nvGrpSpPr>
            <p:cNvPr id="47231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47234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ko-KR"/>
              </a:p>
            </p:txBody>
          </p:sp>
          <p:sp>
            <p:nvSpPr>
              <p:cNvPr id="47235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47232" name="Straight Connector 18"/>
            <p:cNvCxnSpPr>
              <a:cxnSpLocks noChangeShapeType="1"/>
            </p:cNvCxnSpPr>
            <p:nvPr/>
          </p:nvCxnSpPr>
          <p:spPr bwMode="auto">
            <a:xfrm>
              <a:off x="4696844" y="3073933"/>
              <a:ext cx="980347" cy="35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47233" name="Straight Connector 516"/>
            <p:cNvCxnSpPr>
              <a:cxnSpLocks noChangeShapeType="1"/>
            </p:cNvCxnSpPr>
            <p:nvPr/>
          </p:nvCxnSpPr>
          <p:spPr bwMode="auto">
            <a:xfrm>
              <a:off x="6137159" y="3146857"/>
              <a:ext cx="693550" cy="8069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47198" name="Group 39939"/>
          <p:cNvGrpSpPr>
            <a:grpSpLocks/>
          </p:cNvGrpSpPr>
          <p:nvPr/>
        </p:nvGrpSpPr>
        <p:grpSpPr bwMode="auto">
          <a:xfrm>
            <a:off x="2384425" y="3703638"/>
            <a:ext cx="2921000" cy="1411287"/>
            <a:chOff x="2577005" y="3679131"/>
            <a:chExt cx="2919566" cy="1413453"/>
          </a:xfrm>
        </p:grpSpPr>
        <p:cxnSp>
          <p:nvCxnSpPr>
            <p:cNvPr id="47228" name="Straight Connector 7"/>
            <p:cNvCxnSpPr>
              <a:cxnSpLocks noChangeShapeType="1"/>
              <a:stCxn id="395" idx="6"/>
            </p:cNvCxnSpPr>
            <p:nvPr/>
          </p:nvCxnSpPr>
          <p:spPr bwMode="auto">
            <a:xfrm>
              <a:off x="5124112" y="3679131"/>
              <a:ext cx="372459" cy="17130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47229" name="Straight Connector 415"/>
            <p:cNvCxnSpPr>
              <a:cxnSpLocks noChangeShapeType="1"/>
              <a:endCxn id="507" idx="4"/>
            </p:cNvCxnSpPr>
            <p:nvPr/>
          </p:nvCxnSpPr>
          <p:spPr bwMode="auto">
            <a:xfrm flipH="1">
              <a:off x="2577005" y="3804357"/>
              <a:ext cx="19911" cy="47755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47230" name="Straight Connector 523"/>
            <p:cNvCxnSpPr>
              <a:cxnSpLocks noChangeShapeType="1"/>
            </p:cNvCxnSpPr>
            <p:nvPr/>
          </p:nvCxnSpPr>
          <p:spPr bwMode="auto">
            <a:xfrm flipV="1">
              <a:off x="4424422" y="4626270"/>
              <a:ext cx="726759" cy="466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47199" name="Group 39937"/>
          <p:cNvGrpSpPr>
            <a:grpSpLocks/>
          </p:cNvGrpSpPr>
          <p:nvPr/>
        </p:nvGrpSpPr>
        <p:grpSpPr bwMode="auto">
          <a:xfrm>
            <a:off x="3906838" y="3883025"/>
            <a:ext cx="1379537" cy="674688"/>
            <a:chOff x="3962400" y="3676180"/>
            <a:chExt cx="1378622" cy="673930"/>
          </a:xfrm>
        </p:grpSpPr>
        <p:cxnSp>
          <p:nvCxnSpPr>
            <p:cNvPr id="47222" name="Straight Connector 515"/>
            <p:cNvCxnSpPr>
              <a:cxnSpLocks noChangeShapeType="1"/>
            </p:cNvCxnSpPr>
            <p:nvPr/>
          </p:nvCxnSpPr>
          <p:spPr bwMode="auto">
            <a:xfrm flipV="1">
              <a:off x="4065677" y="4166418"/>
              <a:ext cx="194972" cy="18369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grpSp>
          <p:nvGrpSpPr>
            <p:cNvPr id="47223" name="Group 518"/>
            <p:cNvGrpSpPr>
              <a:grpSpLocks/>
            </p:cNvGrpSpPr>
            <p:nvPr/>
          </p:nvGrpSpPr>
          <p:grpSpPr bwMode="auto">
            <a:xfrm>
              <a:off x="3993651" y="3824925"/>
              <a:ext cx="549165" cy="360218"/>
              <a:chOff x="5634518" y="2616953"/>
              <a:chExt cx="549165" cy="360218"/>
            </a:xfrm>
          </p:grpSpPr>
          <p:sp>
            <p:nvSpPr>
              <p:cNvPr id="47226" name="Oval 521"/>
              <p:cNvSpPr>
                <a:spLocks noChangeArrowheads="1"/>
              </p:cNvSpPr>
              <p:nvPr/>
            </p:nvSpPr>
            <p:spPr bwMode="auto">
              <a:xfrm>
                <a:off x="5634518" y="2672371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ko-KR"/>
              </a:p>
            </p:txBody>
          </p:sp>
          <p:sp>
            <p:nvSpPr>
              <p:cNvPr id="47227" name="TextBox 522"/>
              <p:cNvSpPr txBox="1">
                <a:spLocks noChangeArrowheads="1"/>
              </p:cNvSpPr>
              <p:nvPr/>
            </p:nvSpPr>
            <p:spPr bwMode="auto">
              <a:xfrm>
                <a:off x="5672004" y="2616953"/>
                <a:ext cx="511679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47224" name="Straight Connector 519"/>
            <p:cNvCxnSpPr>
              <a:cxnSpLocks noChangeShapeType="1"/>
              <a:stCxn id="47226" idx="6"/>
              <a:endCxn id="597" idx="2"/>
            </p:cNvCxnSpPr>
            <p:nvPr/>
          </p:nvCxnSpPr>
          <p:spPr bwMode="auto">
            <a:xfrm flipV="1">
              <a:off x="4521743" y="3687971"/>
              <a:ext cx="819279" cy="34477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47225" name="Straight Connector 520"/>
            <p:cNvCxnSpPr>
              <a:cxnSpLocks noChangeShapeType="1"/>
            </p:cNvCxnSpPr>
            <p:nvPr/>
          </p:nvCxnSpPr>
          <p:spPr bwMode="auto">
            <a:xfrm>
              <a:off x="3962400" y="3676180"/>
              <a:ext cx="300277" cy="20338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cxnSp>
        <p:nvCxnSpPr>
          <p:cNvPr id="47200" name="Straight Connector 500"/>
          <p:cNvCxnSpPr>
            <a:cxnSpLocks noChangeShapeType="1"/>
            <a:endCxn id="47203" idx="2"/>
          </p:cNvCxnSpPr>
          <p:nvPr/>
        </p:nvCxnSpPr>
        <p:spPr bwMode="auto">
          <a:xfrm>
            <a:off x="1447800" y="2921000"/>
            <a:ext cx="3810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201" name="Straight Connector 501"/>
          <p:cNvCxnSpPr>
            <a:cxnSpLocks noChangeShapeType="1"/>
            <a:endCxn id="47203" idx="3"/>
          </p:cNvCxnSpPr>
          <p:nvPr/>
        </p:nvCxnSpPr>
        <p:spPr bwMode="auto">
          <a:xfrm>
            <a:off x="1227138" y="3201988"/>
            <a:ext cx="123825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202" name="Straight Connector 514"/>
          <p:cNvCxnSpPr>
            <a:cxnSpLocks noChangeShapeType="1"/>
            <a:endCxn id="47203" idx="5"/>
          </p:cNvCxnSpPr>
          <p:nvPr/>
        </p:nvCxnSpPr>
        <p:spPr bwMode="auto">
          <a:xfrm flipV="1">
            <a:off x="1147763" y="4298950"/>
            <a:ext cx="203200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47203" name="Oval 517"/>
          <p:cNvSpPr>
            <a:spLocks noChangeArrowheads="1"/>
          </p:cNvSpPr>
          <p:nvPr/>
        </p:nvSpPr>
        <p:spPr bwMode="auto">
          <a:xfrm rot="5400000">
            <a:off x="859631" y="3666332"/>
            <a:ext cx="1252537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ko-KR"/>
          </a:p>
        </p:txBody>
      </p:sp>
      <p:cxnSp>
        <p:nvCxnSpPr>
          <p:cNvPr id="47204" name="Straight Connector 39941"/>
          <p:cNvCxnSpPr>
            <a:cxnSpLocks noChangeShapeType="1"/>
            <a:stCxn id="47203" idx="0"/>
            <a:endCxn id="350" idx="2"/>
          </p:cNvCxnSpPr>
          <p:nvPr/>
        </p:nvCxnSpPr>
        <p:spPr bwMode="auto">
          <a:xfrm flipV="1">
            <a:off x="1676400" y="3754438"/>
            <a:ext cx="430213" cy="10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205" name="Straight Connector 524"/>
          <p:cNvCxnSpPr>
            <a:cxnSpLocks noChangeShapeType="1"/>
            <a:endCxn id="507" idx="2"/>
          </p:cNvCxnSpPr>
          <p:nvPr/>
        </p:nvCxnSpPr>
        <p:spPr bwMode="auto">
          <a:xfrm>
            <a:off x="1677988" y="4041775"/>
            <a:ext cx="465137" cy="341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47206" name="Group 144"/>
          <p:cNvGrpSpPr>
            <a:grpSpLocks/>
          </p:cNvGrpSpPr>
          <p:nvPr/>
        </p:nvGrpSpPr>
        <p:grpSpPr bwMode="auto">
          <a:xfrm>
            <a:off x="593725" y="4070350"/>
            <a:ext cx="647700" cy="417513"/>
            <a:chOff x="3053396" y="4304255"/>
            <a:chExt cx="648422" cy="418253"/>
          </a:xfrm>
        </p:grpSpPr>
        <p:sp>
          <p:nvSpPr>
            <p:cNvPr id="4722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221" name="TextBox 146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7207" name="Group 131"/>
          <p:cNvGrpSpPr>
            <a:grpSpLocks/>
          </p:cNvGrpSpPr>
          <p:nvPr/>
        </p:nvGrpSpPr>
        <p:grpSpPr bwMode="auto">
          <a:xfrm>
            <a:off x="669925" y="3041650"/>
            <a:ext cx="647700" cy="417513"/>
            <a:chOff x="3053396" y="4304255"/>
            <a:chExt cx="648422" cy="418253"/>
          </a:xfrm>
        </p:grpSpPr>
        <p:sp>
          <p:nvSpPr>
            <p:cNvPr id="4721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219" name="TextBox 13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grpSp>
        <p:nvGrpSpPr>
          <p:cNvPr id="47208" name="Group 153"/>
          <p:cNvGrpSpPr>
            <a:grpSpLocks/>
          </p:cNvGrpSpPr>
          <p:nvPr/>
        </p:nvGrpSpPr>
        <p:grpSpPr bwMode="auto">
          <a:xfrm>
            <a:off x="1050925" y="2647950"/>
            <a:ext cx="647700" cy="417513"/>
            <a:chOff x="3053396" y="4304255"/>
            <a:chExt cx="648422" cy="418253"/>
          </a:xfrm>
        </p:grpSpPr>
        <p:sp>
          <p:nvSpPr>
            <p:cNvPr id="4721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217" name="TextBox 15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/>
                <a:t>net</a:t>
              </a:r>
            </a:p>
          </p:txBody>
        </p:sp>
      </p:grpSp>
      <p:cxnSp>
        <p:nvCxnSpPr>
          <p:cNvPr id="47209" name="Straight Connector 509"/>
          <p:cNvCxnSpPr>
            <a:cxnSpLocks noChangeShapeType="1"/>
            <a:endCxn id="47211" idx="5"/>
          </p:cNvCxnSpPr>
          <p:nvPr/>
        </p:nvCxnSpPr>
        <p:spPr bwMode="auto">
          <a:xfrm flipH="1" flipV="1">
            <a:off x="5084763" y="5684838"/>
            <a:ext cx="520700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210" name="Straight Connector 511"/>
          <p:cNvCxnSpPr>
            <a:cxnSpLocks noChangeShapeType="1"/>
          </p:cNvCxnSpPr>
          <p:nvPr/>
        </p:nvCxnSpPr>
        <p:spPr bwMode="auto">
          <a:xfrm flipV="1">
            <a:off x="3389313" y="5689600"/>
            <a:ext cx="306387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47211" name="Oval 6"/>
          <p:cNvSpPr>
            <a:spLocks noChangeArrowheads="1"/>
          </p:cNvSpPr>
          <p:nvPr/>
        </p:nvSpPr>
        <p:spPr bwMode="auto">
          <a:xfrm>
            <a:off x="3340100" y="5359400"/>
            <a:ext cx="2044700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ko-KR"/>
          </a:p>
        </p:txBody>
      </p:sp>
      <p:sp>
        <p:nvSpPr>
          <p:cNvPr id="47212" name="TextBox 9"/>
          <p:cNvSpPr txBox="1">
            <a:spLocks noChangeArrowheads="1"/>
          </p:cNvSpPr>
          <p:nvPr/>
        </p:nvSpPr>
        <p:spPr bwMode="auto">
          <a:xfrm>
            <a:off x="3556000" y="5334000"/>
            <a:ext cx="15875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 i="1"/>
              <a:t>regional net</a:t>
            </a:r>
          </a:p>
        </p:txBody>
      </p:sp>
      <p:sp>
        <p:nvSpPr>
          <p:cNvPr id="47213" name="Oval 11"/>
          <p:cNvSpPr>
            <a:spLocks noChangeArrowheads="1"/>
          </p:cNvSpPr>
          <p:nvPr/>
        </p:nvSpPr>
        <p:spPr bwMode="auto">
          <a:xfrm>
            <a:off x="1866900" y="3429000"/>
            <a:ext cx="6096000" cy="673100"/>
          </a:xfrm>
          <a:prstGeom prst="ellipse">
            <a:avLst/>
          </a:prstGeom>
          <a:solidFill>
            <a:srgbClr val="FF6600">
              <a:alpha val="7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ko-KR"/>
          </a:p>
        </p:txBody>
      </p:sp>
      <p:sp>
        <p:nvSpPr>
          <p:cNvPr id="47214" name="TextBox 13"/>
          <p:cNvSpPr txBox="1">
            <a:spLocks noChangeArrowheads="1"/>
          </p:cNvSpPr>
          <p:nvPr/>
        </p:nvSpPr>
        <p:spPr bwMode="auto">
          <a:xfrm>
            <a:off x="3113088" y="3541713"/>
            <a:ext cx="362743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i="1">
                <a:solidFill>
                  <a:schemeClr val="bg1"/>
                </a:solidFill>
              </a:rPr>
              <a:t>Content provider network</a:t>
            </a:r>
          </a:p>
        </p:txBody>
      </p:sp>
      <p:sp>
        <p:nvSpPr>
          <p:cNvPr id="47215" name="Rectangle 3"/>
          <p:cNvSpPr txBox="1">
            <a:spLocks noChangeArrowheads="1"/>
          </p:cNvSpPr>
          <p:nvPr/>
        </p:nvSpPr>
        <p:spPr bwMode="auto">
          <a:xfrm>
            <a:off x="485775" y="1011238"/>
            <a:ext cx="820420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en-US" altLang="ko-KR" dirty="0">
                <a:latin typeface="Gill Sans MT" pitchFamily="34" charset="0"/>
              </a:rPr>
              <a:t>… </a:t>
            </a:r>
            <a:r>
              <a:rPr lang="ko-KR" altLang="en-US" dirty="0">
                <a:latin typeface="Gill Sans MT" pitchFamily="34" charset="0"/>
              </a:rPr>
              <a:t>그리고 </a:t>
            </a:r>
            <a:r>
              <a:rPr lang="ko-KR" altLang="en-US" dirty="0" err="1">
                <a:latin typeface="Gill Sans MT" pitchFamily="34" charset="0"/>
              </a:rPr>
              <a:t>컨텐츠</a:t>
            </a:r>
            <a:r>
              <a:rPr lang="ko-KR" altLang="en-US" dirty="0">
                <a:latin typeface="Gill Sans MT" pitchFamily="34" charset="0"/>
              </a:rPr>
              <a:t> 제공자</a:t>
            </a:r>
            <a:r>
              <a:rPr lang="en-US" altLang="ko-KR" dirty="0">
                <a:latin typeface="Gill Sans MT" pitchFamily="34" charset="0"/>
              </a:rPr>
              <a:t>(</a:t>
            </a:r>
            <a:r>
              <a:rPr lang="ko-KR" altLang="en-US" dirty="0">
                <a:latin typeface="Gill Sans MT" pitchFamily="34" charset="0"/>
              </a:rPr>
              <a:t>예</a:t>
            </a:r>
            <a:r>
              <a:rPr lang="en-US" altLang="ko-KR" dirty="0">
                <a:latin typeface="Gill Sans MT" pitchFamily="34" charset="0"/>
              </a:rPr>
              <a:t>, Google, Microsoft, </a:t>
            </a:r>
            <a:r>
              <a:rPr lang="en-US" altLang="ko-KR" dirty="0" err="1">
                <a:latin typeface="Gill Sans MT" pitchFamily="34" charset="0"/>
              </a:rPr>
              <a:t>Akamai</a:t>
            </a:r>
            <a:r>
              <a:rPr lang="en-US" altLang="ko-KR" dirty="0">
                <a:latin typeface="Gill Sans MT" pitchFamily="34" charset="0"/>
              </a:rPr>
              <a:t>)</a:t>
            </a:r>
            <a:r>
              <a:rPr lang="ko-KR" altLang="en-US" dirty="0">
                <a:latin typeface="Gill Sans MT" pitchFamily="34" charset="0"/>
              </a:rPr>
              <a:t>는 자체 네트워크를 구축해 사용자에게 서비스를 제공할 수도 있다</a:t>
            </a:r>
            <a:r>
              <a:rPr lang="en-US" altLang="ko-KR" dirty="0">
                <a:latin typeface="Gill Sans MT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ko-KR" altLang="en-US" sz="3600" dirty="0">
                <a:ea typeface="ＭＳ Ｐゴシック" pitchFamily="34" charset="-128"/>
              </a:rPr>
              <a:t>인터넷 구조</a:t>
            </a:r>
            <a:r>
              <a:rPr lang="en-US" altLang="ko-KR" sz="3600" dirty="0">
                <a:ea typeface="ＭＳ Ｐゴシック" pitchFamily="34" charset="-128"/>
              </a:rPr>
              <a:t>: </a:t>
            </a:r>
            <a:r>
              <a:rPr lang="ko-KR" altLang="en-US" sz="3600" dirty="0">
                <a:ea typeface="ＭＳ Ｐゴシック" pitchFamily="34" charset="-128"/>
              </a:rPr>
              <a:t>네트워크의 네트워크</a:t>
            </a:r>
            <a:endParaRPr lang="en-US" altLang="ko-KR" dirty="0">
              <a:ea typeface="ＭＳ Ｐゴシック" pitchFamily="34" charset="-128"/>
            </a:endParaRPr>
          </a:p>
        </p:txBody>
      </p:sp>
      <p:sp>
        <p:nvSpPr>
          <p:cNvPr id="4813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31775" y="5164138"/>
            <a:ext cx="8440738" cy="1827212"/>
          </a:xfrm>
        </p:spPr>
        <p:txBody>
          <a:bodyPr/>
          <a:lstStyle/>
          <a:p>
            <a:pPr indent="-288925" eaLnBrk="1" hangingPunct="1"/>
            <a:r>
              <a:rPr lang="ko-KR" altLang="en-US" sz="2400" dirty="0">
                <a:ea typeface="ＭＳ Ｐゴシック" pitchFamily="34" charset="-128"/>
              </a:rPr>
              <a:t>중앙부</a:t>
            </a:r>
            <a:r>
              <a:rPr lang="en-US" altLang="ko-KR" sz="2400" dirty="0">
                <a:ea typeface="ＭＳ Ｐゴシック" pitchFamily="34" charset="-128"/>
              </a:rPr>
              <a:t>: </a:t>
            </a:r>
            <a:r>
              <a:rPr lang="ko-KR" altLang="en-US" sz="2400" dirty="0">
                <a:ea typeface="ＭＳ Ｐゴシック" pitchFamily="34" charset="-128"/>
              </a:rPr>
              <a:t>적은 수의 </a:t>
            </a:r>
            <a:r>
              <a:rPr lang="en-US" altLang="ko-KR" sz="2400" dirty="0">
                <a:ea typeface="ＭＳ Ｐゴシック" pitchFamily="34" charset="-128"/>
              </a:rPr>
              <a:t>well-connected </a:t>
            </a:r>
            <a:r>
              <a:rPr lang="ko-KR" altLang="en-US" sz="2400" dirty="0">
                <a:ea typeface="ＭＳ Ｐゴシック" pitchFamily="34" charset="-128"/>
              </a:rPr>
              <a:t>대형 네트워크</a:t>
            </a:r>
            <a:endParaRPr lang="en-US" altLang="ko-KR" sz="2400" dirty="0">
              <a:ea typeface="ＭＳ Ｐゴシック" pitchFamily="34" charset="-128"/>
            </a:endParaRPr>
          </a:p>
          <a:p>
            <a:pPr marL="682625" lvl="1" indent="-225425" eaLnBrk="1" hangingPunct="1"/>
            <a:r>
              <a:rPr lang="ja-JP" altLang="en-US" sz="2000" dirty="0">
                <a:solidFill>
                  <a:srgbClr val="CC0000"/>
                </a:solidFill>
                <a:ea typeface="ＭＳ Ｐゴシック" pitchFamily="34" charset="-128"/>
              </a:rPr>
              <a:t>“</a:t>
            </a:r>
            <a:r>
              <a:rPr lang="en-US" altLang="ja-JP" sz="2000" dirty="0">
                <a:solidFill>
                  <a:srgbClr val="CC0000"/>
                </a:solidFill>
                <a:ea typeface="ＭＳ Ｐゴシック" pitchFamily="34" charset="-128"/>
              </a:rPr>
              <a:t>tier-1</a:t>
            </a:r>
            <a:r>
              <a:rPr lang="ja-JP" altLang="en-US" sz="2000" dirty="0">
                <a:solidFill>
                  <a:srgbClr val="CC0000"/>
                </a:solidFill>
                <a:ea typeface="ＭＳ Ｐゴシック" pitchFamily="34" charset="-128"/>
              </a:rPr>
              <a:t>”</a:t>
            </a:r>
            <a:r>
              <a:rPr lang="en-US" altLang="ja-JP" sz="2000" dirty="0">
                <a:solidFill>
                  <a:srgbClr val="CC0000"/>
                </a:solidFill>
                <a:ea typeface="ＭＳ Ｐゴシック" pitchFamily="34" charset="-128"/>
              </a:rPr>
              <a:t> </a:t>
            </a:r>
            <a:r>
              <a:rPr lang="ko-KR" altLang="en-US" sz="2000" dirty="0">
                <a:solidFill>
                  <a:srgbClr val="CC0000"/>
                </a:solidFill>
                <a:ea typeface="ＭＳ Ｐゴシック" pitchFamily="34" charset="-128"/>
              </a:rPr>
              <a:t>상업적</a:t>
            </a:r>
            <a:r>
              <a:rPr lang="en-US" altLang="ja-JP" sz="2000" dirty="0">
                <a:solidFill>
                  <a:srgbClr val="CC0000"/>
                </a:solidFill>
                <a:ea typeface="ＭＳ Ｐゴシック" pitchFamily="34" charset="-128"/>
              </a:rPr>
              <a:t> ISP</a:t>
            </a:r>
            <a:r>
              <a:rPr lang="ko-KR" altLang="en-US" sz="2000" dirty="0">
                <a:solidFill>
                  <a:srgbClr val="CC0000"/>
                </a:solidFill>
                <a:ea typeface="ＭＳ Ｐゴシック" pitchFamily="34" charset="-128"/>
              </a:rPr>
              <a:t>들</a:t>
            </a:r>
            <a:r>
              <a:rPr lang="en-US" altLang="ja-JP" sz="20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ja-JP" sz="2000" dirty="0">
                <a:ea typeface="ＭＳ Ｐゴシック" pitchFamily="34" charset="-128"/>
              </a:rPr>
              <a:t>(</a:t>
            </a:r>
            <a:r>
              <a:rPr lang="ko-KR" altLang="en-US" sz="2000" dirty="0">
                <a:ea typeface="ＭＳ Ｐゴシック" pitchFamily="34" charset="-128"/>
              </a:rPr>
              <a:t>예</a:t>
            </a:r>
            <a:r>
              <a:rPr lang="en-US" altLang="ja-JP" sz="2000" dirty="0">
                <a:ea typeface="ＭＳ Ｐゴシック" pitchFamily="34" charset="-128"/>
              </a:rPr>
              <a:t>, Level 3, Sprint, AT&amp;T, NTT), </a:t>
            </a:r>
            <a:r>
              <a:rPr lang="ko-KR" altLang="en-US" sz="2000" dirty="0">
                <a:ea typeface="ＭＳ Ｐゴシック" pitchFamily="34" charset="-128"/>
              </a:rPr>
              <a:t>국내 </a:t>
            </a:r>
            <a:r>
              <a:rPr lang="en-US" altLang="ko-KR" sz="2000" dirty="0">
                <a:ea typeface="ＭＳ Ｐゴシック" pitchFamily="34" charset="-128"/>
              </a:rPr>
              <a:t>&amp; </a:t>
            </a:r>
            <a:r>
              <a:rPr lang="ko-KR" altLang="en-US" sz="2000" dirty="0">
                <a:ea typeface="ＭＳ Ｐゴシック" pitchFamily="34" charset="-128"/>
              </a:rPr>
              <a:t>국제적 영역을 커버 </a:t>
            </a:r>
            <a:r>
              <a:rPr lang="en-US" altLang="ko-KR" sz="2000" dirty="0">
                <a:ea typeface="ＭＳ Ｐゴシック" pitchFamily="34" charset="-128"/>
              </a:rPr>
              <a:t>:: 12</a:t>
            </a:r>
            <a:r>
              <a:rPr lang="ko-KR" altLang="en-US" sz="2000" dirty="0">
                <a:ea typeface="ＭＳ Ｐゴシック" pitchFamily="34" charset="-128"/>
              </a:rPr>
              <a:t>개 정도</a:t>
            </a:r>
            <a:endParaRPr lang="en-US" altLang="ja-JP" sz="2000" dirty="0">
              <a:ea typeface="ＭＳ Ｐゴシック" pitchFamily="34" charset="-128"/>
            </a:endParaRPr>
          </a:p>
          <a:p>
            <a:pPr marL="682625" lvl="1" indent="-225425" eaLnBrk="1" hangingPunct="1"/>
            <a:r>
              <a:rPr lang="en-US" altLang="ko-KR" sz="2000" dirty="0">
                <a:solidFill>
                  <a:srgbClr val="CC0000"/>
                </a:solidFill>
                <a:ea typeface="Arial" pitchFamily="34" charset="0"/>
              </a:rPr>
              <a:t>content provider network </a:t>
            </a:r>
            <a:r>
              <a:rPr lang="en-US" altLang="ko-KR" sz="2000" dirty="0">
                <a:ea typeface="Arial" pitchFamily="34" charset="0"/>
              </a:rPr>
              <a:t>(</a:t>
            </a:r>
            <a:r>
              <a:rPr lang="ko-KR" altLang="en-US" sz="2000" dirty="0">
                <a:ea typeface="Arial" pitchFamily="34" charset="0"/>
              </a:rPr>
              <a:t>예</a:t>
            </a:r>
            <a:r>
              <a:rPr lang="en-US" altLang="ko-KR" sz="2000" dirty="0">
                <a:ea typeface="Arial" pitchFamily="34" charset="0"/>
              </a:rPr>
              <a:t>, Google): tier-1, regional ISPs</a:t>
            </a:r>
            <a:r>
              <a:rPr lang="ko-KR" altLang="en-US" sz="2000" dirty="0">
                <a:ea typeface="Arial" pitchFamily="34" charset="0"/>
              </a:rPr>
              <a:t>를 우회해서 자사 데이터 센터를 인터넷에 연결하는 사설</a:t>
            </a:r>
            <a:r>
              <a:rPr lang="en-US" altLang="ko-KR" sz="2000" dirty="0">
                <a:ea typeface="Arial" pitchFamily="34" charset="0"/>
              </a:rPr>
              <a:t> </a:t>
            </a:r>
            <a:r>
              <a:rPr lang="ko-KR" altLang="en-US" sz="2000" dirty="0">
                <a:ea typeface="Arial" pitchFamily="34" charset="0"/>
              </a:rPr>
              <a:t>네트워크</a:t>
            </a:r>
            <a:endParaRPr lang="en-US" altLang="ko-KR" sz="2000" dirty="0">
              <a:ea typeface="Arial" pitchFamily="34" charset="0"/>
            </a:endParaRPr>
          </a:p>
          <a:p>
            <a:pPr marL="682625" lvl="1" indent="-225425" eaLnBrk="1" hangingPunct="1">
              <a:buFont typeface="Wingdings" pitchFamily="2" charset="2"/>
              <a:buNone/>
            </a:pPr>
            <a:endParaRPr lang="en-US" altLang="ko-KR" sz="2000" dirty="0">
              <a:ea typeface="Arial" pitchFamily="34" charset="0"/>
            </a:endParaRPr>
          </a:p>
        </p:txBody>
      </p:sp>
      <p:pic>
        <p:nvPicPr>
          <p:cNvPr id="48133" name="Picture 76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2B63D726-670E-4CE0-A49B-7A5A6780FE8F}" type="slidenum">
              <a:rPr lang="en-US" altLang="ko-KR"/>
              <a:pPr/>
              <a:t>51</a:t>
            </a:fld>
            <a:endParaRPr lang="en-US" altLang="ko-KR"/>
          </a:p>
        </p:txBody>
      </p:sp>
      <p:sp>
        <p:nvSpPr>
          <p:cNvPr id="79" name="Rectangle 78"/>
          <p:cNvSpPr/>
          <p:nvPr/>
        </p:nvSpPr>
        <p:spPr bwMode="auto">
          <a:xfrm>
            <a:off x="2189163" y="2486025"/>
            <a:ext cx="649287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IXP</a:t>
            </a:r>
          </a:p>
        </p:txBody>
      </p:sp>
      <p:sp>
        <p:nvSpPr>
          <p:cNvPr id="80" name="Rectangle 79"/>
          <p:cNvSpPr/>
          <p:nvPr/>
        </p:nvSpPr>
        <p:spPr bwMode="auto">
          <a:xfrm>
            <a:off x="5029200" y="2409825"/>
            <a:ext cx="647700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IXP</a:t>
            </a:r>
          </a:p>
        </p:txBody>
      </p:sp>
      <p:cxnSp>
        <p:nvCxnSpPr>
          <p:cNvPr id="84" name="Straight Connector 83"/>
          <p:cNvCxnSpPr>
            <a:endCxn id="48172" idx="0"/>
          </p:cNvCxnSpPr>
          <p:nvPr/>
        </p:nvCxnSpPr>
        <p:spPr bwMode="auto">
          <a:xfrm rot="5400000">
            <a:off x="449263" y="3055937"/>
            <a:ext cx="2362200" cy="307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48169" idx="4"/>
          </p:cNvCxnSpPr>
          <p:nvPr/>
        </p:nvCxnSpPr>
        <p:spPr bwMode="auto">
          <a:xfrm rot="5400000">
            <a:off x="3203575" y="4089400"/>
            <a:ext cx="504825" cy="98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48169" idx="3"/>
          </p:cNvCxnSpPr>
          <p:nvPr/>
        </p:nvCxnSpPr>
        <p:spPr bwMode="auto">
          <a:xfrm rot="5400000">
            <a:off x="2349501" y="3935412"/>
            <a:ext cx="620712" cy="2905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 bwMode="auto">
          <a:xfrm rot="16200000" flipH="1">
            <a:off x="857250" y="3117850"/>
            <a:ext cx="2438400" cy="260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79" idx="2"/>
          </p:cNvCxnSpPr>
          <p:nvPr/>
        </p:nvCxnSpPr>
        <p:spPr bwMode="auto">
          <a:xfrm rot="5400000">
            <a:off x="1389857" y="3418681"/>
            <a:ext cx="1600200" cy="6492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 bwMode="auto">
          <a:xfrm>
            <a:off x="7705725" y="2486025"/>
            <a:ext cx="647700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IXP</a:t>
            </a:r>
          </a:p>
        </p:txBody>
      </p:sp>
      <p:cxnSp>
        <p:nvCxnSpPr>
          <p:cNvPr id="90" name="Straight Connector 89"/>
          <p:cNvCxnSpPr>
            <a:endCxn id="48175" idx="0"/>
          </p:cNvCxnSpPr>
          <p:nvPr/>
        </p:nvCxnSpPr>
        <p:spPr bwMode="auto">
          <a:xfrm>
            <a:off x="3973513" y="3857625"/>
            <a:ext cx="422275" cy="53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48170" idx="2"/>
            <a:endCxn id="48169" idx="6"/>
          </p:cNvCxnSpPr>
          <p:nvPr/>
        </p:nvCxnSpPr>
        <p:spPr bwMode="auto">
          <a:xfrm rot="10800000">
            <a:off x="4497388" y="3490913"/>
            <a:ext cx="5318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 bwMode="auto">
          <a:xfrm rot="5400000">
            <a:off x="5187950" y="3946525"/>
            <a:ext cx="620713" cy="2905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 bwMode="auto">
          <a:xfrm rot="16200000" flipH="1">
            <a:off x="5932487" y="4089401"/>
            <a:ext cx="544513" cy="809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48170" idx="5"/>
          </p:cNvCxnSpPr>
          <p:nvPr/>
        </p:nvCxnSpPr>
        <p:spPr bwMode="auto">
          <a:xfrm>
            <a:off x="6721475" y="3770313"/>
            <a:ext cx="412750" cy="7143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48168" idx="4"/>
            <a:endCxn id="48177" idx="7"/>
          </p:cNvCxnSpPr>
          <p:nvPr/>
        </p:nvCxnSpPr>
        <p:spPr bwMode="auto">
          <a:xfrm>
            <a:off x="6975475" y="2105025"/>
            <a:ext cx="639763" cy="2378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 bwMode="auto">
          <a:xfrm rot="10800000">
            <a:off x="3081338" y="1647825"/>
            <a:ext cx="5318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 bwMode="auto">
          <a:xfrm rot="10800000">
            <a:off x="5434013" y="1647825"/>
            <a:ext cx="530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Arc 97"/>
          <p:cNvSpPr/>
          <p:nvPr/>
        </p:nvSpPr>
        <p:spPr bwMode="auto">
          <a:xfrm>
            <a:off x="2189163" y="1038225"/>
            <a:ext cx="4460875" cy="457200"/>
          </a:xfrm>
          <a:prstGeom prst="arc">
            <a:avLst>
              <a:gd name="adj1" fmla="val 10681875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99" name="Straight Connector 98"/>
          <p:cNvCxnSpPr/>
          <p:nvPr/>
        </p:nvCxnSpPr>
        <p:spPr bwMode="auto">
          <a:xfrm rot="16200000" flipH="1">
            <a:off x="7357269" y="2056606"/>
            <a:ext cx="533400" cy="3254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endCxn id="79" idx="0"/>
          </p:cNvCxnSpPr>
          <p:nvPr/>
        </p:nvCxnSpPr>
        <p:spPr bwMode="auto">
          <a:xfrm rot="16200000" flipH="1">
            <a:off x="2163763" y="2135187"/>
            <a:ext cx="457200" cy="2444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 bwMode="auto">
          <a:xfrm rot="16200000" flipH="1">
            <a:off x="2731294" y="2897981"/>
            <a:ext cx="457200" cy="242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 bwMode="auto">
          <a:xfrm rot="10800000" flipV="1">
            <a:off x="2838450" y="1876425"/>
            <a:ext cx="3163888" cy="773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 bwMode="auto">
          <a:xfrm rot="16200000" flipH="1">
            <a:off x="4897437" y="2078038"/>
            <a:ext cx="504825" cy="406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 bwMode="auto">
          <a:xfrm rot="5400000">
            <a:off x="3483769" y="2518569"/>
            <a:ext cx="1143000" cy="1635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 bwMode="auto">
          <a:xfrm rot="16200000" flipH="1">
            <a:off x="5362576" y="2938462"/>
            <a:ext cx="304800" cy="161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 bwMode="auto">
          <a:xfrm rot="10800000" flipV="1">
            <a:off x="4217988" y="2790825"/>
            <a:ext cx="811212" cy="5445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48166" idx="5"/>
          </p:cNvCxnSpPr>
          <p:nvPr/>
        </p:nvCxnSpPr>
        <p:spPr bwMode="auto">
          <a:xfrm rot="16200000" flipH="1">
            <a:off x="3234531" y="1535907"/>
            <a:ext cx="1470025" cy="2281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89" idx="2"/>
          </p:cNvCxnSpPr>
          <p:nvPr/>
        </p:nvCxnSpPr>
        <p:spPr bwMode="auto">
          <a:xfrm rot="16200000" flipH="1">
            <a:off x="7421562" y="3551238"/>
            <a:ext cx="1458913" cy="242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 bwMode="auto">
          <a:xfrm rot="5400000">
            <a:off x="6410325" y="3101975"/>
            <a:ext cx="1535113" cy="12176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89" idx="1"/>
          </p:cNvCxnSpPr>
          <p:nvPr/>
        </p:nvCxnSpPr>
        <p:spPr bwMode="auto">
          <a:xfrm rot="10800000" flipV="1">
            <a:off x="6407150" y="2714625"/>
            <a:ext cx="1298575" cy="4683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endCxn id="80" idx="3"/>
          </p:cNvCxnSpPr>
          <p:nvPr/>
        </p:nvCxnSpPr>
        <p:spPr bwMode="auto">
          <a:xfrm rot="10800000" flipV="1">
            <a:off x="5676900" y="2028825"/>
            <a:ext cx="830263" cy="609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 bwMode="auto">
          <a:xfrm>
            <a:off x="5297488" y="1884363"/>
            <a:ext cx="2433637" cy="685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166" name="Oval 34"/>
          <p:cNvSpPr>
            <a:spLocks noChangeArrowheads="1"/>
          </p:cNvSpPr>
          <p:nvPr/>
        </p:nvSpPr>
        <p:spPr bwMode="auto">
          <a:xfrm>
            <a:off x="1135063" y="1266825"/>
            <a:ext cx="1984375" cy="7905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Tier 1 ISP</a:t>
            </a:r>
            <a:endParaRPr lang="en-US" altLang="ko-KR"/>
          </a:p>
        </p:txBody>
      </p:sp>
      <p:sp>
        <p:nvSpPr>
          <p:cNvPr id="48167" name="Oval 34"/>
          <p:cNvSpPr>
            <a:spLocks noChangeArrowheads="1"/>
          </p:cNvSpPr>
          <p:nvPr/>
        </p:nvSpPr>
        <p:spPr bwMode="auto">
          <a:xfrm>
            <a:off x="3487738" y="1266825"/>
            <a:ext cx="1982787" cy="7905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Tier 1 ISP</a:t>
            </a:r>
            <a:endParaRPr lang="en-US" altLang="ko-KR"/>
          </a:p>
        </p:txBody>
      </p:sp>
      <p:sp>
        <p:nvSpPr>
          <p:cNvPr id="48168" name="Oval 34"/>
          <p:cNvSpPr>
            <a:spLocks noChangeArrowheads="1"/>
          </p:cNvSpPr>
          <p:nvPr/>
        </p:nvSpPr>
        <p:spPr bwMode="auto">
          <a:xfrm>
            <a:off x="5921375" y="1266825"/>
            <a:ext cx="2108200" cy="838200"/>
          </a:xfrm>
          <a:prstGeom prst="ellipse">
            <a:avLst/>
          </a:prstGeom>
          <a:solidFill>
            <a:srgbClr val="00206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Google</a:t>
            </a:r>
            <a:endParaRPr lang="en-US" altLang="ko-KR"/>
          </a:p>
        </p:txBody>
      </p:sp>
      <p:sp>
        <p:nvSpPr>
          <p:cNvPr id="48169" name="Oval 33"/>
          <p:cNvSpPr>
            <a:spLocks noChangeArrowheads="1"/>
          </p:cNvSpPr>
          <p:nvPr/>
        </p:nvSpPr>
        <p:spPr bwMode="auto">
          <a:xfrm>
            <a:off x="2514600" y="3095625"/>
            <a:ext cx="1982788" cy="790575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>
                <a:solidFill>
                  <a:srgbClr val="808080"/>
                </a:solidFill>
              </a:rPr>
              <a:t>Regional ISP</a:t>
            </a:r>
          </a:p>
        </p:txBody>
      </p:sp>
      <p:sp>
        <p:nvSpPr>
          <p:cNvPr id="48170" name="Oval 33"/>
          <p:cNvSpPr>
            <a:spLocks noChangeArrowheads="1"/>
          </p:cNvSpPr>
          <p:nvPr/>
        </p:nvSpPr>
        <p:spPr bwMode="auto">
          <a:xfrm>
            <a:off x="5029200" y="3095625"/>
            <a:ext cx="1982788" cy="790575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>
                <a:solidFill>
                  <a:srgbClr val="808080"/>
                </a:solidFill>
              </a:rPr>
              <a:t>Regional ISP</a:t>
            </a:r>
          </a:p>
        </p:txBody>
      </p:sp>
      <p:sp>
        <p:nvSpPr>
          <p:cNvPr id="48171" name="Oval 76"/>
          <p:cNvSpPr>
            <a:spLocks noChangeArrowheads="1"/>
          </p:cNvSpPr>
          <p:nvPr/>
        </p:nvSpPr>
        <p:spPr bwMode="auto">
          <a:xfrm>
            <a:off x="2027238" y="4391025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600"/>
              <a:t>access</a:t>
            </a:r>
          </a:p>
          <a:p>
            <a:pPr algn="ctr"/>
            <a:r>
              <a:rPr lang="en-US" altLang="ko-KR" sz="1600"/>
              <a:t>ISP</a:t>
            </a:r>
          </a:p>
        </p:txBody>
      </p:sp>
      <p:sp>
        <p:nvSpPr>
          <p:cNvPr id="48172" name="Oval 76"/>
          <p:cNvSpPr>
            <a:spLocks noChangeArrowheads="1"/>
          </p:cNvSpPr>
          <p:nvPr/>
        </p:nvSpPr>
        <p:spPr bwMode="auto">
          <a:xfrm>
            <a:off x="1054100" y="4391025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600"/>
              <a:t>access</a:t>
            </a:r>
          </a:p>
          <a:p>
            <a:pPr algn="ctr"/>
            <a:r>
              <a:rPr lang="en-US" altLang="ko-KR" sz="1600"/>
              <a:t>ISP</a:t>
            </a:r>
          </a:p>
        </p:txBody>
      </p:sp>
      <p:sp>
        <p:nvSpPr>
          <p:cNvPr id="48173" name="Oval 76"/>
          <p:cNvSpPr>
            <a:spLocks noChangeArrowheads="1"/>
          </p:cNvSpPr>
          <p:nvPr/>
        </p:nvSpPr>
        <p:spPr bwMode="auto">
          <a:xfrm>
            <a:off x="5921375" y="4391025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600"/>
              <a:t>access</a:t>
            </a:r>
          </a:p>
          <a:p>
            <a:pPr algn="ctr"/>
            <a:r>
              <a:rPr lang="en-US" altLang="ko-KR" sz="1600"/>
              <a:t>ISP</a:t>
            </a:r>
          </a:p>
        </p:txBody>
      </p:sp>
      <p:sp>
        <p:nvSpPr>
          <p:cNvPr id="48174" name="Oval 76"/>
          <p:cNvSpPr>
            <a:spLocks noChangeArrowheads="1"/>
          </p:cNvSpPr>
          <p:nvPr/>
        </p:nvSpPr>
        <p:spPr bwMode="auto">
          <a:xfrm>
            <a:off x="4946650" y="4391025"/>
            <a:ext cx="846138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600"/>
              <a:t>access</a:t>
            </a:r>
          </a:p>
          <a:p>
            <a:pPr algn="ctr"/>
            <a:r>
              <a:rPr lang="en-US" altLang="ko-KR" sz="1600"/>
              <a:t>ISP</a:t>
            </a:r>
          </a:p>
        </p:txBody>
      </p:sp>
      <p:sp>
        <p:nvSpPr>
          <p:cNvPr id="48175" name="Oval 76"/>
          <p:cNvSpPr>
            <a:spLocks noChangeArrowheads="1"/>
          </p:cNvSpPr>
          <p:nvPr/>
        </p:nvSpPr>
        <p:spPr bwMode="auto">
          <a:xfrm>
            <a:off x="3973513" y="4391025"/>
            <a:ext cx="846137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600"/>
              <a:t>access</a:t>
            </a:r>
          </a:p>
          <a:p>
            <a:pPr algn="ctr"/>
            <a:r>
              <a:rPr lang="en-US" altLang="ko-KR" sz="1600"/>
              <a:t>ISP</a:t>
            </a:r>
          </a:p>
        </p:txBody>
      </p:sp>
      <p:sp>
        <p:nvSpPr>
          <p:cNvPr id="48176" name="Oval 76"/>
          <p:cNvSpPr>
            <a:spLocks noChangeArrowheads="1"/>
          </p:cNvSpPr>
          <p:nvPr/>
        </p:nvSpPr>
        <p:spPr bwMode="auto">
          <a:xfrm>
            <a:off x="3000375" y="4391025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600"/>
              <a:t>access</a:t>
            </a:r>
          </a:p>
          <a:p>
            <a:pPr algn="ctr"/>
            <a:r>
              <a:rPr lang="en-US" altLang="ko-KR" sz="1600"/>
              <a:t>ISP</a:t>
            </a:r>
          </a:p>
        </p:txBody>
      </p:sp>
      <p:sp>
        <p:nvSpPr>
          <p:cNvPr id="48177" name="Oval 76"/>
          <p:cNvSpPr>
            <a:spLocks noChangeArrowheads="1"/>
          </p:cNvSpPr>
          <p:nvPr/>
        </p:nvSpPr>
        <p:spPr bwMode="auto">
          <a:xfrm>
            <a:off x="6894513" y="4391025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600"/>
              <a:t>access</a:t>
            </a:r>
          </a:p>
          <a:p>
            <a:pPr algn="ctr"/>
            <a:r>
              <a:rPr lang="en-US" altLang="ko-KR" sz="1600"/>
              <a:t>ISP</a:t>
            </a:r>
          </a:p>
        </p:txBody>
      </p:sp>
      <p:sp>
        <p:nvSpPr>
          <p:cNvPr id="48178" name="Oval 76"/>
          <p:cNvSpPr>
            <a:spLocks noChangeArrowheads="1"/>
          </p:cNvSpPr>
          <p:nvPr/>
        </p:nvSpPr>
        <p:spPr bwMode="auto">
          <a:xfrm>
            <a:off x="7867650" y="4391025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600"/>
              <a:t>access</a:t>
            </a:r>
          </a:p>
          <a:p>
            <a:pPr algn="ctr"/>
            <a:r>
              <a:rPr lang="en-US" altLang="ko-KR" sz="1600"/>
              <a:t>ISP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49155" name="Picture 121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5438" y="914400"/>
            <a:ext cx="50276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6" name="Picture 31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0075" y="1452563"/>
            <a:ext cx="8385175" cy="476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33363" y="114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ko-KR" dirty="0">
                <a:ea typeface="ＭＳ Ｐゴシック" pitchFamily="34" charset="-128"/>
              </a:rPr>
              <a:t>Tier-1 ISP</a:t>
            </a:r>
            <a:r>
              <a:rPr lang="ko-KR" altLang="en-US" dirty="0">
                <a:ea typeface="ＭＳ Ｐゴシック" pitchFamily="34" charset="-128"/>
              </a:rPr>
              <a:t>의 예</a:t>
            </a:r>
            <a:r>
              <a:rPr lang="en-US" altLang="ko-KR" dirty="0">
                <a:ea typeface="ＭＳ Ｐゴシック" pitchFamily="34" charset="-128"/>
              </a:rPr>
              <a:t>, Sprint</a:t>
            </a:r>
          </a:p>
        </p:txBody>
      </p:sp>
      <p:sp>
        <p:nvSpPr>
          <p:cNvPr id="4915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E9E1A26D-AE38-4E16-9915-D46016988C36}" type="slidenum">
              <a:rPr lang="en-US" altLang="ko-KR"/>
              <a:pPr/>
              <a:t>52</a:t>
            </a:fld>
            <a:endParaRPr lang="en-US" altLang="ko-KR"/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371600" y="1725613"/>
            <a:ext cx="3863975" cy="3017837"/>
            <a:chOff x="1371600" y="1725614"/>
            <a:chExt cx="3863976" cy="3017838"/>
          </a:xfrm>
        </p:grpSpPr>
        <p:grpSp>
          <p:nvGrpSpPr>
            <p:cNvPr id="49160" name="Group 187"/>
            <p:cNvGrpSpPr>
              <a:grpSpLocks/>
            </p:cNvGrpSpPr>
            <p:nvPr/>
          </p:nvGrpSpPr>
          <p:grpSpPr bwMode="auto">
            <a:xfrm>
              <a:off x="1371600" y="1725614"/>
              <a:ext cx="3863976" cy="3017838"/>
              <a:chOff x="864" y="1087"/>
              <a:chExt cx="2434" cy="1901"/>
            </a:xfrm>
          </p:grpSpPr>
          <p:sp>
            <p:nvSpPr>
              <p:cNvPr id="49211" name="Rectangle 202"/>
              <p:cNvSpPr>
                <a:spLocks noChangeArrowheads="1"/>
              </p:cNvSpPr>
              <p:nvPr/>
            </p:nvSpPr>
            <p:spPr bwMode="auto">
              <a:xfrm>
                <a:off x="1307" y="1103"/>
                <a:ext cx="1560" cy="1885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49212" name="Line 205"/>
              <p:cNvSpPr>
                <a:spLocks noChangeShapeType="1"/>
              </p:cNvSpPr>
              <p:nvPr/>
            </p:nvSpPr>
            <p:spPr bwMode="auto">
              <a:xfrm flipH="1">
                <a:off x="1408" y="1945"/>
                <a:ext cx="28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213" name="Line 206"/>
              <p:cNvSpPr>
                <a:spLocks noChangeShapeType="1"/>
              </p:cNvSpPr>
              <p:nvPr/>
            </p:nvSpPr>
            <p:spPr bwMode="auto">
              <a:xfrm flipH="1">
                <a:off x="1408" y="2028"/>
                <a:ext cx="28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214" name="Text Box 207"/>
              <p:cNvSpPr txBox="1">
                <a:spLocks noChangeArrowheads="1"/>
              </p:cNvSpPr>
              <p:nvPr/>
            </p:nvSpPr>
            <p:spPr bwMode="auto">
              <a:xfrm flipH="1">
                <a:off x="1336" y="1789"/>
                <a:ext cx="229" cy="2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ko-KR">
                    <a:latin typeface="Times New Roman" pitchFamily="18" charset="0"/>
                  </a:rPr>
                  <a:t>…</a:t>
                </a:r>
              </a:p>
            </p:txBody>
          </p:sp>
          <p:grpSp>
            <p:nvGrpSpPr>
              <p:cNvPr id="49215" name="Group 208"/>
              <p:cNvGrpSpPr>
                <a:grpSpLocks/>
              </p:cNvGrpSpPr>
              <p:nvPr/>
            </p:nvGrpSpPr>
            <p:grpSpPr bwMode="auto">
              <a:xfrm flipH="1">
                <a:off x="1617" y="2063"/>
                <a:ext cx="775" cy="284"/>
                <a:chOff x="2927" y="2500"/>
                <a:chExt cx="949" cy="332"/>
              </a:xfrm>
            </p:grpSpPr>
            <p:sp>
              <p:nvSpPr>
                <p:cNvPr id="49244" name="Line 209"/>
                <p:cNvSpPr>
                  <a:spLocks noChangeShapeType="1"/>
                </p:cNvSpPr>
                <p:nvPr/>
              </p:nvSpPr>
              <p:spPr bwMode="auto">
                <a:xfrm flipH="1">
                  <a:off x="2927" y="2515"/>
                  <a:ext cx="236" cy="31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9245" name="Line 210"/>
                <p:cNvSpPr>
                  <a:spLocks noChangeShapeType="1"/>
                </p:cNvSpPr>
                <p:nvPr/>
              </p:nvSpPr>
              <p:spPr bwMode="auto">
                <a:xfrm>
                  <a:off x="3209" y="2500"/>
                  <a:ext cx="201" cy="33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9246" name="Line 211"/>
                <p:cNvSpPr>
                  <a:spLocks noChangeShapeType="1"/>
                </p:cNvSpPr>
                <p:nvPr/>
              </p:nvSpPr>
              <p:spPr bwMode="auto">
                <a:xfrm>
                  <a:off x="3315" y="2500"/>
                  <a:ext cx="561" cy="32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49216" name="Line 212"/>
              <p:cNvSpPr>
                <a:spLocks noChangeShapeType="1"/>
              </p:cNvSpPr>
              <p:nvPr/>
            </p:nvSpPr>
            <p:spPr bwMode="auto">
              <a:xfrm flipH="1" flipV="1">
                <a:off x="1819" y="1533"/>
                <a:ext cx="0" cy="3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217" name="Line 213"/>
              <p:cNvSpPr>
                <a:spLocks noChangeShapeType="1"/>
              </p:cNvSpPr>
              <p:nvPr/>
            </p:nvSpPr>
            <p:spPr bwMode="auto">
              <a:xfrm flipH="1">
                <a:off x="1587" y="2081"/>
                <a:ext cx="193" cy="26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218" name="Line 214"/>
              <p:cNvSpPr>
                <a:spLocks noChangeShapeType="1"/>
              </p:cNvSpPr>
              <p:nvPr/>
            </p:nvSpPr>
            <p:spPr bwMode="auto">
              <a:xfrm>
                <a:off x="1818" y="2068"/>
                <a:ext cx="164" cy="28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219" name="Line 215"/>
              <p:cNvSpPr>
                <a:spLocks noChangeShapeType="1"/>
              </p:cNvSpPr>
              <p:nvPr/>
            </p:nvSpPr>
            <p:spPr bwMode="auto">
              <a:xfrm>
                <a:off x="1904" y="2068"/>
                <a:ext cx="459" cy="27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220" name="Text Box 272"/>
              <p:cNvSpPr txBox="1">
                <a:spLocks noChangeArrowheads="1"/>
              </p:cNvSpPr>
              <p:nvPr/>
            </p:nvSpPr>
            <p:spPr bwMode="auto">
              <a:xfrm>
                <a:off x="1583" y="2691"/>
                <a:ext cx="1142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altLang="ko-KR" sz="1600"/>
                  <a:t>to/from customers</a:t>
                </a:r>
              </a:p>
            </p:txBody>
          </p:sp>
          <p:sp>
            <p:nvSpPr>
              <p:cNvPr id="49221" name="Text Box 273"/>
              <p:cNvSpPr txBox="1">
                <a:spLocks noChangeArrowheads="1"/>
              </p:cNvSpPr>
              <p:nvPr/>
            </p:nvSpPr>
            <p:spPr bwMode="auto">
              <a:xfrm>
                <a:off x="2262" y="1699"/>
                <a:ext cx="541" cy="2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altLang="ko-KR" sz="1600"/>
                  <a:t>peering</a:t>
                </a:r>
              </a:p>
            </p:txBody>
          </p:sp>
          <p:sp>
            <p:nvSpPr>
              <p:cNvPr id="49222" name="Text Box 274"/>
              <p:cNvSpPr txBox="1">
                <a:spLocks noChangeArrowheads="1"/>
              </p:cNvSpPr>
              <p:nvPr/>
            </p:nvSpPr>
            <p:spPr bwMode="auto">
              <a:xfrm>
                <a:off x="1636" y="1367"/>
                <a:ext cx="1141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altLang="ko-KR" sz="1600"/>
                  <a:t> to/from backbone</a:t>
                </a:r>
              </a:p>
            </p:txBody>
          </p:sp>
          <p:sp>
            <p:nvSpPr>
              <p:cNvPr id="49223" name="Rectangle 275"/>
              <p:cNvSpPr>
                <a:spLocks noChangeArrowheads="1"/>
              </p:cNvSpPr>
              <p:nvPr/>
            </p:nvSpPr>
            <p:spPr bwMode="auto">
              <a:xfrm>
                <a:off x="1355" y="1139"/>
                <a:ext cx="1447" cy="177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49224" name="Line 290"/>
              <p:cNvSpPr>
                <a:spLocks noChangeShapeType="1"/>
              </p:cNvSpPr>
              <p:nvPr/>
            </p:nvSpPr>
            <p:spPr bwMode="auto">
              <a:xfrm flipH="1" flipV="1">
                <a:off x="2226" y="1559"/>
                <a:ext cx="0" cy="3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225" name="Line 292"/>
              <p:cNvSpPr>
                <a:spLocks noChangeShapeType="1"/>
              </p:cNvSpPr>
              <p:nvPr/>
            </p:nvSpPr>
            <p:spPr bwMode="auto">
              <a:xfrm>
                <a:off x="2360" y="1948"/>
                <a:ext cx="36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226" name="Line 293"/>
              <p:cNvSpPr>
                <a:spLocks noChangeShapeType="1"/>
              </p:cNvSpPr>
              <p:nvPr/>
            </p:nvSpPr>
            <p:spPr bwMode="auto">
              <a:xfrm>
                <a:off x="2360" y="2030"/>
                <a:ext cx="36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227" name="Text Box 294"/>
              <p:cNvSpPr txBox="1">
                <a:spLocks noChangeArrowheads="1"/>
              </p:cNvSpPr>
              <p:nvPr/>
            </p:nvSpPr>
            <p:spPr bwMode="auto">
              <a:xfrm>
                <a:off x="2410" y="1790"/>
                <a:ext cx="290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ko-KR">
                    <a:latin typeface="Times New Roman" pitchFamily="18" charset="0"/>
                  </a:rPr>
                  <a:t>…</a:t>
                </a:r>
              </a:p>
            </p:txBody>
          </p:sp>
          <p:grpSp>
            <p:nvGrpSpPr>
              <p:cNvPr id="49228" name="Group 296"/>
              <p:cNvGrpSpPr>
                <a:grpSpLocks/>
              </p:cNvGrpSpPr>
              <p:nvPr/>
            </p:nvGrpSpPr>
            <p:grpSpPr bwMode="auto">
              <a:xfrm>
                <a:off x="2376" y="2519"/>
                <a:ext cx="83" cy="167"/>
                <a:chOff x="4467" y="2745"/>
                <a:chExt cx="96" cy="345"/>
              </a:xfrm>
            </p:grpSpPr>
            <p:sp>
              <p:nvSpPr>
                <p:cNvPr id="49242" name="Line 297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294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9243" name="Line 298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390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49229" name="Text Box 299"/>
              <p:cNvSpPr txBox="1">
                <a:spLocks noChangeArrowheads="1"/>
              </p:cNvSpPr>
              <p:nvPr/>
            </p:nvSpPr>
            <p:spPr bwMode="auto">
              <a:xfrm rot="16200000" flipH="1">
                <a:off x="2242" y="2497"/>
                <a:ext cx="238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ko-KR">
                    <a:latin typeface="Times New Roman" pitchFamily="18" charset="0"/>
                  </a:rPr>
                  <a:t>…</a:t>
                </a:r>
              </a:p>
            </p:txBody>
          </p:sp>
          <p:grpSp>
            <p:nvGrpSpPr>
              <p:cNvPr id="49230" name="Group 301"/>
              <p:cNvGrpSpPr>
                <a:grpSpLocks/>
              </p:cNvGrpSpPr>
              <p:nvPr/>
            </p:nvGrpSpPr>
            <p:grpSpPr bwMode="auto">
              <a:xfrm>
                <a:off x="1977" y="2528"/>
                <a:ext cx="84" cy="167"/>
                <a:chOff x="4467" y="2745"/>
                <a:chExt cx="96" cy="345"/>
              </a:xfrm>
            </p:grpSpPr>
            <p:sp>
              <p:nvSpPr>
                <p:cNvPr id="49240" name="Line 302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294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9241" name="Line 303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390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49231" name="Text Box 304"/>
              <p:cNvSpPr txBox="1">
                <a:spLocks noChangeArrowheads="1"/>
              </p:cNvSpPr>
              <p:nvPr/>
            </p:nvSpPr>
            <p:spPr bwMode="auto">
              <a:xfrm rot="16200000" flipH="1">
                <a:off x="1837" y="2491"/>
                <a:ext cx="239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ko-KR">
                    <a:latin typeface="Times New Roman" pitchFamily="18" charset="0"/>
                  </a:rPr>
                  <a:t>…</a:t>
                </a:r>
              </a:p>
            </p:txBody>
          </p:sp>
          <p:grpSp>
            <p:nvGrpSpPr>
              <p:cNvPr id="49232" name="Group 306"/>
              <p:cNvGrpSpPr>
                <a:grpSpLocks/>
              </p:cNvGrpSpPr>
              <p:nvPr/>
            </p:nvGrpSpPr>
            <p:grpSpPr bwMode="auto">
              <a:xfrm>
                <a:off x="1545" y="2526"/>
                <a:ext cx="92" cy="167"/>
                <a:chOff x="4467" y="2745"/>
                <a:chExt cx="96" cy="345"/>
              </a:xfrm>
            </p:grpSpPr>
            <p:sp>
              <p:nvSpPr>
                <p:cNvPr id="49238" name="Line 307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294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9239" name="Line 308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390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49233" name="Text Box 309"/>
              <p:cNvSpPr txBox="1">
                <a:spLocks noChangeArrowheads="1"/>
              </p:cNvSpPr>
              <p:nvPr/>
            </p:nvSpPr>
            <p:spPr bwMode="auto">
              <a:xfrm rot="16200000" flipH="1">
                <a:off x="1407" y="2492"/>
                <a:ext cx="239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ko-KR">
                    <a:latin typeface="Times New Roman" pitchFamily="18" charset="0"/>
                  </a:rPr>
                  <a:t>…</a:t>
                </a:r>
              </a:p>
            </p:txBody>
          </p:sp>
          <p:sp>
            <p:nvSpPr>
              <p:cNvPr id="49234" name="Text Box 310"/>
              <p:cNvSpPr txBox="1">
                <a:spLocks noChangeArrowheads="1"/>
              </p:cNvSpPr>
              <p:nvPr/>
            </p:nvSpPr>
            <p:spPr bwMode="auto">
              <a:xfrm>
                <a:off x="1437" y="1179"/>
                <a:ext cx="1282" cy="19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altLang="ko-KR" sz="1400">
                    <a:solidFill>
                      <a:srgbClr val="FF0000"/>
                    </a:solidFill>
                  </a:rPr>
                  <a:t>POP: point-of-presence</a:t>
                </a:r>
              </a:p>
            </p:txBody>
          </p:sp>
          <p:sp>
            <p:nvSpPr>
              <p:cNvPr id="49235" name="Line 148"/>
              <p:cNvSpPr>
                <a:spLocks noChangeShapeType="1"/>
              </p:cNvSpPr>
              <p:nvPr/>
            </p:nvSpPr>
            <p:spPr bwMode="auto">
              <a:xfrm>
                <a:off x="3192" y="1948"/>
                <a:ext cx="0" cy="8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236" name="Line 184"/>
              <p:cNvSpPr>
                <a:spLocks noChangeShapeType="1"/>
              </p:cNvSpPr>
              <p:nvPr/>
            </p:nvSpPr>
            <p:spPr bwMode="auto">
              <a:xfrm>
                <a:off x="3298" y="2402"/>
                <a:ext cx="0" cy="9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237" name="Freeform 186"/>
              <p:cNvSpPr>
                <a:spLocks/>
              </p:cNvSpPr>
              <p:nvPr/>
            </p:nvSpPr>
            <p:spPr bwMode="auto">
              <a:xfrm>
                <a:off x="864" y="1087"/>
                <a:ext cx="475" cy="1879"/>
              </a:xfrm>
              <a:custGeom>
                <a:avLst/>
                <a:gdLst>
                  <a:gd name="T0" fmla="*/ 0 w 475"/>
                  <a:gd name="T1" fmla="*/ 1224 h 1879"/>
                  <a:gd name="T2" fmla="*/ 475 w 475"/>
                  <a:gd name="T3" fmla="*/ 0 h 1879"/>
                  <a:gd name="T4" fmla="*/ 468 w 475"/>
                  <a:gd name="T5" fmla="*/ 1879 h 1879"/>
                  <a:gd name="T6" fmla="*/ 0 w 475"/>
                  <a:gd name="T7" fmla="*/ 1224 h 18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5"/>
                  <a:gd name="T13" fmla="*/ 0 h 1879"/>
                  <a:gd name="T14" fmla="*/ 475 w 475"/>
                  <a:gd name="T15" fmla="*/ 1879 h 18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5" h="1879">
                    <a:moveTo>
                      <a:pt x="0" y="1224"/>
                    </a:moveTo>
                    <a:lnTo>
                      <a:pt x="475" y="0"/>
                    </a:lnTo>
                    <a:lnTo>
                      <a:pt x="468" y="1879"/>
                    </a:lnTo>
                    <a:lnTo>
                      <a:pt x="0" y="122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0000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49161" name="Group 347"/>
            <p:cNvGrpSpPr>
              <a:grpSpLocks/>
            </p:cNvGrpSpPr>
            <p:nvPr/>
          </p:nvGrpSpPr>
          <p:grpSpPr bwMode="auto">
            <a:xfrm>
              <a:off x="3570624" y="3685767"/>
              <a:ext cx="544387" cy="333770"/>
              <a:chOff x="1871277" y="1576300"/>
              <a:chExt cx="1128371" cy="437860"/>
            </a:xfrm>
          </p:grpSpPr>
          <p:sp>
            <p:nvSpPr>
              <p:cNvPr id="88" name="Oval 87"/>
              <p:cNvSpPr>
                <a:spLocks noChangeArrowheads="1"/>
              </p:cNvSpPr>
              <p:nvPr/>
            </p:nvSpPr>
            <p:spPr bwMode="auto">
              <a:xfrm flipV="1">
                <a:off x="1873872" y="1695546"/>
                <a:ext cx="1125341" cy="318634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1870583" y="1739279"/>
                <a:ext cx="1128630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90" name="Oval 89"/>
              <p:cNvSpPr>
                <a:spLocks noChangeArrowheads="1"/>
              </p:cNvSpPr>
              <p:nvPr/>
            </p:nvSpPr>
            <p:spPr bwMode="auto">
              <a:xfrm flipV="1">
                <a:off x="1870583" y="1576838"/>
                <a:ext cx="1125341" cy="318635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91" name="Freeform 90"/>
              <p:cNvSpPr/>
              <p:nvPr/>
            </p:nvSpPr>
            <p:spPr bwMode="auto">
              <a:xfrm>
                <a:off x="2160144" y="1674720"/>
                <a:ext cx="546218" cy="16035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2" name="Freeform 91"/>
              <p:cNvSpPr>
                <a:spLocks/>
              </p:cNvSpPr>
              <p:nvPr/>
            </p:nvSpPr>
            <p:spPr bwMode="auto">
              <a:xfrm>
                <a:off x="2100916" y="1633068"/>
                <a:ext cx="664675" cy="112459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3" name="Freeform 92"/>
              <p:cNvSpPr>
                <a:spLocks/>
              </p:cNvSpPr>
              <p:nvPr/>
            </p:nvSpPr>
            <p:spPr bwMode="auto">
              <a:xfrm>
                <a:off x="2535258" y="1728867"/>
                <a:ext cx="246784" cy="95799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4" name="Freeform 93"/>
              <p:cNvSpPr>
                <a:spLocks/>
              </p:cNvSpPr>
              <p:nvPr/>
            </p:nvSpPr>
            <p:spPr bwMode="auto">
              <a:xfrm>
                <a:off x="2087754" y="1730949"/>
                <a:ext cx="243495" cy="9579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95" name="Straight Connector 94"/>
              <p:cNvCxnSpPr>
                <a:cxnSpLocks noChangeShapeType="1"/>
                <a:endCxn id="90" idx="2"/>
              </p:cNvCxnSpPr>
              <p:nvPr/>
            </p:nvCxnSpPr>
            <p:spPr bwMode="auto">
              <a:xfrm flipH="1" flipV="1">
                <a:off x="1870583" y="1737197"/>
                <a:ext cx="3289" cy="12287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96" name="Straight Connector 95"/>
              <p:cNvCxnSpPr>
                <a:cxnSpLocks noChangeShapeType="1"/>
              </p:cNvCxnSpPr>
              <p:nvPr/>
            </p:nvCxnSpPr>
            <p:spPr bwMode="auto">
              <a:xfrm flipH="1" flipV="1">
                <a:off x="2995923" y="1735114"/>
                <a:ext cx="3289" cy="1228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49162" name="Group 347"/>
            <p:cNvGrpSpPr>
              <a:grpSpLocks/>
            </p:cNvGrpSpPr>
            <p:nvPr/>
          </p:nvGrpSpPr>
          <p:grpSpPr bwMode="auto">
            <a:xfrm>
              <a:off x="2915191" y="3680361"/>
              <a:ext cx="544387" cy="333770"/>
              <a:chOff x="1871277" y="1576300"/>
              <a:chExt cx="1128371" cy="437860"/>
            </a:xfrm>
          </p:grpSpPr>
          <p:sp>
            <p:nvSpPr>
              <p:cNvPr id="98" name="Oval 97"/>
              <p:cNvSpPr>
                <a:spLocks noChangeArrowheads="1"/>
              </p:cNvSpPr>
              <p:nvPr/>
            </p:nvSpPr>
            <p:spPr bwMode="auto">
              <a:xfrm flipV="1">
                <a:off x="1873447" y="1694307"/>
                <a:ext cx="1125341" cy="320717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99" name="Rectangle 98"/>
              <p:cNvSpPr/>
              <p:nvPr/>
            </p:nvSpPr>
            <p:spPr bwMode="auto">
              <a:xfrm>
                <a:off x="1870156" y="1740124"/>
                <a:ext cx="1128632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100" name="Oval 99"/>
              <p:cNvSpPr>
                <a:spLocks noChangeArrowheads="1"/>
              </p:cNvSpPr>
              <p:nvPr/>
            </p:nvSpPr>
            <p:spPr bwMode="auto">
              <a:xfrm flipV="1">
                <a:off x="1870156" y="1575599"/>
                <a:ext cx="1125341" cy="32071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01" name="Freeform 100"/>
              <p:cNvSpPr/>
              <p:nvPr/>
            </p:nvSpPr>
            <p:spPr bwMode="auto">
              <a:xfrm>
                <a:off x="2159717" y="1673481"/>
                <a:ext cx="546218" cy="16035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02" name="Freeform 101"/>
              <p:cNvSpPr>
                <a:spLocks/>
              </p:cNvSpPr>
              <p:nvPr/>
            </p:nvSpPr>
            <p:spPr bwMode="auto">
              <a:xfrm>
                <a:off x="2100489" y="1631830"/>
                <a:ext cx="664675" cy="112459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3" name="Freeform 102"/>
              <p:cNvSpPr>
                <a:spLocks/>
              </p:cNvSpPr>
              <p:nvPr/>
            </p:nvSpPr>
            <p:spPr bwMode="auto">
              <a:xfrm>
                <a:off x="2534831" y="1727628"/>
                <a:ext cx="246786" cy="97881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4" name="Freeform 103"/>
              <p:cNvSpPr>
                <a:spLocks/>
              </p:cNvSpPr>
              <p:nvPr/>
            </p:nvSpPr>
            <p:spPr bwMode="auto">
              <a:xfrm>
                <a:off x="2087327" y="1729710"/>
                <a:ext cx="243495" cy="97882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05" name="Straight Connector 104"/>
              <p:cNvCxnSpPr>
                <a:cxnSpLocks noChangeShapeType="1"/>
                <a:endCxn id="100" idx="2"/>
              </p:cNvCxnSpPr>
              <p:nvPr/>
            </p:nvCxnSpPr>
            <p:spPr bwMode="auto">
              <a:xfrm flipH="1" flipV="1">
                <a:off x="1870156" y="1738041"/>
                <a:ext cx="3292" cy="1228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106" name="Straight Connector 105"/>
              <p:cNvCxnSpPr>
                <a:cxnSpLocks noChangeShapeType="1"/>
              </p:cNvCxnSpPr>
              <p:nvPr/>
            </p:nvCxnSpPr>
            <p:spPr bwMode="auto">
              <a:xfrm flipH="1" flipV="1">
                <a:off x="2995496" y="1733876"/>
                <a:ext cx="3292" cy="124955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49163" name="Group 347"/>
            <p:cNvGrpSpPr>
              <a:grpSpLocks/>
            </p:cNvGrpSpPr>
            <p:nvPr/>
          </p:nvGrpSpPr>
          <p:grpSpPr bwMode="auto">
            <a:xfrm>
              <a:off x="2256002" y="3682470"/>
              <a:ext cx="544387" cy="333770"/>
              <a:chOff x="1871277" y="1576300"/>
              <a:chExt cx="1128371" cy="437860"/>
            </a:xfrm>
          </p:grpSpPr>
          <p:sp>
            <p:nvSpPr>
              <p:cNvPr id="108" name="Oval 107"/>
              <p:cNvSpPr>
                <a:spLocks noChangeArrowheads="1"/>
              </p:cNvSpPr>
              <p:nvPr/>
            </p:nvSpPr>
            <p:spPr bwMode="auto">
              <a:xfrm flipV="1">
                <a:off x="1874227" y="1695706"/>
                <a:ext cx="1125341" cy="318634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 bwMode="auto">
              <a:xfrm>
                <a:off x="1870937" y="1739439"/>
                <a:ext cx="1128630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110" name="Oval 109"/>
              <p:cNvSpPr>
                <a:spLocks noChangeArrowheads="1"/>
              </p:cNvSpPr>
              <p:nvPr/>
            </p:nvSpPr>
            <p:spPr bwMode="auto">
              <a:xfrm flipV="1">
                <a:off x="1870937" y="1576998"/>
                <a:ext cx="1125341" cy="318635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11" name="Freeform 110"/>
              <p:cNvSpPr/>
              <p:nvPr/>
            </p:nvSpPr>
            <p:spPr bwMode="auto">
              <a:xfrm>
                <a:off x="2160498" y="1674880"/>
                <a:ext cx="546218" cy="16035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2" name="Freeform 111"/>
              <p:cNvSpPr>
                <a:spLocks/>
              </p:cNvSpPr>
              <p:nvPr/>
            </p:nvSpPr>
            <p:spPr bwMode="auto">
              <a:xfrm>
                <a:off x="2101270" y="1633228"/>
                <a:ext cx="664675" cy="112459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3" name="Freeform 112"/>
              <p:cNvSpPr>
                <a:spLocks/>
              </p:cNvSpPr>
              <p:nvPr/>
            </p:nvSpPr>
            <p:spPr bwMode="auto">
              <a:xfrm>
                <a:off x="2535612" y="1729027"/>
                <a:ext cx="246784" cy="95799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4" name="Freeform 113"/>
              <p:cNvSpPr>
                <a:spLocks/>
              </p:cNvSpPr>
              <p:nvPr/>
            </p:nvSpPr>
            <p:spPr bwMode="auto">
              <a:xfrm>
                <a:off x="2088108" y="1731109"/>
                <a:ext cx="243495" cy="9579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15" name="Straight Connector 114"/>
              <p:cNvCxnSpPr>
                <a:cxnSpLocks noChangeShapeType="1"/>
                <a:endCxn id="110" idx="2"/>
              </p:cNvCxnSpPr>
              <p:nvPr/>
            </p:nvCxnSpPr>
            <p:spPr bwMode="auto">
              <a:xfrm flipH="1" flipV="1">
                <a:off x="1870937" y="1737357"/>
                <a:ext cx="3289" cy="12287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116" name="Straight Connector 115"/>
              <p:cNvCxnSpPr>
                <a:cxnSpLocks noChangeShapeType="1"/>
              </p:cNvCxnSpPr>
              <p:nvPr/>
            </p:nvCxnSpPr>
            <p:spPr bwMode="auto">
              <a:xfrm flipH="1" flipV="1">
                <a:off x="2996278" y="1735274"/>
                <a:ext cx="3289" cy="1228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49164" name="Group 347"/>
            <p:cNvGrpSpPr>
              <a:grpSpLocks/>
            </p:cNvGrpSpPr>
            <p:nvPr/>
          </p:nvGrpSpPr>
          <p:grpSpPr bwMode="auto">
            <a:xfrm>
              <a:off x="2630086" y="2989478"/>
              <a:ext cx="544387" cy="333770"/>
              <a:chOff x="1871277" y="1576300"/>
              <a:chExt cx="1128371" cy="437860"/>
            </a:xfrm>
          </p:grpSpPr>
          <p:sp>
            <p:nvSpPr>
              <p:cNvPr id="118" name="Oval 117"/>
              <p:cNvSpPr>
                <a:spLocks noChangeArrowheads="1"/>
              </p:cNvSpPr>
              <p:nvPr/>
            </p:nvSpPr>
            <p:spPr bwMode="auto">
              <a:xfrm flipV="1">
                <a:off x="1875400" y="1694726"/>
                <a:ext cx="1125341" cy="318635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 bwMode="auto">
              <a:xfrm>
                <a:off x="1872110" y="1738461"/>
                <a:ext cx="1128630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120" name="Oval 119"/>
              <p:cNvSpPr>
                <a:spLocks noChangeArrowheads="1"/>
              </p:cNvSpPr>
              <p:nvPr/>
            </p:nvSpPr>
            <p:spPr bwMode="auto">
              <a:xfrm flipV="1">
                <a:off x="1872110" y="1576019"/>
                <a:ext cx="1125341" cy="318634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21" name="Freeform 120"/>
              <p:cNvSpPr/>
              <p:nvPr/>
            </p:nvSpPr>
            <p:spPr bwMode="auto">
              <a:xfrm>
                <a:off x="2161672" y="1673900"/>
                <a:ext cx="546218" cy="16035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2" name="Freeform 121"/>
              <p:cNvSpPr>
                <a:spLocks/>
              </p:cNvSpPr>
              <p:nvPr/>
            </p:nvSpPr>
            <p:spPr bwMode="auto">
              <a:xfrm>
                <a:off x="2102443" y="1632248"/>
                <a:ext cx="664675" cy="112459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3" name="Freeform 122"/>
              <p:cNvSpPr>
                <a:spLocks/>
              </p:cNvSpPr>
              <p:nvPr/>
            </p:nvSpPr>
            <p:spPr bwMode="auto">
              <a:xfrm>
                <a:off x="2536785" y="1728047"/>
                <a:ext cx="246784" cy="95799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4" name="Freeform 123"/>
              <p:cNvSpPr>
                <a:spLocks/>
              </p:cNvSpPr>
              <p:nvPr/>
            </p:nvSpPr>
            <p:spPr bwMode="auto">
              <a:xfrm>
                <a:off x="2089281" y="1730130"/>
                <a:ext cx="243495" cy="9579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25" name="Straight Connector 124"/>
              <p:cNvCxnSpPr>
                <a:cxnSpLocks noChangeShapeType="1"/>
                <a:endCxn id="120" idx="2"/>
              </p:cNvCxnSpPr>
              <p:nvPr/>
            </p:nvCxnSpPr>
            <p:spPr bwMode="auto">
              <a:xfrm flipH="1" flipV="1">
                <a:off x="1872110" y="1736377"/>
                <a:ext cx="3289" cy="1228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126" name="Straight Connector 125"/>
              <p:cNvCxnSpPr>
                <a:cxnSpLocks noChangeShapeType="1"/>
              </p:cNvCxnSpPr>
              <p:nvPr/>
            </p:nvCxnSpPr>
            <p:spPr bwMode="auto">
              <a:xfrm flipH="1" flipV="1">
                <a:off x="2997451" y="1734295"/>
                <a:ext cx="3289" cy="12287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49165" name="Group 347"/>
            <p:cNvGrpSpPr>
              <a:grpSpLocks/>
            </p:cNvGrpSpPr>
            <p:nvPr/>
          </p:nvGrpSpPr>
          <p:grpSpPr bwMode="auto">
            <a:xfrm>
              <a:off x="3244642" y="2991587"/>
              <a:ext cx="544387" cy="333770"/>
              <a:chOff x="1871277" y="1576300"/>
              <a:chExt cx="1128371" cy="437860"/>
            </a:xfrm>
          </p:grpSpPr>
          <p:sp>
            <p:nvSpPr>
              <p:cNvPr id="128" name="Oval 127"/>
              <p:cNvSpPr>
                <a:spLocks noChangeArrowheads="1"/>
              </p:cNvSpPr>
              <p:nvPr/>
            </p:nvSpPr>
            <p:spPr bwMode="auto">
              <a:xfrm flipV="1">
                <a:off x="1875000" y="1694042"/>
                <a:ext cx="1125341" cy="320717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 bwMode="auto">
              <a:xfrm>
                <a:off x="1871708" y="1739859"/>
                <a:ext cx="1128632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130" name="Oval 129"/>
              <p:cNvSpPr>
                <a:spLocks noChangeArrowheads="1"/>
              </p:cNvSpPr>
              <p:nvPr/>
            </p:nvSpPr>
            <p:spPr bwMode="auto">
              <a:xfrm flipV="1">
                <a:off x="1871708" y="1575334"/>
                <a:ext cx="1125341" cy="32071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31" name="Freeform 130"/>
              <p:cNvSpPr/>
              <p:nvPr/>
            </p:nvSpPr>
            <p:spPr bwMode="auto">
              <a:xfrm>
                <a:off x="2161269" y="1673216"/>
                <a:ext cx="546218" cy="16035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2" name="Freeform 131"/>
              <p:cNvSpPr>
                <a:spLocks/>
              </p:cNvSpPr>
              <p:nvPr/>
            </p:nvSpPr>
            <p:spPr bwMode="auto">
              <a:xfrm>
                <a:off x="2102041" y="1631565"/>
                <a:ext cx="664675" cy="112459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3" name="Freeform 132"/>
              <p:cNvSpPr>
                <a:spLocks/>
              </p:cNvSpPr>
              <p:nvPr/>
            </p:nvSpPr>
            <p:spPr bwMode="auto">
              <a:xfrm>
                <a:off x="2536383" y="1727363"/>
                <a:ext cx="246786" cy="97881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4" name="Freeform 133"/>
              <p:cNvSpPr>
                <a:spLocks/>
              </p:cNvSpPr>
              <p:nvPr/>
            </p:nvSpPr>
            <p:spPr bwMode="auto">
              <a:xfrm>
                <a:off x="2088879" y="1729445"/>
                <a:ext cx="243495" cy="97882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35" name="Straight Connector 134"/>
              <p:cNvCxnSpPr>
                <a:cxnSpLocks noChangeShapeType="1"/>
                <a:endCxn id="130" idx="2"/>
              </p:cNvCxnSpPr>
              <p:nvPr/>
            </p:nvCxnSpPr>
            <p:spPr bwMode="auto">
              <a:xfrm flipH="1" flipV="1">
                <a:off x="1871708" y="1737776"/>
                <a:ext cx="3292" cy="1228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136" name="Straight Connector 135"/>
              <p:cNvCxnSpPr>
                <a:cxnSpLocks noChangeShapeType="1"/>
              </p:cNvCxnSpPr>
              <p:nvPr/>
            </p:nvCxnSpPr>
            <p:spPr bwMode="auto">
              <a:xfrm flipH="1" flipV="1">
                <a:off x="2997049" y="1733611"/>
                <a:ext cx="3292" cy="124955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260A985E-C27B-4675-9489-AEBD48B1B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53DD288-C47F-4D14-A727-C359716E4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1-</a:t>
            </a:r>
            <a:fld id="{78FCDDF4-3FA2-4394-BEC0-6EAD6562A0E1}" type="slidenum">
              <a:rPr lang="en-US" altLang="ko-KR" smtClean="0"/>
              <a:pPr/>
              <a:t>53</a:t>
            </a:fld>
            <a:endParaRPr lang="en-US" altLang="ko-KR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1B92A6-658A-4275-B479-9734DC81A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6768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50179" name="Picture 2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8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ＭＳ Ｐゴシック" pitchFamily="34" charset="-128"/>
              </a:rPr>
              <a:t>Chapter 1: roadmap</a:t>
            </a:r>
          </a:p>
        </p:txBody>
      </p:sp>
      <p:sp>
        <p:nvSpPr>
          <p:cNvPr id="5018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7363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itchFamily="2" charset="2"/>
              <a:buNone/>
            </a:pPr>
            <a:r>
              <a:rPr lang="en-US" altLang="ko-KR" sz="2800" dirty="0">
                <a:solidFill>
                  <a:srgbClr val="000099"/>
                </a:solidFill>
                <a:ea typeface="Arial" pitchFamily="34" charset="0"/>
              </a:rPr>
              <a:t>1.1 </a:t>
            </a:r>
            <a:r>
              <a:rPr lang="en-US" altLang="ko-KR" sz="2800" dirty="0">
                <a:ea typeface="Arial" pitchFamily="34" charset="0"/>
              </a:rPr>
              <a:t>what </a:t>
            </a:r>
            <a:r>
              <a:rPr lang="en-US" altLang="ko-KR" sz="2800" i="1" dirty="0">
                <a:ea typeface="Arial" pitchFamily="34" charset="0"/>
              </a:rPr>
              <a:t>is</a:t>
            </a:r>
            <a:r>
              <a:rPr lang="en-US" altLang="ko-KR" sz="2800" dirty="0">
                <a:ea typeface="Arial" pitchFamily="34" charset="0"/>
              </a:rPr>
              <a:t> the Internet?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ko-KR" sz="2800" dirty="0">
                <a:solidFill>
                  <a:srgbClr val="000099"/>
                </a:solidFill>
                <a:ea typeface="Arial" pitchFamily="34" charset="0"/>
              </a:rPr>
              <a:t>1.2</a:t>
            </a:r>
            <a:r>
              <a:rPr lang="en-US" altLang="ko-KR" sz="2800" dirty="0">
                <a:ea typeface="Arial" pitchFamily="34" charset="0"/>
              </a:rPr>
              <a:t> network edge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ko-KR" sz="2400" dirty="0">
                <a:latin typeface="Gill Sans MT" pitchFamily="34" charset="0"/>
                <a:ea typeface="Arial" pitchFamily="34" charset="0"/>
              </a:rPr>
              <a:t>end systems, access networks, links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ko-KR" sz="2800" dirty="0">
                <a:solidFill>
                  <a:srgbClr val="000099"/>
                </a:solidFill>
                <a:ea typeface="Arial" pitchFamily="34" charset="0"/>
              </a:rPr>
              <a:t>1.3 </a:t>
            </a:r>
            <a:r>
              <a:rPr lang="en-US" altLang="ko-KR" sz="2800" dirty="0">
                <a:ea typeface="Arial" pitchFamily="34" charset="0"/>
              </a:rPr>
              <a:t>network core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ko-KR" sz="2400" dirty="0">
                <a:latin typeface="Gill Sans MT" pitchFamily="34" charset="0"/>
                <a:ea typeface="Arial" pitchFamily="34" charset="0"/>
              </a:rPr>
              <a:t>packet switching, circuit switching, network structure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ko-KR" sz="2800" dirty="0">
                <a:solidFill>
                  <a:srgbClr val="CC0000"/>
                </a:solidFill>
                <a:ea typeface="Arial" pitchFamily="34" charset="0"/>
              </a:rPr>
              <a:t>1.4 </a:t>
            </a:r>
            <a:r>
              <a:rPr lang="ko-KR" altLang="en-US" sz="2800" dirty="0">
                <a:solidFill>
                  <a:srgbClr val="FF0000"/>
                </a:solidFill>
                <a:ea typeface="Arial" pitchFamily="34" charset="0"/>
              </a:rPr>
              <a:t>네트워크에서의 지연</a:t>
            </a:r>
            <a:r>
              <a:rPr lang="en-US" altLang="ko-KR" sz="2800" dirty="0">
                <a:solidFill>
                  <a:srgbClr val="FF0000"/>
                </a:solidFill>
                <a:ea typeface="Arial" pitchFamily="34" charset="0"/>
              </a:rPr>
              <a:t>, </a:t>
            </a:r>
            <a:r>
              <a:rPr lang="ko-KR" altLang="en-US" sz="2800" dirty="0">
                <a:solidFill>
                  <a:srgbClr val="FF0000"/>
                </a:solidFill>
                <a:ea typeface="Arial" pitchFamily="34" charset="0"/>
              </a:rPr>
              <a:t>손실</a:t>
            </a:r>
            <a:r>
              <a:rPr lang="en-US" altLang="ko-KR" sz="2800" dirty="0">
                <a:solidFill>
                  <a:srgbClr val="FF0000"/>
                </a:solidFill>
                <a:ea typeface="Arial" pitchFamily="34" charset="0"/>
              </a:rPr>
              <a:t>, </a:t>
            </a:r>
            <a:r>
              <a:rPr lang="ko-KR" altLang="en-US" sz="2800" dirty="0">
                <a:solidFill>
                  <a:srgbClr val="FF0000"/>
                </a:solidFill>
                <a:ea typeface="Arial" pitchFamily="34" charset="0"/>
              </a:rPr>
              <a:t>처리율</a:t>
            </a:r>
            <a:endParaRPr lang="en-US" altLang="ko-KR" sz="2800" dirty="0">
              <a:solidFill>
                <a:srgbClr val="FF0000"/>
              </a:solidFill>
              <a:ea typeface="Arial" pitchFamily="34" charset="0"/>
            </a:endParaRPr>
          </a:p>
          <a:p>
            <a:pPr lvl="1" eaLnBrk="1" hangingPunct="1">
              <a:buFont typeface="Wingdings" pitchFamily="2" charset="2"/>
              <a:buNone/>
            </a:pPr>
            <a:r>
              <a:rPr lang="en-US" altLang="ko-KR" sz="2800" dirty="0">
                <a:solidFill>
                  <a:srgbClr val="000099"/>
                </a:solidFill>
                <a:ea typeface="Arial" pitchFamily="34" charset="0"/>
              </a:rPr>
              <a:t>1.5</a:t>
            </a:r>
            <a:r>
              <a:rPr lang="en-US" altLang="ko-KR" sz="2800" dirty="0">
                <a:ea typeface="Arial" pitchFamily="34" charset="0"/>
              </a:rPr>
              <a:t> protocol layers, service models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ko-KR" sz="2800" dirty="0">
                <a:solidFill>
                  <a:srgbClr val="000099"/>
                </a:solidFill>
                <a:ea typeface="Arial" pitchFamily="34" charset="0"/>
              </a:rPr>
              <a:t>1.6</a:t>
            </a:r>
            <a:r>
              <a:rPr lang="en-US" altLang="ko-KR" sz="2800" dirty="0">
                <a:ea typeface="Arial" pitchFamily="34" charset="0"/>
              </a:rPr>
              <a:t> networks under attack: security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ko-KR" sz="2800" dirty="0">
                <a:solidFill>
                  <a:srgbClr val="000099"/>
                </a:solidFill>
                <a:ea typeface="Arial" pitchFamily="34" charset="0"/>
              </a:rPr>
              <a:t>1.7</a:t>
            </a:r>
            <a:r>
              <a:rPr lang="en-US" altLang="ko-KR" sz="2800" dirty="0">
                <a:ea typeface="Arial" pitchFamily="34" charset="0"/>
              </a:rPr>
              <a:t> history</a:t>
            </a:r>
          </a:p>
          <a:p>
            <a:pPr eaLnBrk="1" hangingPunct="1"/>
            <a:endParaRPr lang="en-US" altLang="ko-KR" dirty="0">
              <a:ea typeface="ＭＳ Ｐゴシック" pitchFamily="34" charset="-128"/>
            </a:endParaRPr>
          </a:p>
        </p:txBody>
      </p:sp>
      <p:sp>
        <p:nvSpPr>
          <p:cNvPr id="5018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33A14220-0589-4839-A1A3-086CEAA773BD}" type="slidenum">
              <a:rPr lang="en-US" altLang="ko-KR"/>
              <a:pPr/>
              <a:t>54</a:t>
            </a:fld>
            <a:endParaRPr lang="en-US" altLang="ko-KR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Line 24"/>
          <p:cNvSpPr>
            <a:spLocks noChangeShapeType="1"/>
          </p:cNvSpPr>
          <p:nvPr/>
        </p:nvSpPr>
        <p:spPr bwMode="auto">
          <a:xfrm>
            <a:off x="1643063" y="4237038"/>
            <a:ext cx="741362" cy="35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51203" name="Group 347"/>
          <p:cNvGrpSpPr>
            <a:grpSpLocks/>
          </p:cNvGrpSpPr>
          <p:nvPr/>
        </p:nvGrpSpPr>
        <p:grpSpPr bwMode="auto">
          <a:xfrm>
            <a:off x="2359025" y="4284663"/>
            <a:ext cx="1162050" cy="715962"/>
            <a:chOff x="1871277" y="1576300"/>
            <a:chExt cx="1128371" cy="437861"/>
          </a:xfrm>
        </p:grpSpPr>
        <p:sp>
          <p:nvSpPr>
            <p:cNvPr id="106" name="Oval 105"/>
            <p:cNvSpPr>
              <a:spLocks noChangeArrowheads="1"/>
            </p:cNvSpPr>
            <p:nvPr/>
          </p:nvSpPr>
          <p:spPr bwMode="auto">
            <a:xfrm flipV="1">
              <a:off x="1874360" y="1694746"/>
              <a:ext cx="1125288" cy="319415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107" name="Rectangle 106"/>
            <p:cNvSpPr/>
            <p:nvPr/>
          </p:nvSpPr>
          <p:spPr bwMode="auto">
            <a:xfrm>
              <a:off x="1871277" y="1739406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108" name="Oval 10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88" cy="319415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109" name="Freeform 108"/>
            <p:cNvSpPr/>
            <p:nvPr/>
          </p:nvSpPr>
          <p:spPr bwMode="auto">
            <a:xfrm>
              <a:off x="2159536" y="1673387"/>
              <a:ext cx="548771" cy="1611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0" name="Freeform 109"/>
            <p:cNvSpPr>
              <a:spLocks/>
            </p:cNvSpPr>
            <p:nvPr/>
          </p:nvSpPr>
          <p:spPr bwMode="auto">
            <a:xfrm>
              <a:off x="2102501" y="1633581"/>
              <a:ext cx="662841" cy="110679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1" name="Freeform 110"/>
            <p:cNvSpPr>
              <a:spLocks/>
            </p:cNvSpPr>
            <p:nvPr/>
          </p:nvSpPr>
          <p:spPr bwMode="auto">
            <a:xfrm>
              <a:off x="2537201" y="1727755"/>
              <a:ext cx="243555" cy="97087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2" name="Freeform 111"/>
            <p:cNvSpPr>
              <a:spLocks/>
            </p:cNvSpPr>
            <p:nvPr/>
          </p:nvSpPr>
          <p:spPr bwMode="auto">
            <a:xfrm>
              <a:off x="2090169" y="1729697"/>
              <a:ext cx="240473" cy="97087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113" name="Straight Connector 112"/>
            <p:cNvCxnSpPr>
              <a:cxnSpLocks noChangeShapeType="1"/>
              <a:endCxn id="108" idx="2"/>
            </p:cNvCxnSpPr>
            <p:nvPr/>
          </p:nvCxnSpPr>
          <p:spPr bwMode="auto">
            <a:xfrm flipH="1" flipV="1">
              <a:off x="1871277" y="1737464"/>
              <a:ext cx="3083" cy="1233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114" name="Straight Connector 113"/>
            <p:cNvCxnSpPr>
              <a:cxnSpLocks noChangeShapeType="1"/>
            </p:cNvCxnSpPr>
            <p:nvPr/>
          </p:nvCxnSpPr>
          <p:spPr bwMode="auto">
            <a:xfrm flipH="1" flipV="1">
              <a:off x="2996565" y="1734551"/>
              <a:ext cx="3083" cy="1233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sp>
        <p:nvSpPr>
          <p:cNvPr id="51204" name="Line 26"/>
          <p:cNvSpPr>
            <a:spLocks noChangeShapeType="1"/>
          </p:cNvSpPr>
          <p:nvPr/>
        </p:nvSpPr>
        <p:spPr bwMode="auto">
          <a:xfrm>
            <a:off x="3567113" y="4656138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1205" name="Rectangle 30"/>
          <p:cNvSpPr>
            <a:spLocks noChangeArrowheads="1"/>
          </p:cNvSpPr>
          <p:nvPr/>
        </p:nvSpPr>
        <p:spPr bwMode="auto">
          <a:xfrm>
            <a:off x="3233738" y="4527550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>
              <a:solidFill>
                <a:srgbClr val="000000"/>
              </a:solidFill>
            </a:endParaRPr>
          </a:p>
        </p:txBody>
      </p:sp>
      <p:sp>
        <p:nvSpPr>
          <p:cNvPr id="51206" name="Rectangle 31"/>
          <p:cNvSpPr>
            <a:spLocks noChangeArrowheads="1"/>
          </p:cNvSpPr>
          <p:nvPr/>
        </p:nvSpPr>
        <p:spPr bwMode="auto">
          <a:xfrm>
            <a:off x="3389313" y="4527550"/>
            <a:ext cx="147637" cy="2000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>
              <a:solidFill>
                <a:srgbClr val="000000"/>
              </a:solidFill>
            </a:endParaRPr>
          </a:p>
        </p:txBody>
      </p:sp>
      <p:sp>
        <p:nvSpPr>
          <p:cNvPr id="51207" name="Rectangle 38"/>
          <p:cNvSpPr>
            <a:spLocks noChangeArrowheads="1"/>
          </p:cNvSpPr>
          <p:nvPr/>
        </p:nvSpPr>
        <p:spPr bwMode="auto">
          <a:xfrm>
            <a:off x="3524250" y="4465638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>
              <a:solidFill>
                <a:srgbClr val="000000"/>
              </a:solidFill>
            </a:endParaRPr>
          </a:p>
        </p:txBody>
      </p:sp>
      <p:sp>
        <p:nvSpPr>
          <p:cNvPr id="51208" name="Line 25"/>
          <p:cNvSpPr>
            <a:spLocks noChangeShapeType="1"/>
          </p:cNvSpPr>
          <p:nvPr/>
        </p:nvSpPr>
        <p:spPr bwMode="auto">
          <a:xfrm flipV="1">
            <a:off x="1641475" y="4776788"/>
            <a:ext cx="735013" cy="5508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1209" name="Rectangle 32"/>
          <p:cNvSpPr>
            <a:spLocks noChangeArrowheads="1"/>
          </p:cNvSpPr>
          <p:nvPr/>
        </p:nvSpPr>
        <p:spPr bwMode="auto">
          <a:xfrm>
            <a:off x="2181225" y="4427538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>
              <a:solidFill>
                <a:srgbClr val="000000"/>
              </a:solidFill>
            </a:endParaRPr>
          </a:p>
        </p:txBody>
      </p:sp>
      <p:sp>
        <p:nvSpPr>
          <p:cNvPr id="51210" name="Line 33"/>
          <p:cNvSpPr>
            <a:spLocks noChangeShapeType="1"/>
          </p:cNvSpPr>
          <p:nvPr/>
        </p:nvSpPr>
        <p:spPr bwMode="auto">
          <a:xfrm>
            <a:off x="2132013" y="4364038"/>
            <a:ext cx="211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1211" name="Text Box 36"/>
          <p:cNvSpPr txBox="1">
            <a:spLocks noChangeArrowheads="1"/>
          </p:cNvSpPr>
          <p:nvPr/>
        </p:nvSpPr>
        <p:spPr bwMode="auto">
          <a:xfrm>
            <a:off x="765175" y="3921125"/>
            <a:ext cx="4032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51212" name="Text Box 37"/>
          <p:cNvSpPr txBox="1">
            <a:spLocks noChangeArrowheads="1"/>
          </p:cNvSpPr>
          <p:nvPr/>
        </p:nvSpPr>
        <p:spPr bwMode="auto">
          <a:xfrm>
            <a:off x="941388" y="4873625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/>
              <a:t>B</a:t>
            </a:r>
          </a:p>
        </p:txBody>
      </p:sp>
      <p:grpSp>
        <p:nvGrpSpPr>
          <p:cNvPr id="51213" name="Group 66"/>
          <p:cNvGrpSpPr>
            <a:grpSpLocks/>
          </p:cNvGrpSpPr>
          <p:nvPr/>
        </p:nvGrpSpPr>
        <p:grpSpPr bwMode="auto">
          <a:xfrm>
            <a:off x="915988" y="3921125"/>
            <a:ext cx="779462" cy="679450"/>
            <a:chOff x="-44" y="1473"/>
            <a:chExt cx="981" cy="1105"/>
          </a:xfrm>
        </p:grpSpPr>
        <p:pic>
          <p:nvPicPr>
            <p:cNvPr id="51246" name="Picture 67" descr="desktop_computer_stylized_medium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247" name="Freeform 6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77884 w 356"/>
                <a:gd name="T3" fmla="*/ 5996 h 368"/>
                <a:gd name="T4" fmla="*/ 92393 w 356"/>
                <a:gd name="T5" fmla="*/ 124961 h 368"/>
                <a:gd name="T6" fmla="*/ 20362 w 356"/>
                <a:gd name="T7" fmla="*/ 15627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51214" name="Group 69"/>
          <p:cNvGrpSpPr>
            <a:grpSpLocks/>
          </p:cNvGrpSpPr>
          <p:nvPr/>
        </p:nvGrpSpPr>
        <p:grpSpPr bwMode="auto">
          <a:xfrm>
            <a:off x="966788" y="4927600"/>
            <a:ext cx="779462" cy="679450"/>
            <a:chOff x="-44" y="1473"/>
            <a:chExt cx="981" cy="1105"/>
          </a:xfrm>
        </p:grpSpPr>
        <p:pic>
          <p:nvPicPr>
            <p:cNvPr id="51244" name="Picture 70" descr="desktop_computer_stylized_medium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245" name="Freeform 7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77884 w 356"/>
                <a:gd name="T3" fmla="*/ 5996 h 368"/>
                <a:gd name="T4" fmla="*/ 92393 w 356"/>
                <a:gd name="T5" fmla="*/ 124961 h 368"/>
                <a:gd name="T6" fmla="*/ 20362 w 356"/>
                <a:gd name="T7" fmla="*/ 15627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51215" name="Group 347"/>
          <p:cNvGrpSpPr>
            <a:grpSpLocks/>
          </p:cNvGrpSpPr>
          <p:nvPr/>
        </p:nvGrpSpPr>
        <p:grpSpPr bwMode="auto">
          <a:xfrm>
            <a:off x="5497513" y="4329113"/>
            <a:ext cx="1162050" cy="715962"/>
            <a:chOff x="1871277" y="1576300"/>
            <a:chExt cx="1128371" cy="437861"/>
          </a:xfrm>
        </p:grpSpPr>
        <p:sp>
          <p:nvSpPr>
            <p:cNvPr id="93" name="Oval 92"/>
            <p:cNvSpPr>
              <a:spLocks noChangeArrowheads="1"/>
            </p:cNvSpPr>
            <p:nvPr/>
          </p:nvSpPr>
          <p:spPr bwMode="auto">
            <a:xfrm flipV="1">
              <a:off x="1874360" y="1694746"/>
              <a:ext cx="1125288" cy="319415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94" name="Rectangle 93"/>
            <p:cNvSpPr/>
            <p:nvPr/>
          </p:nvSpPr>
          <p:spPr bwMode="auto">
            <a:xfrm>
              <a:off x="1871277" y="1739406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95" name="Oval 9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88" cy="319415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96" name="Freeform 95"/>
            <p:cNvSpPr/>
            <p:nvPr/>
          </p:nvSpPr>
          <p:spPr bwMode="auto">
            <a:xfrm>
              <a:off x="2159535" y="1673387"/>
              <a:ext cx="548771" cy="1611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auto">
            <a:xfrm>
              <a:off x="2102501" y="1633581"/>
              <a:ext cx="662841" cy="110679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auto">
            <a:xfrm>
              <a:off x="2537201" y="1727755"/>
              <a:ext cx="243555" cy="97087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auto">
            <a:xfrm>
              <a:off x="2090169" y="1729697"/>
              <a:ext cx="240473" cy="97087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100" name="Straight Connector 99"/>
            <p:cNvCxnSpPr>
              <a:cxnSpLocks noChangeShapeType="1"/>
              <a:endCxn id="95" idx="2"/>
            </p:cNvCxnSpPr>
            <p:nvPr/>
          </p:nvCxnSpPr>
          <p:spPr bwMode="auto">
            <a:xfrm flipH="1" flipV="1">
              <a:off x="1871277" y="1737464"/>
              <a:ext cx="3083" cy="1233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101" name="Straight Connector 100"/>
            <p:cNvCxnSpPr>
              <a:cxnSpLocks noChangeShapeType="1"/>
            </p:cNvCxnSpPr>
            <p:nvPr/>
          </p:nvCxnSpPr>
          <p:spPr bwMode="auto">
            <a:xfrm flipH="1" flipV="1">
              <a:off x="2996565" y="1734551"/>
              <a:ext cx="3083" cy="1233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sp>
        <p:nvSpPr>
          <p:cNvPr id="51216" name="Rectangle 31"/>
          <p:cNvSpPr>
            <a:spLocks noChangeArrowheads="1"/>
          </p:cNvSpPr>
          <p:nvPr/>
        </p:nvSpPr>
        <p:spPr bwMode="auto">
          <a:xfrm>
            <a:off x="1744663" y="5083175"/>
            <a:ext cx="139700" cy="18573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>
              <a:solidFill>
                <a:srgbClr val="000000"/>
              </a:solidFill>
            </a:endParaRPr>
          </a:p>
        </p:txBody>
      </p:sp>
      <p:sp>
        <p:nvSpPr>
          <p:cNvPr id="51217" name="Line 33"/>
          <p:cNvSpPr>
            <a:spLocks noChangeShapeType="1"/>
          </p:cNvSpPr>
          <p:nvPr/>
        </p:nvSpPr>
        <p:spPr bwMode="auto">
          <a:xfrm flipV="1">
            <a:off x="1919288" y="5053013"/>
            <a:ext cx="220662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1218" name="Rectangle 89"/>
          <p:cNvSpPr>
            <a:spLocks noChangeArrowheads="1"/>
          </p:cNvSpPr>
          <p:nvPr/>
        </p:nvSpPr>
        <p:spPr bwMode="auto">
          <a:xfrm>
            <a:off x="3081338" y="4529138"/>
            <a:ext cx="147637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ko-KR" altLang="ko-KR">
              <a:solidFill>
                <a:srgbClr val="000000"/>
              </a:solidFill>
            </a:endParaRPr>
          </a:p>
        </p:txBody>
      </p:sp>
      <p:sp>
        <p:nvSpPr>
          <p:cNvPr id="51219" name="Rectangle 89"/>
          <p:cNvSpPr>
            <a:spLocks noChangeArrowheads="1"/>
          </p:cNvSpPr>
          <p:nvPr/>
        </p:nvSpPr>
        <p:spPr bwMode="auto">
          <a:xfrm>
            <a:off x="2932113" y="4527550"/>
            <a:ext cx="147637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ko-KR" altLang="ko-KR">
              <a:solidFill>
                <a:srgbClr val="000000"/>
              </a:solidFill>
            </a:endParaRPr>
          </a:p>
        </p:txBody>
      </p:sp>
      <p:sp>
        <p:nvSpPr>
          <p:cNvPr id="51220" name="Rectangle 89"/>
          <p:cNvSpPr>
            <a:spLocks noChangeArrowheads="1"/>
          </p:cNvSpPr>
          <p:nvPr/>
        </p:nvSpPr>
        <p:spPr bwMode="auto">
          <a:xfrm>
            <a:off x="2779713" y="4530725"/>
            <a:ext cx="147637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ko-KR" altLang="ko-KR">
              <a:solidFill>
                <a:srgbClr val="000000"/>
              </a:solidFill>
            </a:endParaRPr>
          </a:p>
        </p:txBody>
      </p:sp>
      <p:sp>
        <p:nvSpPr>
          <p:cNvPr id="51221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solidFill>
                  <a:srgbClr val="000000"/>
                </a:solidFill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51222" name="Picture 63" descr="underline_base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1163" y="890588"/>
            <a:ext cx="68564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47663" y="80963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sz="3600" dirty="0">
                <a:ea typeface="ＭＳ Ｐゴシック" pitchFamily="34" charset="-128"/>
              </a:rPr>
              <a:t>손실과 지연은 어떻게 발생하는가</a:t>
            </a:r>
            <a:r>
              <a:rPr lang="en-US" altLang="ko-KR" sz="3600" dirty="0">
                <a:ea typeface="ＭＳ Ｐゴシック" pitchFamily="34" charset="-128"/>
              </a:rPr>
              <a:t>?</a:t>
            </a:r>
          </a:p>
        </p:txBody>
      </p:sp>
      <p:sp>
        <p:nvSpPr>
          <p:cNvPr id="108548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79438" y="1371600"/>
            <a:ext cx="8564562" cy="2114550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ko-KR" altLang="en-US" dirty="0" err="1"/>
              <a:t>라우터의</a:t>
            </a:r>
            <a:r>
              <a:rPr lang="ko-KR" altLang="en-US" dirty="0"/>
              <a:t> 버퍼에 </a:t>
            </a:r>
            <a:r>
              <a:rPr lang="ko-KR" altLang="en-US" dirty="0" err="1"/>
              <a:t>패킷들이</a:t>
            </a:r>
            <a:r>
              <a:rPr lang="ko-KR" altLang="en-US" dirty="0"/>
              <a:t> </a:t>
            </a:r>
            <a:r>
              <a:rPr lang="ko-KR" altLang="en-US" dirty="0" err="1"/>
              <a:t>큐잉된다</a:t>
            </a:r>
            <a:r>
              <a:rPr lang="en-US" altLang="ko-KR" dirty="0"/>
              <a:t>.</a:t>
            </a:r>
            <a:endParaRPr lang="en-US" sz="2400" dirty="0"/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ko-KR" altLang="en-US" sz="2400" dirty="0" err="1">
                <a:solidFill>
                  <a:srgbClr val="CC0000"/>
                </a:solidFill>
              </a:rPr>
              <a:t>패킷</a:t>
            </a:r>
            <a:r>
              <a:rPr lang="ko-KR" altLang="en-US" sz="2400" dirty="0">
                <a:solidFill>
                  <a:srgbClr val="CC0000"/>
                </a:solidFill>
              </a:rPr>
              <a:t> </a:t>
            </a:r>
            <a:r>
              <a:rPr lang="ko-KR" altLang="en-US" sz="2400" dirty="0" err="1">
                <a:solidFill>
                  <a:srgbClr val="CC0000"/>
                </a:solidFill>
              </a:rPr>
              <a:t>도착률이</a:t>
            </a:r>
            <a:r>
              <a:rPr lang="ko-KR" altLang="en-US" sz="2400" dirty="0">
                <a:solidFill>
                  <a:srgbClr val="CC0000"/>
                </a:solidFill>
              </a:rPr>
              <a:t> 출력 링크 용량을 </a:t>
            </a:r>
            <a:r>
              <a:rPr lang="en-US" sz="2400" dirty="0">
                <a:solidFill>
                  <a:srgbClr val="CC0000"/>
                </a:solidFill>
              </a:rPr>
              <a:t>(</a:t>
            </a:r>
            <a:r>
              <a:rPr lang="ko-KR" altLang="en-US" sz="2400" dirty="0">
                <a:solidFill>
                  <a:srgbClr val="CC0000"/>
                </a:solidFill>
              </a:rPr>
              <a:t>일시적으로</a:t>
            </a:r>
            <a:r>
              <a:rPr lang="en-US" sz="2400" dirty="0">
                <a:solidFill>
                  <a:srgbClr val="CC0000"/>
                </a:solidFill>
              </a:rPr>
              <a:t>) </a:t>
            </a:r>
            <a:r>
              <a:rPr lang="ko-KR" altLang="en-US" sz="2400" dirty="0">
                <a:solidFill>
                  <a:srgbClr val="CC0000"/>
                </a:solidFill>
              </a:rPr>
              <a:t>넘으면</a:t>
            </a:r>
            <a:endParaRPr lang="en-US" sz="2400" dirty="0">
              <a:solidFill>
                <a:srgbClr val="CC0000"/>
              </a:solidFill>
            </a:endParaRP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ko-KR" altLang="en-US" sz="2400" dirty="0" err="1"/>
              <a:t>패킷은</a:t>
            </a:r>
            <a:r>
              <a:rPr lang="ko-KR" altLang="en-US" sz="2400" dirty="0"/>
              <a:t> 큐에서 자기 차례를 기다린다</a:t>
            </a:r>
            <a:r>
              <a:rPr lang="en-US" altLang="ko-KR" sz="2400" dirty="0"/>
              <a:t>.</a:t>
            </a:r>
            <a:endParaRPr lang="en-US" sz="2400" dirty="0"/>
          </a:p>
        </p:txBody>
      </p:sp>
      <p:grpSp>
        <p:nvGrpSpPr>
          <p:cNvPr id="6" name="Group 93"/>
          <p:cNvGrpSpPr>
            <a:grpSpLocks/>
          </p:cNvGrpSpPr>
          <p:nvPr/>
        </p:nvGrpSpPr>
        <p:grpSpPr bwMode="auto">
          <a:xfrm>
            <a:off x="3621083" y="2982913"/>
            <a:ext cx="3319458" cy="1454150"/>
            <a:chOff x="2259" y="2090"/>
            <a:chExt cx="2091" cy="916"/>
          </a:xfrm>
        </p:grpSpPr>
        <p:sp>
          <p:nvSpPr>
            <p:cNvPr id="51233" name="Text Box 66"/>
            <p:cNvSpPr txBox="1">
              <a:spLocks noChangeArrowheads="1"/>
            </p:cNvSpPr>
            <p:nvPr/>
          </p:nvSpPr>
          <p:spPr bwMode="auto">
            <a:xfrm>
              <a:off x="2602" y="2090"/>
              <a:ext cx="174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1800" dirty="0">
                  <a:solidFill>
                    <a:srgbClr val="CC0000"/>
                  </a:solidFill>
                </a:rPr>
                <a:t>전송되고 있는 </a:t>
              </a:r>
              <a:r>
                <a:rPr lang="ko-KR" altLang="en-US" sz="1800" dirty="0" err="1">
                  <a:solidFill>
                    <a:srgbClr val="CC0000"/>
                  </a:solidFill>
                </a:rPr>
                <a:t>패킷</a:t>
              </a:r>
              <a:r>
                <a:rPr lang="en-US" altLang="ko-KR" sz="1800" dirty="0">
                  <a:solidFill>
                    <a:srgbClr val="CC0000"/>
                  </a:solidFill>
                </a:rPr>
                <a:t>(</a:t>
              </a:r>
              <a:r>
                <a:rPr lang="ko-KR" altLang="en-US" sz="1800" dirty="0">
                  <a:solidFill>
                    <a:srgbClr val="CC0000"/>
                  </a:solidFill>
                </a:rPr>
                <a:t>지연</a:t>
              </a:r>
              <a:r>
                <a:rPr lang="en-US" altLang="ko-KR" sz="1800" dirty="0">
                  <a:solidFill>
                    <a:srgbClr val="CC0000"/>
                  </a:solidFill>
                </a:rPr>
                <a:t>)</a:t>
              </a:r>
            </a:p>
          </p:txBody>
        </p:sp>
        <p:sp>
          <p:nvSpPr>
            <p:cNvPr id="51234" name="Line 67"/>
            <p:cNvSpPr>
              <a:spLocks noChangeShapeType="1"/>
            </p:cNvSpPr>
            <p:nvPr/>
          </p:nvSpPr>
          <p:spPr bwMode="auto">
            <a:xfrm rot="10800000" flipV="1">
              <a:off x="2259" y="2294"/>
              <a:ext cx="1059" cy="7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7" name="Group 94"/>
          <p:cNvGrpSpPr>
            <a:grpSpLocks/>
          </p:cNvGrpSpPr>
          <p:nvPr/>
        </p:nvGrpSpPr>
        <p:grpSpPr bwMode="auto">
          <a:xfrm>
            <a:off x="3338513" y="4802188"/>
            <a:ext cx="2990848" cy="808037"/>
            <a:chOff x="2103" y="3214"/>
            <a:chExt cx="1884" cy="509"/>
          </a:xfrm>
        </p:grpSpPr>
        <p:sp>
          <p:nvSpPr>
            <p:cNvPr id="51231" name="Text Box 72"/>
            <p:cNvSpPr txBox="1">
              <a:spLocks noChangeArrowheads="1"/>
            </p:cNvSpPr>
            <p:nvPr/>
          </p:nvSpPr>
          <p:spPr bwMode="auto">
            <a:xfrm>
              <a:off x="2530" y="3490"/>
              <a:ext cx="145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1800" dirty="0" err="1">
                  <a:solidFill>
                    <a:srgbClr val="000000"/>
                  </a:solidFill>
                </a:rPr>
                <a:t>큐잉된</a:t>
              </a:r>
              <a:r>
                <a:rPr lang="ko-KR" altLang="en-US" sz="1800" dirty="0">
                  <a:solidFill>
                    <a:srgbClr val="000000"/>
                  </a:solidFill>
                </a:rPr>
                <a:t> </a:t>
              </a:r>
              <a:r>
                <a:rPr lang="ko-KR" altLang="en-US" sz="1800" dirty="0" err="1">
                  <a:solidFill>
                    <a:srgbClr val="000000"/>
                  </a:solidFill>
                </a:rPr>
                <a:t>패킷들</a:t>
              </a:r>
              <a:r>
                <a:rPr lang="ko-KR" altLang="en-US" sz="1800" dirty="0">
                  <a:solidFill>
                    <a:srgbClr val="000000"/>
                  </a:solidFill>
                </a:rPr>
                <a:t> </a:t>
              </a:r>
              <a:r>
                <a:rPr lang="en-US" altLang="ko-KR" sz="1800" dirty="0">
                  <a:solidFill>
                    <a:srgbClr val="CC0000"/>
                  </a:solidFill>
                </a:rPr>
                <a:t>(</a:t>
              </a:r>
              <a:r>
                <a:rPr lang="ko-KR" altLang="en-US" sz="1800" dirty="0">
                  <a:solidFill>
                    <a:srgbClr val="CC0000"/>
                  </a:solidFill>
                </a:rPr>
                <a:t>지연</a:t>
              </a:r>
              <a:r>
                <a:rPr lang="en-US" altLang="ko-KR" sz="1800" dirty="0">
                  <a:solidFill>
                    <a:srgbClr val="CC0000"/>
                  </a:solidFill>
                </a:rPr>
                <a:t>)</a:t>
              </a:r>
            </a:p>
          </p:txBody>
        </p:sp>
        <p:sp>
          <p:nvSpPr>
            <p:cNvPr id="51232" name="Line 73"/>
            <p:cNvSpPr>
              <a:spLocks noChangeShapeType="1"/>
            </p:cNvSpPr>
            <p:nvPr/>
          </p:nvSpPr>
          <p:spPr bwMode="auto">
            <a:xfrm rot="10800000">
              <a:off x="2103" y="3214"/>
              <a:ext cx="471" cy="4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8" name="Group 95"/>
          <p:cNvGrpSpPr>
            <a:grpSpLocks/>
          </p:cNvGrpSpPr>
          <p:nvPr/>
        </p:nvGrpSpPr>
        <p:grpSpPr bwMode="auto">
          <a:xfrm>
            <a:off x="2517775" y="4764090"/>
            <a:ext cx="4186241" cy="1516063"/>
            <a:chOff x="1586" y="3190"/>
            <a:chExt cx="2637" cy="955"/>
          </a:xfrm>
        </p:grpSpPr>
        <p:sp>
          <p:nvSpPr>
            <p:cNvPr id="51229" name="Line 91"/>
            <p:cNvSpPr>
              <a:spLocks noChangeShapeType="1"/>
            </p:cNvSpPr>
            <p:nvPr/>
          </p:nvSpPr>
          <p:spPr bwMode="auto">
            <a:xfrm rot="10800000" flipH="1">
              <a:off x="1798" y="3190"/>
              <a:ext cx="105" cy="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1230" name="Text Box 92"/>
            <p:cNvSpPr txBox="1">
              <a:spLocks noChangeArrowheads="1"/>
            </p:cNvSpPr>
            <p:nvPr/>
          </p:nvSpPr>
          <p:spPr bwMode="auto">
            <a:xfrm>
              <a:off x="1586" y="3738"/>
              <a:ext cx="2637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1800" dirty="0">
                  <a:solidFill>
                    <a:srgbClr val="000000"/>
                  </a:solidFill>
                </a:rPr>
                <a:t>빈</a:t>
              </a:r>
              <a:r>
                <a:rPr lang="en-US" altLang="ko-KR" sz="1800" dirty="0">
                  <a:solidFill>
                    <a:srgbClr val="000000"/>
                  </a:solidFill>
                </a:rPr>
                <a:t> (</a:t>
              </a:r>
              <a:r>
                <a:rPr lang="ko-KR" altLang="en-US" sz="1800" dirty="0" err="1">
                  <a:solidFill>
                    <a:srgbClr val="000000"/>
                  </a:solidFill>
                </a:rPr>
                <a:t>사용가능한</a:t>
              </a:r>
              <a:r>
                <a:rPr lang="en-US" altLang="ko-KR" sz="1800" dirty="0">
                  <a:solidFill>
                    <a:srgbClr val="000000"/>
                  </a:solidFill>
                </a:rPr>
                <a:t>) </a:t>
              </a:r>
              <a:r>
                <a:rPr lang="ko-KR" altLang="en-US" sz="1800" dirty="0">
                  <a:solidFill>
                    <a:srgbClr val="000000"/>
                  </a:solidFill>
                </a:rPr>
                <a:t>버퍼</a:t>
              </a:r>
              <a:r>
                <a:rPr lang="en-US" altLang="ko-KR" sz="1800" dirty="0">
                  <a:solidFill>
                    <a:srgbClr val="000000"/>
                  </a:solidFill>
                </a:rPr>
                <a:t>: </a:t>
              </a:r>
              <a:r>
                <a:rPr lang="ko-KR" altLang="en-US" sz="1800" dirty="0">
                  <a:solidFill>
                    <a:srgbClr val="000000"/>
                  </a:solidFill>
                </a:rPr>
                <a:t>빈 버퍼가 없으면</a:t>
              </a:r>
              <a:endParaRPr lang="en-US" altLang="ko-KR" sz="1800" dirty="0">
                <a:solidFill>
                  <a:srgbClr val="000000"/>
                </a:solidFill>
              </a:endParaRPr>
            </a:p>
            <a:p>
              <a:r>
                <a:rPr lang="ko-KR" altLang="en-US" sz="1800" dirty="0">
                  <a:solidFill>
                    <a:srgbClr val="000000"/>
                  </a:solidFill>
                </a:rPr>
                <a:t>도착하는 </a:t>
              </a:r>
              <a:r>
                <a:rPr lang="ko-KR" altLang="en-US" sz="1800" dirty="0" err="1">
                  <a:solidFill>
                    <a:srgbClr val="000000"/>
                  </a:solidFill>
                </a:rPr>
                <a:t>패킷들은</a:t>
              </a:r>
              <a:r>
                <a:rPr lang="ko-KR" altLang="en-US" sz="1800" dirty="0">
                  <a:solidFill>
                    <a:srgbClr val="000000"/>
                  </a:solidFill>
                </a:rPr>
                <a:t> 버려진다</a:t>
              </a:r>
              <a:r>
                <a:rPr lang="en-US" altLang="ko-KR" sz="1800" dirty="0">
                  <a:solidFill>
                    <a:srgbClr val="000000"/>
                  </a:solidFill>
                </a:rPr>
                <a:t> (</a:t>
              </a:r>
              <a:r>
                <a:rPr lang="ko-KR" altLang="en-US" sz="1800" dirty="0">
                  <a:solidFill>
                    <a:srgbClr val="C00000"/>
                  </a:solidFill>
                </a:rPr>
                <a:t>손실</a:t>
              </a:r>
              <a:r>
                <a:rPr lang="en-US" altLang="ko-KR" sz="1800"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sp>
        <p:nvSpPr>
          <p:cNvPr id="5122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>
                <a:solidFill>
                  <a:srgbClr val="000000"/>
                </a:solidFill>
              </a:rPr>
              <a:t>1-</a:t>
            </a:r>
            <a:fld id="{26BE6801-0898-4022-98A0-805B1AC7957C}" type="slidenum">
              <a:rPr lang="en-US" altLang="ko-KR">
                <a:solidFill>
                  <a:srgbClr val="000000"/>
                </a:solidFill>
              </a:rPr>
              <a:pPr/>
              <a:t>55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solidFill>
                  <a:srgbClr val="000000"/>
                </a:solidFill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52227" name="Picture 65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63" y="828675"/>
            <a:ext cx="68564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2438" y="200025"/>
            <a:ext cx="7772400" cy="811213"/>
          </a:xfrm>
        </p:spPr>
        <p:txBody>
          <a:bodyPr/>
          <a:lstStyle/>
          <a:p>
            <a:pPr eaLnBrk="1" hangingPunct="1"/>
            <a:r>
              <a:rPr lang="ko-KR" altLang="en-US" sz="4000" dirty="0" err="1">
                <a:ea typeface="ＭＳ Ｐゴシック" pitchFamily="34" charset="-128"/>
              </a:rPr>
              <a:t>패킷</a:t>
            </a:r>
            <a:r>
              <a:rPr lang="ko-KR" altLang="en-US" sz="4000" dirty="0">
                <a:ea typeface="ＭＳ Ｐゴシック" pitchFamily="34" charset="-128"/>
              </a:rPr>
              <a:t> 지연의 </a:t>
            </a:r>
            <a:r>
              <a:rPr lang="en-US" altLang="ko-KR" sz="4000" dirty="0">
                <a:ea typeface="ＭＳ Ｐゴシック" pitchFamily="34" charset="-128"/>
              </a:rPr>
              <a:t>4</a:t>
            </a:r>
            <a:r>
              <a:rPr lang="ko-KR" altLang="en-US" sz="4000" dirty="0">
                <a:ea typeface="ＭＳ Ｐゴシック" pitchFamily="34" charset="-128"/>
              </a:rPr>
              <a:t>가지 원인</a:t>
            </a:r>
            <a:endParaRPr lang="en-US" altLang="ko-KR" sz="4000" dirty="0">
              <a:ea typeface="ＭＳ Ｐゴシック" pitchFamily="34" charset="-128"/>
            </a:endParaRPr>
          </a:p>
        </p:txBody>
      </p:sp>
      <p:sp>
        <p:nvSpPr>
          <p:cNvPr id="110596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862013" y="4491038"/>
            <a:ext cx="3810000" cy="1636712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</a:rPr>
              <a:t>d</a:t>
            </a:r>
            <a:r>
              <a:rPr lang="en-US" baseline="-25000" dirty="0">
                <a:solidFill>
                  <a:srgbClr val="CC0000"/>
                </a:solidFill>
              </a:rPr>
              <a:t>proc</a:t>
            </a:r>
            <a:r>
              <a:rPr lang="en-US" dirty="0">
                <a:solidFill>
                  <a:srgbClr val="CC0000"/>
                </a:solidFill>
              </a:rPr>
              <a:t>: nodal processing</a:t>
            </a:r>
            <a:r>
              <a:rPr lang="en-US" dirty="0"/>
              <a:t> </a:t>
            </a:r>
          </a:p>
          <a:p>
            <a:pPr marL="231775" indent="-231775" eaLnBrk="1" hangingPunct="1">
              <a:buSzTx/>
              <a:buFont typeface="Wingdings" charset="0"/>
              <a:buChar char="§"/>
              <a:defRPr/>
            </a:pPr>
            <a:r>
              <a:rPr lang="ko-KR" altLang="en-US" sz="2400" dirty="0"/>
              <a:t>에러 검사</a:t>
            </a:r>
            <a:endParaRPr lang="en-US" sz="2400" dirty="0"/>
          </a:p>
          <a:p>
            <a:pPr marL="231775" indent="-231775" eaLnBrk="1" hangingPunct="1">
              <a:buSzTx/>
              <a:buFont typeface="Wingdings" charset="0"/>
              <a:buChar char="§"/>
              <a:defRPr/>
            </a:pPr>
            <a:r>
              <a:rPr lang="ko-KR" altLang="en-US" sz="2400" dirty="0"/>
              <a:t>출력 링크 결정</a:t>
            </a:r>
            <a:endParaRPr lang="en-US" sz="2400" dirty="0"/>
          </a:p>
          <a:p>
            <a:pPr marL="231775" indent="-231775" eaLnBrk="1" hangingPunct="1">
              <a:buSzTx/>
              <a:buFont typeface="Wingdings" charset="0"/>
              <a:buChar char="§"/>
              <a:defRPr/>
            </a:pPr>
            <a:r>
              <a:rPr lang="ko-KR" altLang="en-US" sz="2400" dirty="0"/>
              <a:t>대개 </a:t>
            </a:r>
            <a:r>
              <a:rPr lang="en-US" sz="2400" dirty="0" err="1"/>
              <a:t>msec</a:t>
            </a:r>
            <a:r>
              <a:rPr lang="en-US" sz="2400" dirty="0"/>
              <a:t> </a:t>
            </a:r>
            <a:r>
              <a:rPr lang="ko-KR" altLang="en-US" sz="2400" dirty="0"/>
              <a:t>이하</a:t>
            </a:r>
            <a:endParaRPr lang="en-US" sz="2400" dirty="0"/>
          </a:p>
        </p:txBody>
      </p:sp>
      <p:sp>
        <p:nvSpPr>
          <p:cNvPr id="110627" name="Rectangle 58"/>
          <p:cNvSpPr>
            <a:spLocks noChangeArrowheads="1"/>
          </p:cNvSpPr>
          <p:nvPr/>
        </p:nvSpPr>
        <p:spPr bwMode="auto">
          <a:xfrm>
            <a:off x="4802188" y="4492625"/>
            <a:ext cx="3810000" cy="21891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marL="344488" indent="-344488">
              <a:lnSpc>
                <a:spcPct val="85000"/>
              </a:lnSpc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None/>
              <a:defRPr/>
            </a:pPr>
            <a:r>
              <a:rPr lang="en-US" dirty="0">
                <a:solidFill>
                  <a:srgbClr val="FF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800" baseline="-25000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queue</a:t>
            </a:r>
            <a:r>
              <a:rPr lang="en-US" sz="2800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: queueing delay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ko-KR" altLang="en-US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출력 링크에서 전송을 기다리는 시간</a:t>
            </a:r>
            <a:endParaRPr lang="en-US" dirty="0">
              <a:solidFill>
                <a:srgbClr val="000000"/>
              </a:solidFill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ko-KR" altLang="en-US" dirty="0" err="1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라우터의</a:t>
            </a:r>
            <a:r>
              <a:rPr lang="ko-KR" altLang="en-US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혼잡 정도에 의존적</a:t>
            </a:r>
            <a:endParaRPr lang="en-US" dirty="0">
              <a:solidFill>
                <a:srgbClr val="000000"/>
              </a:solidFill>
              <a:latin typeface="Gill Sans MT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223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>
                <a:solidFill>
                  <a:srgbClr val="000000"/>
                </a:solidFill>
              </a:rPr>
              <a:t>1-</a:t>
            </a:r>
            <a:fld id="{59B72488-E8C8-4472-BE86-5BB6BD3ED5E8}" type="slidenum">
              <a:rPr lang="en-US" altLang="ko-KR">
                <a:solidFill>
                  <a:srgbClr val="000000"/>
                </a:solidFill>
              </a:rPr>
              <a:pPr/>
              <a:t>56</a:t>
            </a:fld>
            <a:endParaRPr lang="en-US" altLang="ko-KR">
              <a:solidFill>
                <a:srgbClr val="000000"/>
              </a:solidFill>
            </a:endParaRPr>
          </a:p>
        </p:txBody>
      </p:sp>
      <p:grpSp>
        <p:nvGrpSpPr>
          <p:cNvPr id="52232" name="Group 70"/>
          <p:cNvGrpSpPr>
            <a:grpSpLocks/>
          </p:cNvGrpSpPr>
          <p:nvPr/>
        </p:nvGrpSpPr>
        <p:grpSpPr bwMode="auto">
          <a:xfrm>
            <a:off x="1743075" y="1249363"/>
            <a:ext cx="5894388" cy="2935287"/>
            <a:chOff x="1743075" y="1249363"/>
            <a:chExt cx="5894066" cy="2935287"/>
          </a:xfrm>
        </p:grpSpPr>
        <p:sp>
          <p:nvSpPr>
            <p:cNvPr id="52233" name="Line 24"/>
            <p:cNvSpPr>
              <a:spLocks noChangeShapeType="1"/>
            </p:cNvSpPr>
            <p:nvPr/>
          </p:nvSpPr>
          <p:spPr bwMode="auto">
            <a:xfrm>
              <a:off x="2620963" y="1857375"/>
              <a:ext cx="741362" cy="355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52234" name="Group 347"/>
            <p:cNvGrpSpPr>
              <a:grpSpLocks/>
            </p:cNvGrpSpPr>
            <p:nvPr/>
          </p:nvGrpSpPr>
          <p:grpSpPr bwMode="auto">
            <a:xfrm>
              <a:off x="3336378" y="1905474"/>
              <a:ext cx="1162562" cy="715538"/>
              <a:chOff x="1871277" y="1576300"/>
              <a:chExt cx="1128371" cy="437861"/>
            </a:xfrm>
          </p:grpSpPr>
          <p:sp>
            <p:nvSpPr>
              <p:cNvPr id="113" name="Oval 112"/>
              <p:cNvSpPr>
                <a:spLocks noChangeArrowheads="1"/>
              </p:cNvSpPr>
              <p:nvPr/>
            </p:nvSpPr>
            <p:spPr bwMode="auto">
              <a:xfrm flipV="1">
                <a:off x="1874805" y="1694526"/>
                <a:ext cx="1124731" cy="319605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 bwMode="auto">
              <a:xfrm>
                <a:off x="1871723" y="1739212"/>
                <a:ext cx="1127812" cy="1165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115" name="Oval 114"/>
              <p:cNvSpPr>
                <a:spLocks noChangeArrowheads="1"/>
              </p:cNvSpPr>
              <p:nvPr/>
            </p:nvSpPr>
            <p:spPr bwMode="auto">
              <a:xfrm flipV="1">
                <a:off x="1871723" y="1576010"/>
                <a:ext cx="1124731" cy="319605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16" name="Freeform 115"/>
              <p:cNvSpPr/>
              <p:nvPr/>
            </p:nvSpPr>
            <p:spPr bwMode="auto">
              <a:xfrm>
                <a:off x="2159840" y="1673154"/>
                <a:ext cx="548499" cy="16126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7" name="Freeform 116"/>
              <p:cNvSpPr>
                <a:spLocks/>
              </p:cNvSpPr>
              <p:nvPr/>
            </p:nvSpPr>
            <p:spPr bwMode="auto">
              <a:xfrm>
                <a:off x="2102832" y="1633325"/>
                <a:ext cx="662512" cy="110744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8" name="Freeform 117"/>
              <p:cNvSpPr>
                <a:spLocks/>
              </p:cNvSpPr>
              <p:nvPr/>
            </p:nvSpPr>
            <p:spPr bwMode="auto">
              <a:xfrm>
                <a:off x="2537317" y="1727555"/>
                <a:ext cx="243435" cy="97144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9" name="Freeform 118"/>
              <p:cNvSpPr>
                <a:spLocks/>
              </p:cNvSpPr>
              <p:nvPr/>
            </p:nvSpPr>
            <p:spPr bwMode="auto">
              <a:xfrm>
                <a:off x="2090507" y="1729498"/>
                <a:ext cx="240353" cy="97144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20" name="Straight Connector 119"/>
              <p:cNvCxnSpPr>
                <a:cxnSpLocks noChangeShapeType="1"/>
                <a:endCxn id="115" idx="2"/>
              </p:cNvCxnSpPr>
              <p:nvPr/>
            </p:nvCxnSpPr>
            <p:spPr bwMode="auto">
              <a:xfrm flipH="1" flipV="1">
                <a:off x="1871723" y="1737269"/>
                <a:ext cx="3081" cy="1233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121" name="Straight Connector 120"/>
              <p:cNvCxnSpPr>
                <a:cxnSpLocks noChangeShapeType="1"/>
              </p:cNvCxnSpPr>
              <p:nvPr/>
            </p:nvCxnSpPr>
            <p:spPr bwMode="auto">
              <a:xfrm flipH="1" flipV="1">
                <a:off x="2996454" y="1734355"/>
                <a:ext cx="3081" cy="1233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sp>
          <p:nvSpPr>
            <p:cNvPr id="52235" name="Line 26"/>
            <p:cNvSpPr>
              <a:spLocks noChangeShapeType="1"/>
            </p:cNvSpPr>
            <p:nvPr/>
          </p:nvSpPr>
          <p:spPr bwMode="auto">
            <a:xfrm>
              <a:off x="4545013" y="2276475"/>
              <a:ext cx="1933575" cy="95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36" name="Rectangle 29"/>
            <p:cNvSpPr>
              <a:spLocks noChangeArrowheads="1"/>
            </p:cNvSpPr>
            <p:nvPr/>
          </p:nvSpPr>
          <p:spPr bwMode="auto">
            <a:xfrm>
              <a:off x="5464175" y="2076450"/>
              <a:ext cx="147638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solidFill>
                  <a:srgbClr val="000000"/>
                </a:solidFill>
              </a:endParaRPr>
            </a:p>
          </p:txBody>
        </p:sp>
        <p:sp>
          <p:nvSpPr>
            <p:cNvPr id="52237" name="Rectangle 30"/>
            <p:cNvSpPr>
              <a:spLocks noChangeArrowheads="1"/>
            </p:cNvSpPr>
            <p:nvPr/>
          </p:nvSpPr>
          <p:spPr bwMode="auto">
            <a:xfrm>
              <a:off x="4211638" y="2147888"/>
              <a:ext cx="147637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solidFill>
                  <a:srgbClr val="000000"/>
                </a:solidFill>
              </a:endParaRPr>
            </a:p>
          </p:txBody>
        </p:sp>
        <p:sp>
          <p:nvSpPr>
            <p:cNvPr id="52238" name="Rectangle 31"/>
            <p:cNvSpPr>
              <a:spLocks noChangeArrowheads="1"/>
            </p:cNvSpPr>
            <p:nvPr/>
          </p:nvSpPr>
          <p:spPr bwMode="auto">
            <a:xfrm>
              <a:off x="4373563" y="2147888"/>
              <a:ext cx="147637" cy="2000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solidFill>
                  <a:srgbClr val="000000"/>
                </a:solidFill>
              </a:endParaRPr>
            </a:p>
          </p:txBody>
        </p:sp>
        <p:sp>
          <p:nvSpPr>
            <p:cNvPr id="52239" name="Line 35"/>
            <p:cNvSpPr>
              <a:spLocks noChangeShapeType="1"/>
            </p:cNvSpPr>
            <p:nvPr/>
          </p:nvSpPr>
          <p:spPr bwMode="auto">
            <a:xfrm flipV="1">
              <a:off x="6235700" y="1876425"/>
              <a:ext cx="3667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40" name="Rectangle 38"/>
            <p:cNvSpPr>
              <a:spLocks noChangeArrowheads="1"/>
            </p:cNvSpPr>
            <p:nvPr/>
          </p:nvSpPr>
          <p:spPr bwMode="auto">
            <a:xfrm>
              <a:off x="4502150" y="2085975"/>
              <a:ext cx="147638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solidFill>
                  <a:srgbClr val="000000"/>
                </a:solidFill>
              </a:endParaRPr>
            </a:p>
          </p:txBody>
        </p:sp>
        <p:sp>
          <p:nvSpPr>
            <p:cNvPr id="52241" name="Text Box 39"/>
            <p:cNvSpPr txBox="1">
              <a:spLocks noChangeArrowheads="1"/>
            </p:cNvSpPr>
            <p:nvPr/>
          </p:nvSpPr>
          <p:spPr bwMode="auto">
            <a:xfrm>
              <a:off x="4839335" y="1689100"/>
              <a:ext cx="160644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1400" dirty="0">
                  <a:solidFill>
                    <a:srgbClr val="CC0000"/>
                  </a:solidFill>
                </a:rPr>
                <a:t>전파</a:t>
              </a:r>
              <a:r>
                <a:rPr lang="en-US" altLang="ko-KR" sz="1400" dirty="0">
                  <a:solidFill>
                    <a:srgbClr val="CC0000"/>
                  </a:solidFill>
                </a:rPr>
                <a:t>(propagation)</a:t>
              </a:r>
            </a:p>
          </p:txBody>
        </p:sp>
        <p:sp>
          <p:nvSpPr>
            <p:cNvPr id="52242" name="Line 40"/>
            <p:cNvSpPr>
              <a:spLocks noChangeShapeType="1"/>
            </p:cNvSpPr>
            <p:nvPr/>
          </p:nvSpPr>
          <p:spPr bwMode="auto">
            <a:xfrm rot="10800000">
              <a:off x="4645025" y="1876425"/>
              <a:ext cx="3190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43" name="Text Box 43"/>
            <p:cNvSpPr txBox="1">
              <a:spLocks noChangeArrowheads="1"/>
            </p:cNvSpPr>
            <p:nvPr/>
          </p:nvSpPr>
          <p:spPr bwMode="auto">
            <a:xfrm>
              <a:off x="3127375" y="2803525"/>
              <a:ext cx="1402871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800" dirty="0">
                  <a:solidFill>
                    <a:srgbClr val="CC0000"/>
                  </a:solidFill>
                </a:rPr>
                <a:t>처리</a:t>
              </a:r>
              <a:r>
                <a:rPr lang="en-US" altLang="ko-KR" sz="1800" dirty="0">
                  <a:solidFill>
                    <a:srgbClr val="CC0000"/>
                  </a:solidFill>
                </a:rPr>
                <a:t>(nodal</a:t>
              </a:r>
            </a:p>
            <a:p>
              <a:pPr algn="ctr"/>
              <a:r>
                <a:rPr lang="en-US" altLang="ko-KR" sz="1800" dirty="0">
                  <a:solidFill>
                    <a:srgbClr val="CC0000"/>
                  </a:solidFill>
                </a:rPr>
                <a:t>Processing)</a:t>
              </a:r>
            </a:p>
          </p:txBody>
        </p:sp>
        <p:sp>
          <p:nvSpPr>
            <p:cNvPr id="52244" name="Line 44"/>
            <p:cNvSpPr>
              <a:spLocks noChangeShapeType="1"/>
            </p:cNvSpPr>
            <p:nvPr/>
          </p:nvSpPr>
          <p:spPr bwMode="auto">
            <a:xfrm rot="10800000">
              <a:off x="3378200" y="2847975"/>
              <a:ext cx="8334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45" name="Line 45"/>
            <p:cNvSpPr>
              <a:spLocks noChangeShapeType="1"/>
            </p:cNvSpPr>
            <p:nvPr/>
          </p:nvSpPr>
          <p:spPr bwMode="auto">
            <a:xfrm rot="10800000" flipV="1">
              <a:off x="4187825" y="2609850"/>
              <a:ext cx="3857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46" name="Text Box 46"/>
            <p:cNvSpPr txBox="1">
              <a:spLocks noChangeArrowheads="1"/>
            </p:cNvSpPr>
            <p:nvPr/>
          </p:nvSpPr>
          <p:spPr bwMode="auto">
            <a:xfrm>
              <a:off x="4595813" y="3060700"/>
              <a:ext cx="174910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1800" dirty="0" err="1">
                  <a:solidFill>
                    <a:srgbClr val="CC0000"/>
                  </a:solidFill>
                </a:rPr>
                <a:t>큐잉</a:t>
              </a:r>
              <a:r>
                <a:rPr lang="en-US" altLang="ko-KR" sz="1800" dirty="0">
                  <a:solidFill>
                    <a:srgbClr val="CC0000"/>
                  </a:solidFill>
                </a:rPr>
                <a:t>(</a:t>
              </a:r>
              <a:r>
                <a:rPr lang="en-US" altLang="ko-KR" sz="1800" dirty="0" err="1">
                  <a:solidFill>
                    <a:srgbClr val="CC0000"/>
                  </a:solidFill>
                </a:rPr>
                <a:t>queueing</a:t>
              </a:r>
              <a:r>
                <a:rPr lang="en-US" altLang="ko-KR" sz="1800" dirty="0">
                  <a:solidFill>
                    <a:srgbClr val="CC0000"/>
                  </a:solidFill>
                </a:rPr>
                <a:t>)</a:t>
              </a:r>
            </a:p>
          </p:txBody>
        </p:sp>
        <p:sp>
          <p:nvSpPr>
            <p:cNvPr id="52247" name="Line 47"/>
            <p:cNvSpPr>
              <a:spLocks noChangeShapeType="1"/>
            </p:cNvSpPr>
            <p:nvPr/>
          </p:nvSpPr>
          <p:spPr bwMode="auto">
            <a:xfrm rot="10800000">
              <a:off x="4349750" y="2609850"/>
              <a:ext cx="595313" cy="552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48" name="Rectangle 3"/>
            <p:cNvSpPr>
              <a:spLocks noChangeArrowheads="1"/>
            </p:cNvSpPr>
            <p:nvPr/>
          </p:nvSpPr>
          <p:spPr bwMode="auto">
            <a:xfrm>
              <a:off x="2116138" y="3630613"/>
              <a:ext cx="4943475" cy="55403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285750" indent="-285750" eaLnBrk="1" hangingPunct="1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itchFamily="2" charset="2"/>
                <a:buNone/>
              </a:pPr>
              <a:r>
                <a:rPr lang="en-US" altLang="ko-KR" i="1">
                  <a:solidFill>
                    <a:srgbClr val="000000"/>
                  </a:solidFill>
                  <a:latin typeface="Gill Sans MT" pitchFamily="34" charset="0"/>
                </a:rPr>
                <a:t>d</a:t>
              </a:r>
              <a:r>
                <a:rPr lang="en-US" altLang="ko-KR" baseline="-25000">
                  <a:solidFill>
                    <a:srgbClr val="000000"/>
                  </a:solidFill>
                  <a:latin typeface="Gill Sans MT" pitchFamily="34" charset="0"/>
                </a:rPr>
                <a:t>nodal</a:t>
              </a:r>
              <a:r>
                <a:rPr lang="en-US" altLang="ko-KR">
                  <a:solidFill>
                    <a:srgbClr val="000000"/>
                  </a:solidFill>
                  <a:latin typeface="Gill Sans MT" pitchFamily="34" charset="0"/>
                </a:rPr>
                <a:t> = </a:t>
              </a:r>
              <a:r>
                <a:rPr lang="en-US" altLang="ko-KR" i="1">
                  <a:solidFill>
                    <a:srgbClr val="000000"/>
                  </a:solidFill>
                  <a:latin typeface="Gill Sans MT" pitchFamily="34" charset="0"/>
                </a:rPr>
                <a:t>d</a:t>
              </a:r>
              <a:r>
                <a:rPr lang="en-US" altLang="ko-KR" baseline="-25000">
                  <a:solidFill>
                    <a:srgbClr val="000000"/>
                  </a:solidFill>
                  <a:latin typeface="Gill Sans MT" pitchFamily="34" charset="0"/>
                </a:rPr>
                <a:t>proc</a:t>
              </a:r>
              <a:r>
                <a:rPr lang="en-US" altLang="ko-KR">
                  <a:solidFill>
                    <a:srgbClr val="000000"/>
                  </a:solidFill>
                  <a:latin typeface="Gill Sans MT" pitchFamily="34" charset="0"/>
                </a:rPr>
                <a:t> + </a:t>
              </a:r>
              <a:r>
                <a:rPr lang="en-US" altLang="ko-KR" i="1">
                  <a:solidFill>
                    <a:srgbClr val="000000"/>
                  </a:solidFill>
                  <a:latin typeface="Gill Sans MT" pitchFamily="34" charset="0"/>
                </a:rPr>
                <a:t>d</a:t>
              </a:r>
              <a:r>
                <a:rPr lang="en-US" altLang="ko-KR" baseline="-25000">
                  <a:solidFill>
                    <a:srgbClr val="000000"/>
                  </a:solidFill>
                  <a:latin typeface="Gill Sans MT" pitchFamily="34" charset="0"/>
                </a:rPr>
                <a:t>queue</a:t>
              </a:r>
              <a:r>
                <a:rPr lang="en-US" altLang="ko-KR">
                  <a:solidFill>
                    <a:srgbClr val="000000"/>
                  </a:solidFill>
                  <a:latin typeface="Gill Sans MT" pitchFamily="34" charset="0"/>
                </a:rPr>
                <a:t> + </a:t>
              </a:r>
              <a:r>
                <a:rPr lang="en-US" altLang="ko-KR" i="1">
                  <a:solidFill>
                    <a:srgbClr val="000000"/>
                  </a:solidFill>
                  <a:latin typeface="Gill Sans MT" pitchFamily="34" charset="0"/>
                </a:rPr>
                <a:t>d</a:t>
              </a:r>
              <a:r>
                <a:rPr lang="en-US" altLang="ko-KR" baseline="-25000">
                  <a:solidFill>
                    <a:srgbClr val="000000"/>
                  </a:solidFill>
                  <a:latin typeface="Gill Sans MT" pitchFamily="34" charset="0"/>
                </a:rPr>
                <a:t>trans</a:t>
              </a:r>
              <a:r>
                <a:rPr lang="en-US" altLang="ko-KR">
                  <a:solidFill>
                    <a:srgbClr val="000000"/>
                  </a:solidFill>
                  <a:latin typeface="Gill Sans MT" pitchFamily="34" charset="0"/>
                </a:rPr>
                <a:t> +  </a:t>
              </a:r>
              <a:r>
                <a:rPr lang="en-US" altLang="ko-KR" i="1">
                  <a:solidFill>
                    <a:srgbClr val="000000"/>
                  </a:solidFill>
                  <a:latin typeface="Gill Sans MT" pitchFamily="34" charset="0"/>
                </a:rPr>
                <a:t>d</a:t>
              </a:r>
              <a:r>
                <a:rPr lang="en-US" altLang="ko-KR" baseline="-25000">
                  <a:solidFill>
                    <a:srgbClr val="000000"/>
                  </a:solidFill>
                  <a:latin typeface="Gill Sans MT" pitchFamily="34" charset="0"/>
                </a:rPr>
                <a:t>prop</a:t>
              </a:r>
              <a:endParaRPr lang="en-US" altLang="ko-KR">
                <a:solidFill>
                  <a:srgbClr val="000000"/>
                </a:solidFill>
                <a:latin typeface="Gill Sans MT" pitchFamily="34" charset="0"/>
              </a:endParaRPr>
            </a:p>
          </p:txBody>
        </p:sp>
        <p:sp>
          <p:nvSpPr>
            <p:cNvPr id="52249" name="Line 25"/>
            <p:cNvSpPr>
              <a:spLocks noChangeShapeType="1"/>
            </p:cNvSpPr>
            <p:nvPr/>
          </p:nvSpPr>
          <p:spPr bwMode="auto">
            <a:xfrm flipV="1">
              <a:off x="2619083" y="2397124"/>
              <a:ext cx="735306" cy="54993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50" name="Rectangle 32"/>
            <p:cNvSpPr>
              <a:spLocks noChangeArrowheads="1"/>
            </p:cNvSpPr>
            <p:nvPr/>
          </p:nvSpPr>
          <p:spPr bwMode="auto">
            <a:xfrm>
              <a:off x="3159125" y="2047875"/>
              <a:ext cx="147638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solidFill>
                  <a:srgbClr val="000000"/>
                </a:solidFill>
              </a:endParaRPr>
            </a:p>
          </p:txBody>
        </p:sp>
        <p:sp>
          <p:nvSpPr>
            <p:cNvPr id="52251" name="Line 33"/>
            <p:cNvSpPr>
              <a:spLocks noChangeShapeType="1"/>
            </p:cNvSpPr>
            <p:nvPr/>
          </p:nvSpPr>
          <p:spPr bwMode="auto">
            <a:xfrm>
              <a:off x="3109913" y="1984375"/>
              <a:ext cx="2111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52" name="Text Box 36"/>
            <p:cNvSpPr txBox="1">
              <a:spLocks noChangeArrowheads="1"/>
            </p:cNvSpPr>
            <p:nvPr/>
          </p:nvSpPr>
          <p:spPr bwMode="auto">
            <a:xfrm>
              <a:off x="1743075" y="1541463"/>
              <a:ext cx="40267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52253" name="Text Box 37"/>
            <p:cNvSpPr txBox="1">
              <a:spLocks noChangeArrowheads="1"/>
            </p:cNvSpPr>
            <p:nvPr/>
          </p:nvSpPr>
          <p:spPr bwMode="auto">
            <a:xfrm>
              <a:off x="1919288" y="2493963"/>
              <a:ext cx="38735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/>
                <a:t>B</a:t>
              </a:r>
            </a:p>
          </p:txBody>
        </p:sp>
        <p:grpSp>
          <p:nvGrpSpPr>
            <p:cNvPr id="52254" name="Group 66"/>
            <p:cNvGrpSpPr>
              <a:grpSpLocks/>
            </p:cNvGrpSpPr>
            <p:nvPr/>
          </p:nvGrpSpPr>
          <p:grpSpPr bwMode="auto">
            <a:xfrm>
              <a:off x="1893888" y="1541463"/>
              <a:ext cx="779462" cy="679450"/>
              <a:chOff x="-44" y="1473"/>
              <a:chExt cx="981" cy="1105"/>
            </a:xfrm>
          </p:grpSpPr>
          <p:pic>
            <p:nvPicPr>
              <p:cNvPr id="52272" name="Picture 6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2273" name="Freeform 68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77884 w 356"/>
                  <a:gd name="T3" fmla="*/ 5996 h 368"/>
                  <a:gd name="T4" fmla="*/ 92393 w 356"/>
                  <a:gd name="T5" fmla="*/ 124961 h 368"/>
                  <a:gd name="T6" fmla="*/ 20362 w 356"/>
                  <a:gd name="T7" fmla="*/ 15627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</p:grpSp>
        <p:grpSp>
          <p:nvGrpSpPr>
            <p:cNvPr id="52255" name="Group 69"/>
            <p:cNvGrpSpPr>
              <a:grpSpLocks/>
            </p:cNvGrpSpPr>
            <p:nvPr/>
          </p:nvGrpSpPr>
          <p:grpSpPr bwMode="auto">
            <a:xfrm>
              <a:off x="1943685" y="2548431"/>
              <a:ext cx="779463" cy="679450"/>
              <a:chOff x="-44" y="1473"/>
              <a:chExt cx="981" cy="1105"/>
            </a:xfrm>
          </p:grpSpPr>
          <p:pic>
            <p:nvPicPr>
              <p:cNvPr id="52270" name="Picture 7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2271" name="Freeform 71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77884 w 356"/>
                  <a:gd name="T3" fmla="*/ 5996 h 368"/>
                  <a:gd name="T4" fmla="*/ 92393 w 356"/>
                  <a:gd name="T5" fmla="*/ 124961 h 368"/>
                  <a:gd name="T6" fmla="*/ 20362 w 356"/>
                  <a:gd name="T7" fmla="*/ 15627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</p:grpSp>
        <p:sp>
          <p:nvSpPr>
            <p:cNvPr id="52256" name="Text Box 41"/>
            <p:cNvSpPr txBox="1">
              <a:spLocks noChangeArrowheads="1"/>
            </p:cNvSpPr>
            <p:nvPr/>
          </p:nvSpPr>
          <p:spPr bwMode="auto">
            <a:xfrm>
              <a:off x="2987675" y="1249363"/>
              <a:ext cx="20953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1800" dirty="0">
                  <a:solidFill>
                    <a:srgbClr val="CC0000"/>
                  </a:solidFill>
                </a:rPr>
                <a:t>전송</a:t>
              </a:r>
              <a:r>
                <a:rPr lang="en-US" altLang="ko-KR" sz="1800" dirty="0">
                  <a:solidFill>
                    <a:srgbClr val="CC0000"/>
                  </a:solidFill>
                </a:rPr>
                <a:t>(transmission)</a:t>
              </a:r>
            </a:p>
          </p:txBody>
        </p:sp>
        <p:sp>
          <p:nvSpPr>
            <p:cNvPr id="52257" name="Line 42"/>
            <p:cNvSpPr>
              <a:spLocks noChangeShapeType="1"/>
            </p:cNvSpPr>
            <p:nvPr/>
          </p:nvSpPr>
          <p:spPr bwMode="auto">
            <a:xfrm rot="10800000" flipH="1" flipV="1">
              <a:off x="4038600" y="1517650"/>
              <a:ext cx="528638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52258" name="Group 347"/>
            <p:cNvGrpSpPr>
              <a:grpSpLocks/>
            </p:cNvGrpSpPr>
            <p:nvPr/>
          </p:nvGrpSpPr>
          <p:grpSpPr bwMode="auto">
            <a:xfrm>
              <a:off x="6474579" y="1949848"/>
              <a:ext cx="1162562" cy="715538"/>
              <a:chOff x="1871277" y="1576300"/>
              <a:chExt cx="1128371" cy="437861"/>
            </a:xfrm>
          </p:grpSpPr>
          <p:sp>
            <p:nvSpPr>
              <p:cNvPr id="100" name="Oval 99"/>
              <p:cNvSpPr>
                <a:spLocks noChangeArrowheads="1"/>
              </p:cNvSpPr>
              <p:nvPr/>
            </p:nvSpPr>
            <p:spPr bwMode="auto">
              <a:xfrm flipV="1">
                <a:off x="1874917" y="1694572"/>
                <a:ext cx="1124731" cy="319605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 bwMode="auto">
              <a:xfrm>
                <a:off x="1871836" y="1739259"/>
                <a:ext cx="1127812" cy="1165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102" name="Oval 101"/>
              <p:cNvSpPr>
                <a:spLocks noChangeArrowheads="1"/>
              </p:cNvSpPr>
              <p:nvPr/>
            </p:nvSpPr>
            <p:spPr bwMode="auto">
              <a:xfrm flipV="1">
                <a:off x="1871836" y="1576056"/>
                <a:ext cx="1124731" cy="319605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03" name="Freeform 102"/>
              <p:cNvSpPr/>
              <p:nvPr/>
            </p:nvSpPr>
            <p:spPr bwMode="auto">
              <a:xfrm>
                <a:off x="2159951" y="1673201"/>
                <a:ext cx="548499" cy="16126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04" name="Freeform 103"/>
              <p:cNvSpPr>
                <a:spLocks/>
              </p:cNvSpPr>
              <p:nvPr/>
            </p:nvSpPr>
            <p:spPr bwMode="auto">
              <a:xfrm>
                <a:off x="2102945" y="1633372"/>
                <a:ext cx="662512" cy="110744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5" name="Freeform 104"/>
              <p:cNvSpPr>
                <a:spLocks/>
              </p:cNvSpPr>
              <p:nvPr/>
            </p:nvSpPr>
            <p:spPr bwMode="auto">
              <a:xfrm>
                <a:off x="2537430" y="1727602"/>
                <a:ext cx="243435" cy="97144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6" name="Freeform 105"/>
              <p:cNvSpPr>
                <a:spLocks/>
              </p:cNvSpPr>
              <p:nvPr/>
            </p:nvSpPr>
            <p:spPr bwMode="auto">
              <a:xfrm>
                <a:off x="2090619" y="1729544"/>
                <a:ext cx="240353" cy="97144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07" name="Straight Connector 106"/>
              <p:cNvCxnSpPr>
                <a:cxnSpLocks noChangeShapeType="1"/>
                <a:endCxn id="102" idx="2"/>
              </p:cNvCxnSpPr>
              <p:nvPr/>
            </p:nvCxnSpPr>
            <p:spPr bwMode="auto">
              <a:xfrm flipH="1" flipV="1">
                <a:off x="1871836" y="1737316"/>
                <a:ext cx="3081" cy="1233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108" name="Straight Connector 107"/>
              <p:cNvCxnSpPr>
                <a:cxnSpLocks noChangeShapeType="1"/>
              </p:cNvCxnSpPr>
              <p:nvPr/>
            </p:nvCxnSpPr>
            <p:spPr bwMode="auto">
              <a:xfrm flipH="1" flipV="1">
                <a:off x="2996567" y="1734402"/>
                <a:ext cx="3081" cy="1233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sp>
          <p:nvSpPr>
            <p:cNvPr id="52259" name="Rectangle 31"/>
            <p:cNvSpPr>
              <a:spLocks noChangeArrowheads="1"/>
            </p:cNvSpPr>
            <p:nvPr/>
          </p:nvSpPr>
          <p:spPr bwMode="auto">
            <a:xfrm>
              <a:off x="2722387" y="2704007"/>
              <a:ext cx="139765" cy="18519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solidFill>
                  <a:srgbClr val="000000"/>
                </a:solidFill>
              </a:endParaRPr>
            </a:p>
          </p:txBody>
        </p:sp>
        <p:sp>
          <p:nvSpPr>
            <p:cNvPr id="52260" name="Line 33"/>
            <p:cNvSpPr>
              <a:spLocks noChangeShapeType="1"/>
            </p:cNvSpPr>
            <p:nvPr/>
          </p:nvSpPr>
          <p:spPr bwMode="auto">
            <a:xfrm flipV="1">
              <a:off x="2897708" y="2673625"/>
              <a:ext cx="219668" cy="1619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solidFill>
                  <a:srgbClr val="000000"/>
                </a:solidFill>
                <a:ea typeface="ＭＳ Ｐゴシック" pitchFamily="34" charset="-128"/>
              </a:rPr>
              <a:t>Introduction</a:t>
            </a:r>
          </a:p>
        </p:txBody>
      </p:sp>
      <p:sp>
        <p:nvSpPr>
          <p:cNvPr id="112642" name="Rectangle 3"/>
          <p:cNvSpPr>
            <a:spLocks noChangeArrowheads="1"/>
          </p:cNvSpPr>
          <p:nvPr/>
        </p:nvSpPr>
        <p:spPr bwMode="auto">
          <a:xfrm>
            <a:off x="627063" y="4459288"/>
            <a:ext cx="3810000" cy="2078037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d</a:t>
            </a:r>
            <a:r>
              <a:rPr lang="en-US" baseline="-25000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trans</a:t>
            </a:r>
            <a:r>
              <a:rPr lang="en-US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: transmission delay:</a:t>
            </a:r>
          </a:p>
          <a:p>
            <a:pPr marL="231775" indent="-23177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L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: </a:t>
            </a:r>
            <a:r>
              <a:rPr lang="ko-KR" altLang="en-US" sz="2000" dirty="0" err="1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패킷</a:t>
            </a:r>
            <a:r>
              <a:rPr lang="ko-KR" altLang="en-US" sz="20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길이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(bits) </a:t>
            </a:r>
          </a:p>
          <a:p>
            <a:pPr marL="231775" indent="-23177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R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: </a:t>
            </a:r>
            <a:r>
              <a:rPr lang="ko-KR" altLang="en-US" sz="20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링크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ko-KR" altLang="en-US" sz="2000" i="1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대역폭</a:t>
            </a:r>
            <a:r>
              <a:rPr lang="en-US" sz="2000" i="1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(bps)</a:t>
            </a:r>
          </a:p>
          <a:p>
            <a:pPr marL="231775" indent="-23177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000" i="1" baseline="-25000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trans</a:t>
            </a:r>
            <a:r>
              <a:rPr lang="en-US" sz="2000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i="1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= L/R</a:t>
            </a:r>
          </a:p>
        </p:txBody>
      </p:sp>
      <p:sp>
        <p:nvSpPr>
          <p:cNvPr id="112643" name="Rectangle 4"/>
          <p:cNvSpPr>
            <a:spLocks noChangeArrowheads="1"/>
          </p:cNvSpPr>
          <p:nvPr/>
        </p:nvSpPr>
        <p:spPr bwMode="auto">
          <a:xfrm>
            <a:off x="4735513" y="4467225"/>
            <a:ext cx="4152900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d</a:t>
            </a:r>
            <a:r>
              <a:rPr lang="en-US" baseline="-25000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prop</a:t>
            </a:r>
            <a:r>
              <a:rPr lang="en-US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: propagation delay:</a:t>
            </a:r>
          </a:p>
          <a:p>
            <a:pPr marL="231775" indent="-23177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: </a:t>
            </a:r>
            <a:r>
              <a:rPr lang="ko-KR" altLang="en-US" sz="20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물리 링크의 길이</a:t>
            </a:r>
            <a:endParaRPr lang="en-US" sz="2000" dirty="0">
              <a:solidFill>
                <a:srgbClr val="000000"/>
              </a:solidFill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231775" indent="-23177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s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: </a:t>
            </a:r>
            <a:r>
              <a:rPr lang="ko-KR" altLang="en-US" sz="20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전파 속도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(~2x10</a:t>
            </a:r>
            <a:r>
              <a:rPr lang="en-US" sz="2000" baseline="300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8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m/sec)</a:t>
            </a:r>
          </a:p>
          <a:p>
            <a:pPr marL="231775" indent="-23177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000" baseline="-25000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prop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= </a:t>
            </a:r>
            <a:r>
              <a:rPr lang="en-US" sz="2000" i="1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/</a:t>
            </a:r>
            <a:r>
              <a:rPr lang="en-US" sz="2000" i="1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s</a:t>
            </a:r>
          </a:p>
        </p:txBody>
      </p:sp>
      <p:pic>
        <p:nvPicPr>
          <p:cNvPr id="53253" name="Picture 64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63" y="855663"/>
            <a:ext cx="6737350" cy="15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4" name="Rectangle 2"/>
          <p:cNvSpPr>
            <a:spLocks noChangeArrowheads="1"/>
          </p:cNvSpPr>
          <p:nvPr/>
        </p:nvSpPr>
        <p:spPr bwMode="auto">
          <a:xfrm>
            <a:off x="452438" y="200025"/>
            <a:ext cx="7772400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ko-KR" altLang="en-US" sz="4400" dirty="0" err="1"/>
              <a:t>패킷</a:t>
            </a:r>
            <a:r>
              <a:rPr lang="ko-KR" altLang="en-US" sz="4400" dirty="0"/>
              <a:t> 지연의 </a:t>
            </a:r>
            <a:r>
              <a:rPr lang="en-US" altLang="ko-KR" sz="4400" dirty="0"/>
              <a:t>4</a:t>
            </a:r>
            <a:r>
              <a:rPr lang="ko-KR" altLang="en-US" sz="4400" dirty="0"/>
              <a:t>가지 원인</a:t>
            </a:r>
            <a:endParaRPr lang="en-US" altLang="ko-KR" sz="4800" dirty="0">
              <a:solidFill>
                <a:srgbClr val="000099"/>
              </a:solidFill>
              <a:latin typeface="Gill Sans MT" pitchFamily="34" charset="0"/>
            </a:endParaRPr>
          </a:p>
        </p:txBody>
      </p:sp>
      <p:sp>
        <p:nvSpPr>
          <p:cNvPr id="5325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>
                <a:solidFill>
                  <a:srgbClr val="000000"/>
                </a:solidFill>
              </a:rPr>
              <a:t>1-</a:t>
            </a:r>
            <a:fld id="{A683F803-B639-4863-8DA3-B97273A808C3}" type="slidenum">
              <a:rPr lang="en-US" altLang="ko-KR">
                <a:solidFill>
                  <a:srgbClr val="000000"/>
                </a:solidFill>
              </a:rPr>
              <a:pPr/>
              <a:t>57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3256" name="TextBox 1"/>
          <p:cNvSpPr txBox="1">
            <a:spLocks noChangeArrowheads="1"/>
          </p:cNvSpPr>
          <p:nvPr/>
        </p:nvSpPr>
        <p:spPr bwMode="auto">
          <a:xfrm>
            <a:off x="503238" y="6370638"/>
            <a:ext cx="64309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400"/>
              <a:t>* Check out the Java applet for an interactive animation on trans vs. prop delay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2074863" y="5413375"/>
            <a:ext cx="2692400" cy="701675"/>
            <a:chOff x="2271473" y="5377200"/>
            <a:chExt cx="2692148" cy="701675"/>
          </a:xfrm>
        </p:grpSpPr>
        <p:sp>
          <p:nvSpPr>
            <p:cNvPr id="53309" name="Text Box 62"/>
            <p:cNvSpPr txBox="1">
              <a:spLocks noChangeArrowheads="1"/>
            </p:cNvSpPr>
            <p:nvPr/>
          </p:nvSpPr>
          <p:spPr bwMode="auto">
            <a:xfrm>
              <a:off x="2598578" y="5377200"/>
              <a:ext cx="2105025" cy="701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ko-KR" sz="2000" i="1" dirty="0" err="1">
                  <a:solidFill>
                    <a:srgbClr val="CC0000"/>
                  </a:solidFill>
                </a:rPr>
                <a:t>d</a:t>
              </a:r>
              <a:r>
                <a:rPr lang="en-US" altLang="ko-KR" sz="2000" baseline="-25000" dirty="0" err="1">
                  <a:solidFill>
                    <a:srgbClr val="CC0000"/>
                  </a:solidFill>
                </a:rPr>
                <a:t>trans</a:t>
              </a:r>
              <a:r>
                <a:rPr lang="en-US" altLang="ko-KR" sz="2000" baseline="-25000" dirty="0">
                  <a:solidFill>
                    <a:srgbClr val="CC0000"/>
                  </a:solidFill>
                </a:rPr>
                <a:t> </a:t>
              </a:r>
              <a:r>
                <a:rPr lang="ko-KR" altLang="en-US" sz="2000" dirty="0">
                  <a:solidFill>
                    <a:srgbClr val="CC0000"/>
                  </a:solidFill>
                </a:rPr>
                <a:t>과 </a:t>
              </a:r>
              <a:r>
                <a:rPr lang="en-US" altLang="ko-KR" sz="2000" i="1" dirty="0" err="1">
                  <a:solidFill>
                    <a:srgbClr val="CC0000"/>
                  </a:solidFill>
                </a:rPr>
                <a:t>d</a:t>
              </a:r>
              <a:r>
                <a:rPr lang="en-US" altLang="ko-KR" sz="2000" baseline="-25000" dirty="0" err="1">
                  <a:solidFill>
                    <a:srgbClr val="CC0000"/>
                  </a:solidFill>
                </a:rPr>
                <a:t>prop</a:t>
              </a:r>
              <a:endParaRPr lang="en-US" altLang="ko-KR" sz="2000" baseline="-25000" dirty="0">
                <a:solidFill>
                  <a:srgbClr val="CC0000"/>
                </a:solidFill>
              </a:endParaRPr>
            </a:p>
            <a:p>
              <a:pPr algn="ctr"/>
              <a:r>
                <a:rPr lang="ko-KR" altLang="en-US" sz="2000" dirty="0">
                  <a:solidFill>
                    <a:srgbClr val="CC0000"/>
                  </a:solidFill>
                </a:rPr>
                <a:t>는 완전히 다름</a:t>
              </a:r>
              <a:endParaRPr lang="en-US" altLang="ko-KR" sz="2000" dirty="0">
                <a:solidFill>
                  <a:srgbClr val="CC0000"/>
                </a:solidFill>
              </a:endParaRPr>
            </a:p>
          </p:txBody>
        </p:sp>
        <p:cxnSp>
          <p:nvCxnSpPr>
            <p:cNvPr id="53310" name="Straight Arrow Connector 3"/>
            <p:cNvCxnSpPr>
              <a:cxnSpLocks noChangeShapeType="1"/>
            </p:cNvCxnSpPr>
            <p:nvPr/>
          </p:nvCxnSpPr>
          <p:spPr bwMode="auto">
            <a:xfrm>
              <a:off x="2271473" y="5616983"/>
              <a:ext cx="554448" cy="3"/>
            </a:xfrm>
            <a:prstGeom prst="straightConnector1">
              <a:avLst/>
            </a:prstGeom>
            <a:noFill/>
            <a:ln w="31750">
              <a:solidFill>
                <a:srgbClr val="FF0000"/>
              </a:solidFill>
              <a:round/>
              <a:headEnd type="triangle" w="lg" len="med"/>
              <a:tailEnd type="none" w="lg" len="med"/>
            </a:ln>
          </p:spPr>
        </p:cxnSp>
        <p:cxnSp>
          <p:nvCxnSpPr>
            <p:cNvPr id="53311" name="Straight Arrow Connector 72"/>
            <p:cNvCxnSpPr>
              <a:cxnSpLocks noChangeShapeType="1"/>
            </p:cNvCxnSpPr>
            <p:nvPr/>
          </p:nvCxnSpPr>
          <p:spPr bwMode="auto">
            <a:xfrm flipH="1">
              <a:off x="4409173" y="5608388"/>
              <a:ext cx="554448" cy="3"/>
            </a:xfrm>
            <a:prstGeom prst="straightConnector1">
              <a:avLst/>
            </a:prstGeom>
            <a:noFill/>
            <a:ln w="31750">
              <a:solidFill>
                <a:srgbClr val="FF0000"/>
              </a:solidFill>
              <a:round/>
              <a:headEnd type="triangle" w="lg" len="med"/>
              <a:tailEnd type="none" w="lg" len="med"/>
            </a:ln>
          </p:spPr>
        </p:cxnSp>
      </p:grpSp>
      <p:sp>
        <p:nvSpPr>
          <p:cNvPr id="53258" name="TextBox 1"/>
          <p:cNvSpPr txBox="1">
            <a:spLocks noChangeArrowheads="1"/>
          </p:cNvSpPr>
          <p:nvPr/>
        </p:nvSpPr>
        <p:spPr bwMode="auto">
          <a:xfrm>
            <a:off x="511175" y="6145213"/>
            <a:ext cx="91471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400"/>
              <a:t>* Check out the online interactive exercises for more examples: h</a:t>
            </a:r>
            <a:r>
              <a:rPr lang="en-US" altLang="ko-KR" sz="1200"/>
              <a:t>ttp://gaia.cs.umass.edu/kurose_ross/interactive/</a:t>
            </a:r>
          </a:p>
        </p:txBody>
      </p:sp>
      <p:sp>
        <p:nvSpPr>
          <p:cNvPr id="53259" name="Line 24"/>
          <p:cNvSpPr>
            <a:spLocks noChangeShapeType="1"/>
          </p:cNvSpPr>
          <p:nvPr/>
        </p:nvSpPr>
        <p:spPr bwMode="auto">
          <a:xfrm>
            <a:off x="2620963" y="1857375"/>
            <a:ext cx="741362" cy="35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53260" name="Group 347"/>
          <p:cNvGrpSpPr>
            <a:grpSpLocks/>
          </p:cNvGrpSpPr>
          <p:nvPr/>
        </p:nvGrpSpPr>
        <p:grpSpPr bwMode="auto">
          <a:xfrm>
            <a:off x="3336925" y="1905000"/>
            <a:ext cx="1162050" cy="715963"/>
            <a:chOff x="1871277" y="1576300"/>
            <a:chExt cx="1128371" cy="437861"/>
          </a:xfrm>
        </p:grpSpPr>
        <p:sp>
          <p:nvSpPr>
            <p:cNvPr id="87" name="Oval 86"/>
            <p:cNvSpPr>
              <a:spLocks noChangeArrowheads="1"/>
            </p:cNvSpPr>
            <p:nvPr/>
          </p:nvSpPr>
          <p:spPr bwMode="auto">
            <a:xfrm flipV="1">
              <a:off x="1874360" y="1694746"/>
              <a:ext cx="1125288" cy="319415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88" name="Rectangle 87"/>
            <p:cNvSpPr/>
            <p:nvPr/>
          </p:nvSpPr>
          <p:spPr bwMode="auto">
            <a:xfrm>
              <a:off x="1871277" y="1739406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89" name="Oval 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88" cy="319415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90" name="Freeform 89"/>
            <p:cNvSpPr/>
            <p:nvPr/>
          </p:nvSpPr>
          <p:spPr bwMode="auto">
            <a:xfrm>
              <a:off x="2159536" y="1673387"/>
              <a:ext cx="548771" cy="1611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2102501" y="1633581"/>
              <a:ext cx="662841" cy="110679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auto">
            <a:xfrm>
              <a:off x="2537201" y="1727755"/>
              <a:ext cx="243555" cy="97087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auto">
            <a:xfrm>
              <a:off x="2090169" y="1729697"/>
              <a:ext cx="240473" cy="97087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94" name="Straight Connector 93"/>
            <p:cNvCxnSpPr>
              <a:cxnSpLocks noChangeShapeType="1"/>
              <a:endCxn id="89" idx="2"/>
            </p:cNvCxnSpPr>
            <p:nvPr/>
          </p:nvCxnSpPr>
          <p:spPr bwMode="auto">
            <a:xfrm flipH="1" flipV="1">
              <a:off x="1871277" y="1737464"/>
              <a:ext cx="3083" cy="1233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95" name="Straight Connector 94"/>
            <p:cNvCxnSpPr>
              <a:cxnSpLocks noChangeShapeType="1"/>
            </p:cNvCxnSpPr>
            <p:nvPr/>
          </p:nvCxnSpPr>
          <p:spPr bwMode="auto">
            <a:xfrm flipH="1" flipV="1">
              <a:off x="2996565" y="1734552"/>
              <a:ext cx="3083" cy="1233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sp>
        <p:nvSpPr>
          <p:cNvPr id="53261" name="Line 26"/>
          <p:cNvSpPr>
            <a:spLocks noChangeShapeType="1"/>
          </p:cNvSpPr>
          <p:nvPr/>
        </p:nvSpPr>
        <p:spPr bwMode="auto">
          <a:xfrm>
            <a:off x="4545013" y="2276475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3262" name="Rectangle 29"/>
          <p:cNvSpPr>
            <a:spLocks noChangeArrowheads="1"/>
          </p:cNvSpPr>
          <p:nvPr/>
        </p:nvSpPr>
        <p:spPr bwMode="auto">
          <a:xfrm>
            <a:off x="5464175" y="2076450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>
              <a:solidFill>
                <a:srgbClr val="000000"/>
              </a:solidFill>
            </a:endParaRPr>
          </a:p>
        </p:txBody>
      </p:sp>
      <p:sp>
        <p:nvSpPr>
          <p:cNvPr id="53263" name="Rectangle 30"/>
          <p:cNvSpPr>
            <a:spLocks noChangeArrowheads="1"/>
          </p:cNvSpPr>
          <p:nvPr/>
        </p:nvSpPr>
        <p:spPr bwMode="auto">
          <a:xfrm>
            <a:off x="4211638" y="21478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>
              <a:solidFill>
                <a:srgbClr val="000000"/>
              </a:solidFill>
            </a:endParaRPr>
          </a:p>
        </p:txBody>
      </p:sp>
      <p:sp>
        <p:nvSpPr>
          <p:cNvPr id="53264" name="Rectangle 31"/>
          <p:cNvSpPr>
            <a:spLocks noChangeArrowheads="1"/>
          </p:cNvSpPr>
          <p:nvPr/>
        </p:nvSpPr>
        <p:spPr bwMode="auto">
          <a:xfrm>
            <a:off x="4373563" y="2147888"/>
            <a:ext cx="147637" cy="2000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>
              <a:solidFill>
                <a:srgbClr val="000000"/>
              </a:solidFill>
            </a:endParaRPr>
          </a:p>
        </p:txBody>
      </p:sp>
      <p:sp>
        <p:nvSpPr>
          <p:cNvPr id="53265" name="Line 35"/>
          <p:cNvSpPr>
            <a:spLocks noChangeShapeType="1"/>
          </p:cNvSpPr>
          <p:nvPr/>
        </p:nvSpPr>
        <p:spPr bwMode="auto">
          <a:xfrm flipV="1">
            <a:off x="6235700" y="1876425"/>
            <a:ext cx="366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3266" name="Rectangle 38"/>
          <p:cNvSpPr>
            <a:spLocks noChangeArrowheads="1"/>
          </p:cNvSpPr>
          <p:nvPr/>
        </p:nvSpPr>
        <p:spPr bwMode="auto">
          <a:xfrm>
            <a:off x="4502150" y="2085975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>
              <a:solidFill>
                <a:srgbClr val="000000"/>
              </a:solidFill>
            </a:endParaRPr>
          </a:p>
        </p:txBody>
      </p:sp>
      <p:sp>
        <p:nvSpPr>
          <p:cNvPr id="53267" name="Text Box 39"/>
          <p:cNvSpPr txBox="1">
            <a:spLocks noChangeArrowheads="1"/>
          </p:cNvSpPr>
          <p:nvPr/>
        </p:nvSpPr>
        <p:spPr bwMode="auto">
          <a:xfrm>
            <a:off x="4891088" y="1689100"/>
            <a:ext cx="1390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800">
                <a:solidFill>
                  <a:srgbClr val="CC0000"/>
                </a:solidFill>
              </a:rPr>
              <a:t>propagation</a:t>
            </a:r>
          </a:p>
        </p:txBody>
      </p:sp>
      <p:sp>
        <p:nvSpPr>
          <p:cNvPr id="53268" name="Line 40"/>
          <p:cNvSpPr>
            <a:spLocks noChangeShapeType="1"/>
          </p:cNvSpPr>
          <p:nvPr/>
        </p:nvSpPr>
        <p:spPr bwMode="auto">
          <a:xfrm rot="10800000">
            <a:off x="4645025" y="1876425"/>
            <a:ext cx="319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3269" name="Text Box 43"/>
          <p:cNvSpPr txBox="1">
            <a:spLocks noChangeArrowheads="1"/>
          </p:cNvSpPr>
          <p:nvPr/>
        </p:nvSpPr>
        <p:spPr bwMode="auto">
          <a:xfrm>
            <a:off x="3127375" y="2803525"/>
            <a:ext cx="12890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sz="1800">
                <a:solidFill>
                  <a:srgbClr val="CC0000"/>
                </a:solidFill>
              </a:rPr>
              <a:t>nodal</a:t>
            </a:r>
          </a:p>
          <a:p>
            <a:pPr algn="ctr"/>
            <a:r>
              <a:rPr lang="en-US" altLang="ko-KR" sz="1800">
                <a:solidFill>
                  <a:srgbClr val="CC0000"/>
                </a:solidFill>
              </a:rPr>
              <a:t>processing</a:t>
            </a:r>
          </a:p>
        </p:txBody>
      </p:sp>
      <p:sp>
        <p:nvSpPr>
          <p:cNvPr id="53270" name="Line 44"/>
          <p:cNvSpPr>
            <a:spLocks noChangeShapeType="1"/>
          </p:cNvSpPr>
          <p:nvPr/>
        </p:nvSpPr>
        <p:spPr bwMode="auto">
          <a:xfrm rot="10800000">
            <a:off x="3378200" y="2847975"/>
            <a:ext cx="8334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3271" name="Line 45"/>
          <p:cNvSpPr>
            <a:spLocks noChangeShapeType="1"/>
          </p:cNvSpPr>
          <p:nvPr/>
        </p:nvSpPr>
        <p:spPr bwMode="auto">
          <a:xfrm rot="10800000" flipV="1">
            <a:off x="4187825" y="2609850"/>
            <a:ext cx="3857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3272" name="Text Box 46"/>
          <p:cNvSpPr txBox="1">
            <a:spLocks noChangeArrowheads="1"/>
          </p:cNvSpPr>
          <p:nvPr/>
        </p:nvSpPr>
        <p:spPr bwMode="auto">
          <a:xfrm>
            <a:off x="4595813" y="3060700"/>
            <a:ext cx="1123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800">
                <a:solidFill>
                  <a:srgbClr val="CC0000"/>
                </a:solidFill>
              </a:rPr>
              <a:t>queueing</a:t>
            </a:r>
          </a:p>
        </p:txBody>
      </p:sp>
      <p:sp>
        <p:nvSpPr>
          <p:cNvPr id="53273" name="Line 47"/>
          <p:cNvSpPr>
            <a:spLocks noChangeShapeType="1"/>
          </p:cNvSpPr>
          <p:nvPr/>
        </p:nvSpPr>
        <p:spPr bwMode="auto">
          <a:xfrm rot="10800000">
            <a:off x="4349750" y="2609850"/>
            <a:ext cx="595313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3274" name="Rectangle 3"/>
          <p:cNvSpPr>
            <a:spLocks noChangeArrowheads="1"/>
          </p:cNvSpPr>
          <p:nvPr/>
        </p:nvSpPr>
        <p:spPr bwMode="auto">
          <a:xfrm>
            <a:off x="2116138" y="3630613"/>
            <a:ext cx="4943475" cy="55403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marL="285750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en-US" altLang="ko-KR" i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altLang="ko-KR" baseline="-25000">
                <a:solidFill>
                  <a:srgbClr val="000000"/>
                </a:solidFill>
                <a:latin typeface="Gill Sans MT" pitchFamily="34" charset="0"/>
              </a:rPr>
              <a:t>nodal</a:t>
            </a:r>
            <a:r>
              <a:rPr lang="en-US" altLang="ko-KR">
                <a:solidFill>
                  <a:srgbClr val="000000"/>
                </a:solidFill>
                <a:latin typeface="Gill Sans MT" pitchFamily="34" charset="0"/>
              </a:rPr>
              <a:t> = </a:t>
            </a:r>
            <a:r>
              <a:rPr lang="en-US" altLang="ko-KR" i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altLang="ko-KR" baseline="-25000">
                <a:solidFill>
                  <a:srgbClr val="000000"/>
                </a:solidFill>
                <a:latin typeface="Gill Sans MT" pitchFamily="34" charset="0"/>
              </a:rPr>
              <a:t>proc</a:t>
            </a:r>
            <a:r>
              <a:rPr lang="en-US" altLang="ko-KR">
                <a:solidFill>
                  <a:srgbClr val="000000"/>
                </a:solidFill>
                <a:latin typeface="Gill Sans MT" pitchFamily="34" charset="0"/>
              </a:rPr>
              <a:t> + </a:t>
            </a:r>
            <a:r>
              <a:rPr lang="en-US" altLang="ko-KR" i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altLang="ko-KR" baseline="-25000">
                <a:solidFill>
                  <a:srgbClr val="000000"/>
                </a:solidFill>
                <a:latin typeface="Gill Sans MT" pitchFamily="34" charset="0"/>
              </a:rPr>
              <a:t>queue</a:t>
            </a:r>
            <a:r>
              <a:rPr lang="en-US" altLang="ko-KR">
                <a:solidFill>
                  <a:srgbClr val="000000"/>
                </a:solidFill>
                <a:latin typeface="Gill Sans MT" pitchFamily="34" charset="0"/>
              </a:rPr>
              <a:t> + </a:t>
            </a:r>
            <a:r>
              <a:rPr lang="en-US" altLang="ko-KR" i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altLang="ko-KR" baseline="-25000">
                <a:solidFill>
                  <a:srgbClr val="000000"/>
                </a:solidFill>
                <a:latin typeface="Gill Sans MT" pitchFamily="34" charset="0"/>
              </a:rPr>
              <a:t>trans</a:t>
            </a:r>
            <a:r>
              <a:rPr lang="en-US" altLang="ko-KR">
                <a:solidFill>
                  <a:srgbClr val="000000"/>
                </a:solidFill>
                <a:latin typeface="Gill Sans MT" pitchFamily="34" charset="0"/>
              </a:rPr>
              <a:t> +  </a:t>
            </a:r>
            <a:r>
              <a:rPr lang="en-US" altLang="ko-KR" i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altLang="ko-KR" baseline="-25000">
                <a:solidFill>
                  <a:srgbClr val="000000"/>
                </a:solidFill>
                <a:latin typeface="Gill Sans MT" pitchFamily="34" charset="0"/>
              </a:rPr>
              <a:t>prop</a:t>
            </a:r>
            <a:endParaRPr lang="en-US" altLang="ko-KR">
              <a:solidFill>
                <a:srgbClr val="000000"/>
              </a:solidFill>
              <a:latin typeface="Gill Sans MT" pitchFamily="34" charset="0"/>
            </a:endParaRPr>
          </a:p>
        </p:txBody>
      </p:sp>
      <p:sp>
        <p:nvSpPr>
          <p:cNvPr id="53275" name="Line 25"/>
          <p:cNvSpPr>
            <a:spLocks noChangeShapeType="1"/>
          </p:cNvSpPr>
          <p:nvPr/>
        </p:nvSpPr>
        <p:spPr bwMode="auto">
          <a:xfrm flipV="1">
            <a:off x="2619375" y="2397125"/>
            <a:ext cx="735013" cy="5492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3276" name="Rectangle 32"/>
          <p:cNvSpPr>
            <a:spLocks noChangeArrowheads="1"/>
          </p:cNvSpPr>
          <p:nvPr/>
        </p:nvSpPr>
        <p:spPr bwMode="auto">
          <a:xfrm>
            <a:off x="3159125" y="2047875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>
              <a:solidFill>
                <a:srgbClr val="000000"/>
              </a:solidFill>
            </a:endParaRPr>
          </a:p>
        </p:txBody>
      </p:sp>
      <p:sp>
        <p:nvSpPr>
          <p:cNvPr id="53277" name="Line 33"/>
          <p:cNvSpPr>
            <a:spLocks noChangeShapeType="1"/>
          </p:cNvSpPr>
          <p:nvPr/>
        </p:nvSpPr>
        <p:spPr bwMode="auto">
          <a:xfrm>
            <a:off x="3109913" y="1984375"/>
            <a:ext cx="211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3278" name="Text Box 36"/>
          <p:cNvSpPr txBox="1">
            <a:spLocks noChangeArrowheads="1"/>
          </p:cNvSpPr>
          <p:nvPr/>
        </p:nvSpPr>
        <p:spPr bwMode="auto">
          <a:xfrm>
            <a:off x="1743075" y="1541463"/>
            <a:ext cx="4032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53279" name="Text Box 37"/>
          <p:cNvSpPr txBox="1">
            <a:spLocks noChangeArrowheads="1"/>
          </p:cNvSpPr>
          <p:nvPr/>
        </p:nvSpPr>
        <p:spPr bwMode="auto">
          <a:xfrm>
            <a:off x="1919288" y="2493963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/>
              <a:t>B</a:t>
            </a:r>
          </a:p>
        </p:txBody>
      </p:sp>
      <p:grpSp>
        <p:nvGrpSpPr>
          <p:cNvPr id="53280" name="Group 66"/>
          <p:cNvGrpSpPr>
            <a:grpSpLocks/>
          </p:cNvGrpSpPr>
          <p:nvPr/>
        </p:nvGrpSpPr>
        <p:grpSpPr bwMode="auto">
          <a:xfrm>
            <a:off x="1893888" y="1541463"/>
            <a:ext cx="779462" cy="679450"/>
            <a:chOff x="-44" y="1473"/>
            <a:chExt cx="981" cy="1105"/>
          </a:xfrm>
        </p:grpSpPr>
        <p:pic>
          <p:nvPicPr>
            <p:cNvPr id="53298" name="Picture 67" descr="desktop_computer_stylized_medium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299" name="Freeform 6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77884 w 356"/>
                <a:gd name="T3" fmla="*/ 5996 h 368"/>
                <a:gd name="T4" fmla="*/ 92393 w 356"/>
                <a:gd name="T5" fmla="*/ 124961 h 368"/>
                <a:gd name="T6" fmla="*/ 20362 w 356"/>
                <a:gd name="T7" fmla="*/ 15627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53281" name="Group 69"/>
          <p:cNvGrpSpPr>
            <a:grpSpLocks/>
          </p:cNvGrpSpPr>
          <p:nvPr/>
        </p:nvGrpSpPr>
        <p:grpSpPr bwMode="auto">
          <a:xfrm>
            <a:off x="1943100" y="2547938"/>
            <a:ext cx="779463" cy="679450"/>
            <a:chOff x="-44" y="1473"/>
            <a:chExt cx="981" cy="1105"/>
          </a:xfrm>
        </p:grpSpPr>
        <p:pic>
          <p:nvPicPr>
            <p:cNvPr id="53296" name="Picture 70" descr="desktop_computer_stylized_medium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297" name="Freeform 7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77884 w 356"/>
                <a:gd name="T3" fmla="*/ 5996 h 368"/>
                <a:gd name="T4" fmla="*/ 92393 w 356"/>
                <a:gd name="T5" fmla="*/ 124961 h 368"/>
                <a:gd name="T6" fmla="*/ 20362 w 356"/>
                <a:gd name="T7" fmla="*/ 15627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</p:grpSp>
      <p:sp>
        <p:nvSpPr>
          <p:cNvPr id="53282" name="Text Box 41"/>
          <p:cNvSpPr txBox="1">
            <a:spLocks noChangeArrowheads="1"/>
          </p:cNvSpPr>
          <p:nvPr/>
        </p:nvSpPr>
        <p:spPr bwMode="auto">
          <a:xfrm>
            <a:off x="2987675" y="1249363"/>
            <a:ext cx="1466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800">
                <a:solidFill>
                  <a:srgbClr val="CC0000"/>
                </a:solidFill>
              </a:rPr>
              <a:t>transmission</a:t>
            </a:r>
          </a:p>
        </p:txBody>
      </p:sp>
      <p:sp>
        <p:nvSpPr>
          <p:cNvPr id="53283" name="Line 42"/>
          <p:cNvSpPr>
            <a:spLocks noChangeShapeType="1"/>
          </p:cNvSpPr>
          <p:nvPr/>
        </p:nvSpPr>
        <p:spPr bwMode="auto">
          <a:xfrm rot="10800000" flipH="1" flipV="1">
            <a:off x="4038600" y="1517650"/>
            <a:ext cx="528638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53284" name="Group 347"/>
          <p:cNvGrpSpPr>
            <a:grpSpLocks/>
          </p:cNvGrpSpPr>
          <p:nvPr/>
        </p:nvGrpSpPr>
        <p:grpSpPr bwMode="auto">
          <a:xfrm>
            <a:off x="6473825" y="1949450"/>
            <a:ext cx="1163638" cy="715963"/>
            <a:chOff x="1871277" y="1576300"/>
            <a:chExt cx="1128371" cy="437860"/>
          </a:xfrm>
        </p:grpSpPr>
        <p:sp>
          <p:nvSpPr>
            <p:cNvPr id="77" name="Oval 76"/>
            <p:cNvSpPr>
              <a:spLocks noChangeArrowheads="1"/>
            </p:cNvSpPr>
            <p:nvPr/>
          </p:nvSpPr>
          <p:spPr bwMode="auto">
            <a:xfrm flipV="1">
              <a:off x="1874356" y="1694745"/>
              <a:ext cx="1125292" cy="319415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1871277" y="1739405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79" name="Oval 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92" cy="319415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80" name="Freeform 79"/>
            <p:cNvSpPr/>
            <p:nvPr/>
          </p:nvSpPr>
          <p:spPr bwMode="auto">
            <a:xfrm>
              <a:off x="2159143" y="1673386"/>
              <a:ext cx="549561" cy="16116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2102185" y="1633581"/>
              <a:ext cx="663476" cy="110679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2536292" y="1727755"/>
              <a:ext cx="244763" cy="97086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auto">
            <a:xfrm>
              <a:off x="2089870" y="1729697"/>
              <a:ext cx="241684" cy="97086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84" name="Straight Connector 83"/>
            <p:cNvCxnSpPr>
              <a:cxnSpLocks noChangeShapeType="1"/>
              <a:endCxn id="79" idx="2"/>
            </p:cNvCxnSpPr>
            <p:nvPr/>
          </p:nvCxnSpPr>
          <p:spPr bwMode="auto">
            <a:xfrm flipH="1" flipV="1">
              <a:off x="1871277" y="1737463"/>
              <a:ext cx="3079" cy="1233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85" name="Straight Connector 84"/>
            <p:cNvCxnSpPr>
              <a:cxnSpLocks noChangeShapeType="1"/>
            </p:cNvCxnSpPr>
            <p:nvPr/>
          </p:nvCxnSpPr>
          <p:spPr bwMode="auto">
            <a:xfrm flipH="1" flipV="1">
              <a:off x="2996569" y="1734551"/>
              <a:ext cx="3079" cy="12329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sp>
        <p:nvSpPr>
          <p:cNvPr id="53285" name="Rectangle 31"/>
          <p:cNvSpPr>
            <a:spLocks noChangeArrowheads="1"/>
          </p:cNvSpPr>
          <p:nvPr/>
        </p:nvSpPr>
        <p:spPr bwMode="auto">
          <a:xfrm>
            <a:off x="2722563" y="2703513"/>
            <a:ext cx="139700" cy="18573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>
              <a:solidFill>
                <a:srgbClr val="000000"/>
              </a:solidFill>
            </a:endParaRPr>
          </a:p>
        </p:txBody>
      </p:sp>
      <p:sp>
        <p:nvSpPr>
          <p:cNvPr id="53286" name="Line 33"/>
          <p:cNvSpPr>
            <a:spLocks noChangeShapeType="1"/>
          </p:cNvSpPr>
          <p:nvPr/>
        </p:nvSpPr>
        <p:spPr bwMode="auto">
          <a:xfrm flipV="1">
            <a:off x="2897188" y="2673350"/>
            <a:ext cx="220662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2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2" grpId="0"/>
      <p:bldP spid="11264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54275" name="Picture 37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5138" y="811213"/>
            <a:ext cx="3986212" cy="185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65125" y="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>
                <a:ea typeface="ＭＳ Ｐゴシック" pitchFamily="34" charset="-128"/>
              </a:rPr>
              <a:t>자동차 대열의 비유</a:t>
            </a:r>
            <a:endParaRPr lang="en-US" altLang="ko-KR" dirty="0">
              <a:ea typeface="ＭＳ Ｐゴシック" pitchFamily="34" charset="-128"/>
            </a:endParaRPr>
          </a:p>
        </p:txBody>
      </p:sp>
      <p:sp>
        <p:nvSpPr>
          <p:cNvPr id="5427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41338" y="2927350"/>
            <a:ext cx="4216400" cy="3317875"/>
          </a:xfrm>
        </p:spPr>
        <p:txBody>
          <a:bodyPr/>
          <a:lstStyle/>
          <a:p>
            <a:pPr marL="287338" indent="-287338" eaLnBrk="1" hangingPunct="1"/>
            <a:r>
              <a:rPr lang="ko-KR" altLang="en-US" sz="2400" dirty="0">
                <a:ea typeface="ＭＳ Ｐゴシック" pitchFamily="34" charset="-128"/>
              </a:rPr>
              <a:t>차는 시속 </a:t>
            </a:r>
            <a:r>
              <a:rPr lang="en-US" altLang="ko-KR" sz="2400" dirty="0">
                <a:ea typeface="ＭＳ Ｐゴシック" pitchFamily="34" charset="-128"/>
              </a:rPr>
              <a:t>100km</a:t>
            </a:r>
            <a:r>
              <a:rPr lang="ko-KR" altLang="en-US" sz="2400" dirty="0">
                <a:ea typeface="ＭＳ Ｐゴシック" pitchFamily="34" charset="-128"/>
              </a:rPr>
              <a:t>로 달린다</a:t>
            </a:r>
            <a:r>
              <a:rPr lang="en-US" altLang="ko-KR" sz="2400" dirty="0">
                <a:ea typeface="ＭＳ Ｐゴシック" pitchFamily="34" charset="-128"/>
              </a:rPr>
              <a:t>.</a:t>
            </a:r>
            <a:endParaRPr lang="en-US" altLang="ja-JP" sz="2400" dirty="0">
              <a:ea typeface="ＭＳ Ｐゴシック" pitchFamily="34" charset="-128"/>
            </a:endParaRPr>
          </a:p>
          <a:p>
            <a:pPr marL="287338" indent="-287338" eaLnBrk="1" hangingPunct="1"/>
            <a:r>
              <a:rPr lang="ko-KR" altLang="en-US" sz="2400" dirty="0">
                <a:ea typeface="ＭＳ Ｐゴシック" pitchFamily="34" charset="-128"/>
              </a:rPr>
              <a:t>요금계산소에서 차 한 대를 처리하는데 </a:t>
            </a:r>
            <a:r>
              <a:rPr lang="en-US" altLang="ko-KR" sz="2400" dirty="0">
                <a:ea typeface="ＭＳ Ｐゴシック" pitchFamily="34" charset="-128"/>
              </a:rPr>
              <a:t>12</a:t>
            </a:r>
            <a:r>
              <a:rPr lang="ko-KR" altLang="en-US" sz="2400" dirty="0">
                <a:ea typeface="ＭＳ Ｐゴシック" pitchFamily="34" charset="-128"/>
              </a:rPr>
              <a:t>초가 걸린다</a:t>
            </a:r>
            <a:r>
              <a:rPr lang="en-US" altLang="ko-KR" sz="2400" dirty="0">
                <a:ea typeface="ＭＳ Ｐゴシック" pitchFamily="34" charset="-128"/>
              </a:rPr>
              <a:t> (bit </a:t>
            </a:r>
            <a:r>
              <a:rPr lang="ko-KR" altLang="en-US" sz="2400" dirty="0">
                <a:ea typeface="ＭＳ Ｐゴシック" pitchFamily="34" charset="-128"/>
              </a:rPr>
              <a:t>전송 시간</a:t>
            </a:r>
            <a:r>
              <a:rPr lang="en-US" altLang="ko-KR" sz="2400" dirty="0">
                <a:ea typeface="ＭＳ Ｐゴシック" pitchFamily="34" charset="-128"/>
              </a:rPr>
              <a:t>)</a:t>
            </a:r>
          </a:p>
          <a:p>
            <a:pPr marL="287338" indent="-287338" eaLnBrk="1" hangingPunct="1"/>
            <a:r>
              <a:rPr lang="ko-KR" altLang="en-US" sz="2400" dirty="0">
                <a:ea typeface="ＭＳ Ｐゴシック" pitchFamily="34" charset="-128"/>
              </a:rPr>
              <a:t>차</a:t>
            </a:r>
            <a:r>
              <a:rPr lang="en-US" altLang="ko-KR" sz="2400" dirty="0">
                <a:ea typeface="ＭＳ Ｐゴシック" pitchFamily="34" charset="-128"/>
              </a:rPr>
              <a:t> ~ </a:t>
            </a:r>
            <a:r>
              <a:rPr lang="ko-KR" altLang="en-US" sz="2400" dirty="0">
                <a:ea typeface="ＭＳ Ｐゴシック" pitchFamily="34" charset="-128"/>
              </a:rPr>
              <a:t>비트</a:t>
            </a:r>
            <a:r>
              <a:rPr lang="en-US" altLang="ko-KR" sz="2400" dirty="0">
                <a:ea typeface="ＭＳ Ｐゴシック" pitchFamily="34" charset="-128"/>
              </a:rPr>
              <a:t>; </a:t>
            </a:r>
            <a:r>
              <a:rPr lang="ko-KR" altLang="en-US" sz="2400" dirty="0">
                <a:ea typeface="ＭＳ Ｐゴシック" pitchFamily="34" charset="-128"/>
              </a:rPr>
              <a:t>대열</a:t>
            </a:r>
            <a:r>
              <a:rPr lang="en-US" altLang="ko-KR" sz="2400" dirty="0">
                <a:ea typeface="ＭＳ Ｐゴシック" pitchFamily="34" charset="-128"/>
              </a:rPr>
              <a:t> ~ </a:t>
            </a:r>
            <a:r>
              <a:rPr lang="ko-KR" altLang="en-US" sz="2400" dirty="0" err="1">
                <a:ea typeface="ＭＳ Ｐゴシック" pitchFamily="34" charset="-128"/>
              </a:rPr>
              <a:t>패킷</a:t>
            </a:r>
            <a:endParaRPr lang="en-US" altLang="ko-KR" sz="2400" dirty="0">
              <a:ea typeface="ＭＳ Ｐゴシック" pitchFamily="34" charset="-128"/>
            </a:endParaRPr>
          </a:p>
          <a:p>
            <a:pPr marL="287338" indent="-287338" eaLnBrk="1" hangingPunct="1"/>
            <a:r>
              <a:rPr lang="en-US" altLang="ko-KR" sz="2400" i="1" dirty="0">
                <a:solidFill>
                  <a:srgbClr val="CC0000"/>
                </a:solidFill>
                <a:ea typeface="ＭＳ Ｐゴシック" pitchFamily="34" charset="-128"/>
              </a:rPr>
              <a:t>Q:</a:t>
            </a:r>
            <a:r>
              <a:rPr lang="en-US" altLang="ko-KR" sz="2400" dirty="0">
                <a:solidFill>
                  <a:srgbClr val="CC0000"/>
                </a:solidFill>
                <a:ea typeface="ＭＳ Ｐゴシック" pitchFamily="34" charset="-128"/>
              </a:rPr>
              <a:t> 2</a:t>
            </a:r>
            <a:r>
              <a:rPr lang="ko-KR" altLang="en-US" sz="2400" dirty="0">
                <a:solidFill>
                  <a:srgbClr val="CC0000"/>
                </a:solidFill>
                <a:ea typeface="ＭＳ Ｐゴシック" pitchFamily="34" charset="-128"/>
              </a:rPr>
              <a:t>번째 요금계산소 앞에 차들이 늘어설 때까지 얼마나 걸리는가</a:t>
            </a:r>
            <a:r>
              <a:rPr lang="en-US" altLang="ko-KR" sz="2400" dirty="0">
                <a:solidFill>
                  <a:srgbClr val="CC0000"/>
                </a:solidFill>
                <a:ea typeface="ＭＳ Ｐゴシック" pitchFamily="34" charset="-128"/>
              </a:rPr>
              <a:t>? (</a:t>
            </a:r>
            <a:r>
              <a:rPr lang="ko-KR" altLang="en-US" sz="2400" dirty="0">
                <a:solidFill>
                  <a:srgbClr val="CC0000"/>
                </a:solidFill>
                <a:ea typeface="ＭＳ Ｐゴシック" pitchFamily="34" charset="-128"/>
              </a:rPr>
              <a:t>대열이 모두 도착해야 처리 시작</a:t>
            </a:r>
            <a:r>
              <a:rPr lang="en-US" altLang="ko-KR" sz="2400" dirty="0">
                <a:solidFill>
                  <a:srgbClr val="CC0000"/>
                </a:solidFill>
                <a:ea typeface="ＭＳ Ｐゴシック" pitchFamily="34" charset="-128"/>
              </a:rPr>
              <a:t>)</a:t>
            </a:r>
          </a:p>
          <a:p>
            <a:pPr marL="287338" indent="-287338" eaLnBrk="1" hangingPunct="1">
              <a:buFont typeface="Wingdings" pitchFamily="2" charset="2"/>
              <a:buNone/>
            </a:pPr>
            <a:endParaRPr lang="en-US" altLang="ko-KR" sz="2400" dirty="0">
              <a:solidFill>
                <a:srgbClr val="CC0000"/>
              </a:solidFill>
              <a:ea typeface="ＭＳ Ｐゴシック" pitchFamily="34" charset="-128"/>
            </a:endParaRPr>
          </a:p>
        </p:txBody>
      </p:sp>
      <p:sp>
        <p:nvSpPr>
          <p:cNvPr id="73734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856672" y="2941638"/>
            <a:ext cx="4106173" cy="3365500"/>
          </a:xfrm>
        </p:spPr>
        <p:txBody>
          <a:bodyPr/>
          <a:lstStyle/>
          <a:p>
            <a:pPr marL="287338" indent="-287338" eaLnBrk="1" hangingPunct="1">
              <a:buSzTx/>
            </a:pPr>
            <a:r>
              <a:rPr lang="ko-KR" altLang="en-US" sz="2400" dirty="0">
                <a:ea typeface="ＭＳ Ｐゴシック" pitchFamily="34" charset="-128"/>
              </a:rPr>
              <a:t>요금계산소에서 전체 대열을 고속도로로 </a:t>
            </a:r>
            <a:r>
              <a:rPr lang="ja-JP" altLang="en-US" sz="2400" dirty="0">
                <a:ea typeface="ＭＳ Ｐゴシック" pitchFamily="34" charset="-128"/>
              </a:rPr>
              <a:t>“</a:t>
            </a:r>
            <a:r>
              <a:rPr lang="ko-KR" altLang="en-US" sz="2400" dirty="0">
                <a:ea typeface="ＭＳ Ｐゴシック" pitchFamily="34" charset="-128"/>
              </a:rPr>
              <a:t>밀어내는</a:t>
            </a:r>
            <a:r>
              <a:rPr lang="ja-JP" altLang="en-US" sz="2400" dirty="0">
                <a:ea typeface="ＭＳ Ｐゴシック" pitchFamily="34" charset="-128"/>
              </a:rPr>
              <a:t>” </a:t>
            </a:r>
            <a:r>
              <a:rPr lang="ko-KR" altLang="en-US" sz="2400" dirty="0">
                <a:ea typeface="ＭＳ Ｐゴシック" pitchFamily="34" charset="-128"/>
              </a:rPr>
              <a:t>데 걸리는 시간</a:t>
            </a:r>
            <a:r>
              <a:rPr lang="en-US" altLang="ja-JP" sz="2400" dirty="0">
                <a:ea typeface="ＭＳ Ｐゴシック" pitchFamily="34" charset="-128"/>
              </a:rPr>
              <a:t> = 12*10 = 120 </a:t>
            </a:r>
            <a:r>
              <a:rPr lang="ko-KR" altLang="en-US" sz="2400" dirty="0">
                <a:ea typeface="ＭＳ Ｐゴシック" pitchFamily="34" charset="-128"/>
              </a:rPr>
              <a:t>초</a:t>
            </a:r>
            <a:endParaRPr lang="en-US" altLang="ja-JP" sz="2400" dirty="0">
              <a:ea typeface="ＭＳ Ｐゴシック" pitchFamily="34" charset="-128"/>
            </a:endParaRPr>
          </a:p>
          <a:p>
            <a:pPr marL="287338" indent="-287338" eaLnBrk="1" hangingPunct="1">
              <a:buSzTx/>
            </a:pPr>
            <a:r>
              <a:rPr lang="ko-KR" altLang="en-US" sz="2400" dirty="0">
                <a:ea typeface="ＭＳ Ｐゴシック" pitchFamily="34" charset="-128"/>
              </a:rPr>
              <a:t>마지막 차가 </a:t>
            </a:r>
            <a:r>
              <a:rPr lang="en-US" altLang="ko-KR" sz="2400" dirty="0">
                <a:ea typeface="ＭＳ Ｐゴシック" pitchFamily="34" charset="-128"/>
              </a:rPr>
              <a:t>1</a:t>
            </a:r>
            <a:r>
              <a:rPr lang="ko-KR" altLang="en-US" sz="2400" dirty="0">
                <a:ea typeface="ＭＳ Ｐゴシック" pitchFamily="34" charset="-128"/>
              </a:rPr>
              <a:t>번에서 </a:t>
            </a:r>
            <a:r>
              <a:rPr lang="en-US" altLang="ko-KR" sz="2400" dirty="0">
                <a:ea typeface="ＭＳ Ｐゴシック" pitchFamily="34" charset="-128"/>
              </a:rPr>
              <a:t>2</a:t>
            </a:r>
            <a:r>
              <a:rPr lang="ko-KR" altLang="en-US" sz="2400" dirty="0">
                <a:ea typeface="ＭＳ Ｐゴシック" pitchFamily="34" charset="-128"/>
              </a:rPr>
              <a:t>번 계산소까지 가는 시간</a:t>
            </a:r>
            <a:r>
              <a:rPr lang="en-US" altLang="ko-KR" sz="2400" dirty="0">
                <a:ea typeface="ＭＳ Ｐゴシック" pitchFamily="34" charset="-128"/>
              </a:rPr>
              <a:t>: 100km/(100km/hr)= 1 </a:t>
            </a:r>
            <a:r>
              <a:rPr lang="ko-KR" altLang="en-US" sz="2400" dirty="0">
                <a:ea typeface="ＭＳ Ｐゴシック" pitchFamily="34" charset="-128"/>
              </a:rPr>
              <a:t>시간</a:t>
            </a:r>
            <a:endParaRPr lang="en-US" altLang="ko-KR" sz="2400" dirty="0">
              <a:ea typeface="ＭＳ Ｐゴシック" pitchFamily="34" charset="-128"/>
            </a:endParaRPr>
          </a:p>
          <a:p>
            <a:pPr marL="287338" indent="-287338" eaLnBrk="1" hangingPunct="1">
              <a:buSzTx/>
            </a:pPr>
            <a:r>
              <a:rPr lang="en-US" altLang="ko-KR" sz="2400" i="1" dirty="0">
                <a:solidFill>
                  <a:srgbClr val="CC0000"/>
                </a:solidFill>
                <a:ea typeface="ＭＳ Ｐゴシック" pitchFamily="34" charset="-128"/>
              </a:rPr>
              <a:t>A:</a:t>
            </a:r>
            <a:r>
              <a:rPr lang="en-US" altLang="ko-KR" sz="2400" dirty="0">
                <a:solidFill>
                  <a:srgbClr val="CC0000"/>
                </a:solidFill>
                <a:ea typeface="ＭＳ Ｐゴシック" pitchFamily="34" charset="-128"/>
              </a:rPr>
              <a:t> 62 minutes</a:t>
            </a:r>
          </a:p>
        </p:txBody>
      </p:sp>
      <p:grpSp>
        <p:nvGrpSpPr>
          <p:cNvPr id="54279" name="Group 42"/>
          <p:cNvGrpSpPr>
            <a:grpSpLocks/>
          </p:cNvGrpSpPr>
          <p:nvPr/>
        </p:nvGrpSpPr>
        <p:grpSpPr bwMode="auto">
          <a:xfrm>
            <a:off x="406400" y="1195388"/>
            <a:ext cx="8043863" cy="1179512"/>
            <a:chOff x="165" y="725"/>
            <a:chExt cx="5067" cy="743"/>
          </a:xfrm>
        </p:grpSpPr>
        <p:grpSp>
          <p:nvGrpSpPr>
            <p:cNvPr id="54281" name="Group 43"/>
            <p:cNvGrpSpPr>
              <a:grpSpLocks/>
            </p:cNvGrpSpPr>
            <p:nvPr/>
          </p:nvGrpSpPr>
          <p:grpSpPr bwMode="auto">
            <a:xfrm>
              <a:off x="3535" y="781"/>
              <a:ext cx="924" cy="687"/>
              <a:chOff x="1357" y="938"/>
              <a:chExt cx="924" cy="687"/>
            </a:xfrm>
          </p:grpSpPr>
          <p:sp>
            <p:nvSpPr>
              <p:cNvPr id="54305" name="Rectangle 44"/>
              <p:cNvSpPr>
                <a:spLocks noChangeArrowheads="1"/>
              </p:cNvSpPr>
              <p:nvPr/>
            </p:nvSpPr>
            <p:spPr bwMode="auto">
              <a:xfrm>
                <a:off x="1568" y="938"/>
                <a:ext cx="47" cy="42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54306" name="Text Box 45"/>
              <p:cNvSpPr txBox="1">
                <a:spLocks noChangeArrowheads="1"/>
              </p:cNvSpPr>
              <p:nvPr/>
            </p:nvSpPr>
            <p:spPr bwMode="auto">
              <a:xfrm>
                <a:off x="1357" y="1373"/>
                <a:ext cx="924" cy="2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2000" dirty="0"/>
                  <a:t>요금계산소</a:t>
                </a:r>
                <a:endParaRPr lang="en-US" altLang="ko-KR" sz="2000" dirty="0"/>
              </a:p>
            </p:txBody>
          </p:sp>
        </p:grpSp>
        <p:grpSp>
          <p:nvGrpSpPr>
            <p:cNvPr id="54282" name="Group 46"/>
            <p:cNvGrpSpPr>
              <a:grpSpLocks/>
            </p:cNvGrpSpPr>
            <p:nvPr/>
          </p:nvGrpSpPr>
          <p:grpSpPr bwMode="auto">
            <a:xfrm>
              <a:off x="1738" y="781"/>
              <a:ext cx="924" cy="687"/>
              <a:chOff x="1357" y="938"/>
              <a:chExt cx="924" cy="687"/>
            </a:xfrm>
          </p:grpSpPr>
          <p:sp>
            <p:nvSpPr>
              <p:cNvPr id="54303" name="Rectangle 47"/>
              <p:cNvSpPr>
                <a:spLocks noChangeArrowheads="1"/>
              </p:cNvSpPr>
              <p:nvPr/>
            </p:nvSpPr>
            <p:spPr bwMode="auto">
              <a:xfrm>
                <a:off x="1568" y="938"/>
                <a:ext cx="47" cy="42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54304" name="Text Box 48"/>
              <p:cNvSpPr txBox="1">
                <a:spLocks noChangeArrowheads="1"/>
              </p:cNvSpPr>
              <p:nvPr/>
            </p:nvSpPr>
            <p:spPr bwMode="auto">
              <a:xfrm>
                <a:off x="1357" y="1373"/>
                <a:ext cx="924" cy="2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2000" dirty="0"/>
                  <a:t>요금계산소</a:t>
                </a:r>
                <a:endParaRPr lang="en-US" altLang="ko-KR" sz="2000" dirty="0"/>
              </a:p>
            </p:txBody>
          </p:sp>
        </p:grpSp>
        <p:sp>
          <p:nvSpPr>
            <p:cNvPr id="54283" name="AutoShape 49"/>
            <p:cNvSpPr>
              <a:spLocks/>
            </p:cNvSpPr>
            <p:nvPr/>
          </p:nvSpPr>
          <p:spPr bwMode="auto">
            <a:xfrm rot="-5400000">
              <a:off x="1012" y="307"/>
              <a:ext cx="50" cy="1743"/>
            </a:xfrm>
            <a:prstGeom prst="leftBrace">
              <a:avLst>
                <a:gd name="adj1" fmla="val 2905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ko-KR"/>
            </a:p>
          </p:txBody>
        </p:sp>
        <p:sp>
          <p:nvSpPr>
            <p:cNvPr id="54284" name="Text Box 50"/>
            <p:cNvSpPr txBox="1">
              <a:spLocks noChangeArrowheads="1"/>
            </p:cNvSpPr>
            <p:nvPr/>
          </p:nvSpPr>
          <p:spPr bwMode="auto">
            <a:xfrm>
              <a:off x="726" y="1139"/>
              <a:ext cx="825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000" dirty="0"/>
                <a:t>10</a:t>
              </a:r>
              <a:r>
                <a:rPr lang="ko-KR" altLang="en-US" sz="2000" dirty="0"/>
                <a:t>대의 차</a:t>
              </a:r>
              <a:endParaRPr lang="en-US" altLang="ko-KR" sz="2000" dirty="0"/>
            </a:p>
          </p:txBody>
        </p:sp>
        <p:sp>
          <p:nvSpPr>
            <p:cNvPr id="54285" name="Line 51"/>
            <p:cNvSpPr>
              <a:spLocks noChangeShapeType="1"/>
            </p:cNvSpPr>
            <p:nvPr/>
          </p:nvSpPr>
          <p:spPr bwMode="auto">
            <a:xfrm flipH="1">
              <a:off x="2100" y="976"/>
              <a:ext cx="41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4286" name="Text Box 52"/>
            <p:cNvSpPr txBox="1">
              <a:spLocks noChangeArrowheads="1"/>
            </p:cNvSpPr>
            <p:nvPr/>
          </p:nvSpPr>
          <p:spPr bwMode="auto">
            <a:xfrm>
              <a:off x="2515" y="850"/>
              <a:ext cx="68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ko-KR" sz="2000"/>
                <a:t>100 km</a:t>
              </a:r>
            </a:p>
          </p:txBody>
        </p:sp>
        <p:sp>
          <p:nvSpPr>
            <p:cNvPr id="54287" name="Line 53"/>
            <p:cNvSpPr>
              <a:spLocks noChangeShapeType="1"/>
            </p:cNvSpPr>
            <p:nvPr/>
          </p:nvSpPr>
          <p:spPr bwMode="auto">
            <a:xfrm flipH="1" flipV="1">
              <a:off x="3985" y="975"/>
              <a:ext cx="39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4288" name="Text Box 54"/>
            <p:cNvSpPr txBox="1">
              <a:spLocks noChangeArrowheads="1"/>
            </p:cNvSpPr>
            <p:nvPr/>
          </p:nvSpPr>
          <p:spPr bwMode="auto">
            <a:xfrm>
              <a:off x="4377" y="850"/>
              <a:ext cx="68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ko-KR" sz="2000"/>
                <a:t>100 km</a:t>
              </a:r>
            </a:p>
          </p:txBody>
        </p:sp>
        <p:sp>
          <p:nvSpPr>
            <p:cNvPr id="54289" name="Line 55"/>
            <p:cNvSpPr>
              <a:spLocks noChangeShapeType="1"/>
            </p:cNvSpPr>
            <p:nvPr/>
          </p:nvSpPr>
          <p:spPr bwMode="auto">
            <a:xfrm>
              <a:off x="5057" y="976"/>
              <a:ext cx="1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4290" name="Oval 56"/>
            <p:cNvSpPr>
              <a:spLocks noChangeArrowheads="1"/>
            </p:cNvSpPr>
            <p:nvPr/>
          </p:nvSpPr>
          <p:spPr bwMode="auto">
            <a:xfrm>
              <a:off x="679" y="976"/>
              <a:ext cx="47" cy="47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54291" name="Oval 57"/>
            <p:cNvSpPr>
              <a:spLocks noChangeArrowheads="1"/>
            </p:cNvSpPr>
            <p:nvPr/>
          </p:nvSpPr>
          <p:spPr bwMode="auto">
            <a:xfrm>
              <a:off x="775" y="976"/>
              <a:ext cx="47" cy="47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54292" name="Oval 58"/>
            <p:cNvSpPr>
              <a:spLocks noChangeArrowheads="1"/>
            </p:cNvSpPr>
            <p:nvPr/>
          </p:nvSpPr>
          <p:spPr bwMode="auto">
            <a:xfrm>
              <a:off x="916" y="976"/>
              <a:ext cx="47" cy="47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pic>
          <p:nvPicPr>
            <p:cNvPr id="54293" name="Picture 59" descr="MCj03985170000[1]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flipH="1">
              <a:off x="984" y="920"/>
              <a:ext cx="472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4294" name="Picture 60" descr="MCj03985170000[1]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flipH="1">
              <a:off x="186" y="917"/>
              <a:ext cx="472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4295" name="Group 61"/>
            <p:cNvGrpSpPr>
              <a:grpSpLocks/>
            </p:cNvGrpSpPr>
            <p:nvPr/>
          </p:nvGrpSpPr>
          <p:grpSpPr bwMode="auto">
            <a:xfrm>
              <a:off x="1815" y="725"/>
              <a:ext cx="289" cy="490"/>
              <a:chOff x="2365" y="1352"/>
              <a:chExt cx="1022" cy="1616"/>
            </a:xfrm>
          </p:grpSpPr>
          <p:pic>
            <p:nvPicPr>
              <p:cNvPr id="54301" name="Picture 62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2373" y="1352"/>
                <a:ext cx="1014" cy="16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4302" name="Rectangle 63"/>
              <p:cNvSpPr>
                <a:spLocks noChangeArrowheads="1"/>
              </p:cNvSpPr>
              <p:nvPr/>
            </p:nvSpPr>
            <p:spPr bwMode="auto">
              <a:xfrm>
                <a:off x="2365" y="2129"/>
                <a:ext cx="367" cy="21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pic>
          <p:nvPicPr>
            <p:cNvPr id="54296" name="Picture 64" descr="MCj03985170000[1]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flipH="1">
              <a:off x="1465" y="933"/>
              <a:ext cx="472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4297" name="Group 65"/>
            <p:cNvGrpSpPr>
              <a:grpSpLocks/>
            </p:cNvGrpSpPr>
            <p:nvPr/>
          </p:nvGrpSpPr>
          <p:grpSpPr bwMode="auto">
            <a:xfrm>
              <a:off x="3656" y="743"/>
              <a:ext cx="289" cy="490"/>
              <a:chOff x="2365" y="1352"/>
              <a:chExt cx="1022" cy="1616"/>
            </a:xfrm>
          </p:grpSpPr>
          <p:pic>
            <p:nvPicPr>
              <p:cNvPr id="54299" name="Picture 66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2373" y="1352"/>
                <a:ext cx="1014" cy="16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4300" name="Rectangle 67"/>
              <p:cNvSpPr>
                <a:spLocks noChangeArrowheads="1"/>
              </p:cNvSpPr>
              <p:nvPr/>
            </p:nvSpPr>
            <p:spPr bwMode="auto">
              <a:xfrm>
                <a:off x="2365" y="2129"/>
                <a:ext cx="367" cy="21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sp>
          <p:nvSpPr>
            <p:cNvPr id="54298" name="Line 68"/>
            <p:cNvSpPr>
              <a:spLocks noChangeShapeType="1"/>
            </p:cNvSpPr>
            <p:nvPr/>
          </p:nvSpPr>
          <p:spPr bwMode="auto">
            <a:xfrm>
              <a:off x="3195" y="976"/>
              <a:ext cx="5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5428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BFB3F62F-BD6A-4182-86F9-AC9409A58A72}" type="slidenum">
              <a:rPr lang="en-US" altLang="ko-KR"/>
              <a:pPr/>
              <a:t>58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37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37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4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55299" name="Picture 36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8638" y="803275"/>
            <a:ext cx="54848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65125" y="141288"/>
            <a:ext cx="7772400" cy="846137"/>
          </a:xfrm>
        </p:spPr>
        <p:txBody>
          <a:bodyPr/>
          <a:lstStyle/>
          <a:p>
            <a:pPr eaLnBrk="1" hangingPunct="1"/>
            <a:r>
              <a:rPr lang="ko-KR" altLang="en-US" dirty="0">
                <a:ea typeface="ＭＳ Ｐゴシック" pitchFamily="34" charset="-128"/>
              </a:rPr>
              <a:t>자동차 대열의 비유</a:t>
            </a:r>
            <a:r>
              <a:rPr lang="en-US" altLang="ko-KR" dirty="0">
                <a:ea typeface="ＭＳ Ｐゴシック" pitchFamily="34" charset="-128"/>
              </a:rPr>
              <a:t>(more)</a:t>
            </a:r>
          </a:p>
        </p:txBody>
      </p:sp>
      <p:sp>
        <p:nvSpPr>
          <p:cNvPr id="5530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92125" y="2862263"/>
            <a:ext cx="8323263" cy="3317875"/>
          </a:xfrm>
        </p:spPr>
        <p:txBody>
          <a:bodyPr/>
          <a:lstStyle/>
          <a:p>
            <a:pPr marL="287338" indent="-287338" eaLnBrk="1" hangingPunct="1"/>
            <a:r>
              <a:rPr lang="ko-KR" altLang="en-US" sz="2400" dirty="0">
                <a:ea typeface="ＭＳ Ｐゴシック" pitchFamily="34" charset="-128"/>
              </a:rPr>
              <a:t>만약 차가 시속</a:t>
            </a:r>
            <a:r>
              <a:rPr lang="en-US" altLang="ja-JP" sz="2400" dirty="0">
                <a:ea typeface="ＭＳ Ｐゴシック" pitchFamily="34" charset="-128"/>
              </a:rPr>
              <a:t>1000 km</a:t>
            </a:r>
            <a:r>
              <a:rPr lang="ko-KR" altLang="en-US" sz="2400" dirty="0">
                <a:ea typeface="ＭＳ Ｐゴシック" pitchFamily="34" charset="-128"/>
              </a:rPr>
              <a:t>로 달린다면</a:t>
            </a:r>
            <a:endParaRPr lang="en-US" altLang="ja-JP" sz="2400" dirty="0">
              <a:ea typeface="ＭＳ Ｐゴシック" pitchFamily="34" charset="-128"/>
            </a:endParaRPr>
          </a:p>
          <a:p>
            <a:pPr marL="287338" indent="-287338" eaLnBrk="1" hangingPunct="1"/>
            <a:r>
              <a:rPr lang="ko-KR" altLang="en-US" sz="2400" dirty="0">
                <a:ea typeface="ＭＳ Ｐゴシック" pitchFamily="34" charset="-128"/>
              </a:rPr>
              <a:t>그리고 요금계산소에서 한 대 처리에 </a:t>
            </a:r>
            <a:r>
              <a:rPr lang="en-US" altLang="ko-KR" sz="2400" dirty="0">
                <a:ea typeface="ＭＳ Ｐゴシック" pitchFamily="34" charset="-128"/>
              </a:rPr>
              <a:t>1</a:t>
            </a:r>
            <a:r>
              <a:rPr lang="ko-KR" altLang="en-US" sz="2400" dirty="0">
                <a:ea typeface="ＭＳ Ｐゴシック" pitchFamily="34" charset="-128"/>
              </a:rPr>
              <a:t>분이 걸린다면</a:t>
            </a:r>
            <a:endParaRPr lang="en-US" altLang="ko-KR" sz="2400" dirty="0">
              <a:solidFill>
                <a:schemeClr val="accent2"/>
              </a:solidFill>
              <a:ea typeface="ＭＳ Ｐゴシック" pitchFamily="34" charset="-128"/>
            </a:endParaRPr>
          </a:p>
          <a:p>
            <a:pPr marL="287338" indent="-287338" eaLnBrk="1" hangingPunct="1"/>
            <a:r>
              <a:rPr lang="en-US" altLang="ko-KR" sz="2400" i="1" u="sng" dirty="0">
                <a:solidFill>
                  <a:srgbClr val="CC0000"/>
                </a:solidFill>
                <a:ea typeface="ＭＳ Ｐゴシック" pitchFamily="34" charset="-128"/>
              </a:rPr>
              <a:t>Q:</a:t>
            </a:r>
            <a:r>
              <a:rPr lang="en-US" altLang="ko-KR" sz="2400" dirty="0">
                <a:solidFill>
                  <a:srgbClr val="CC0000"/>
                </a:solidFill>
                <a:ea typeface="ＭＳ Ｐゴシック" pitchFamily="34" charset="-128"/>
              </a:rPr>
              <a:t> 1</a:t>
            </a:r>
            <a:r>
              <a:rPr lang="ko-KR" altLang="en-US" sz="2400" dirty="0">
                <a:solidFill>
                  <a:srgbClr val="CC0000"/>
                </a:solidFill>
                <a:ea typeface="ＭＳ Ｐゴシック" pitchFamily="34" charset="-128"/>
              </a:rPr>
              <a:t>번 계산소에서 모든 차가 처리되기도 전에 </a:t>
            </a:r>
            <a:r>
              <a:rPr lang="en-US" altLang="ko-KR" sz="2400" dirty="0">
                <a:solidFill>
                  <a:srgbClr val="CC0000"/>
                </a:solidFill>
                <a:ea typeface="ＭＳ Ｐゴシック" pitchFamily="34" charset="-128"/>
              </a:rPr>
              <a:t>2</a:t>
            </a:r>
            <a:r>
              <a:rPr lang="ko-KR" altLang="en-US" sz="2400" dirty="0">
                <a:solidFill>
                  <a:srgbClr val="CC0000"/>
                </a:solidFill>
                <a:ea typeface="ＭＳ Ｐゴシック" pitchFamily="34" charset="-128"/>
              </a:rPr>
              <a:t>번 계산소에 차들이 도착할까</a:t>
            </a:r>
            <a:r>
              <a:rPr lang="en-US" altLang="ko-KR" sz="2400" dirty="0">
                <a:solidFill>
                  <a:srgbClr val="CC0000"/>
                </a:solidFill>
                <a:ea typeface="ＭＳ Ｐゴシック" pitchFamily="34" charset="-128"/>
              </a:rPr>
              <a:t>?</a:t>
            </a:r>
          </a:p>
          <a:p>
            <a:pPr marL="287338" indent="-287338" eaLnBrk="1" hangingPunct="1">
              <a:buFont typeface="Wingdings" pitchFamily="2" charset="2"/>
              <a:buNone/>
            </a:pPr>
            <a:endParaRPr lang="en-US" altLang="ko-KR" sz="2400" dirty="0">
              <a:solidFill>
                <a:srgbClr val="CC0000"/>
              </a:solidFill>
              <a:ea typeface="ＭＳ Ｐゴシック" pitchFamily="34" charset="-128"/>
            </a:endParaRPr>
          </a:p>
        </p:txBody>
      </p:sp>
      <p:sp>
        <p:nvSpPr>
          <p:cNvPr id="55302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942975" y="4524375"/>
            <a:ext cx="7989888" cy="1751013"/>
          </a:xfrm>
        </p:spPr>
        <p:txBody>
          <a:bodyPr/>
          <a:lstStyle/>
          <a:p>
            <a:pPr marL="231775" indent="-231775" eaLnBrk="1" hangingPunct="1">
              <a:buSzTx/>
              <a:buFont typeface="Arial" pitchFamily="34" charset="0"/>
              <a:buChar char="•"/>
            </a:pPr>
            <a:r>
              <a:rPr lang="en-US" altLang="ko-KR" sz="2400" i="1" u="sng" dirty="0">
                <a:solidFill>
                  <a:srgbClr val="CC0000"/>
                </a:solidFill>
                <a:ea typeface="ＭＳ Ｐゴシック" pitchFamily="34" charset="-128"/>
              </a:rPr>
              <a:t>A: </a:t>
            </a:r>
            <a:r>
              <a:rPr lang="ko-KR" altLang="en-US" sz="2400" i="1" u="sng" dirty="0">
                <a:solidFill>
                  <a:srgbClr val="CC0000"/>
                </a:solidFill>
                <a:ea typeface="ＭＳ Ｐゴシック" pitchFamily="34" charset="-128"/>
              </a:rPr>
              <a:t>그렇다</a:t>
            </a:r>
            <a:r>
              <a:rPr lang="en-US" altLang="ko-KR" sz="2400" i="1" u="sng" dirty="0">
                <a:solidFill>
                  <a:srgbClr val="CC0000"/>
                </a:solidFill>
                <a:ea typeface="ＭＳ Ｐゴシック" pitchFamily="34" charset="-128"/>
              </a:rPr>
              <a:t>!</a:t>
            </a:r>
            <a:r>
              <a:rPr lang="en-US" altLang="ko-KR" sz="2400" dirty="0">
                <a:ea typeface="ＭＳ Ｐゴシック" pitchFamily="34" charset="-128"/>
              </a:rPr>
              <a:t>  7</a:t>
            </a:r>
            <a:r>
              <a:rPr lang="ko-KR" altLang="en-US" sz="2400" dirty="0">
                <a:ea typeface="ＭＳ Ｐゴシック" pitchFamily="34" charset="-128"/>
              </a:rPr>
              <a:t>분 뒤</a:t>
            </a:r>
            <a:r>
              <a:rPr lang="en-US" altLang="ko-KR" sz="2400" dirty="0">
                <a:ea typeface="ＭＳ Ｐゴシック" pitchFamily="34" charset="-128"/>
              </a:rPr>
              <a:t>, </a:t>
            </a:r>
            <a:r>
              <a:rPr lang="ko-KR" altLang="en-US" sz="2400" dirty="0" err="1">
                <a:ea typeface="ＭＳ Ｐゴシック" pitchFamily="34" charset="-128"/>
              </a:rPr>
              <a:t>선두차가</a:t>
            </a:r>
            <a:r>
              <a:rPr lang="ko-KR" altLang="en-US" sz="2400" dirty="0">
                <a:ea typeface="ＭＳ Ｐゴシック" pitchFamily="34" charset="-128"/>
              </a:rPr>
              <a:t> </a:t>
            </a:r>
            <a:r>
              <a:rPr lang="en-US" altLang="ko-KR" sz="2400" dirty="0">
                <a:ea typeface="ＭＳ Ｐゴシック" pitchFamily="34" charset="-128"/>
              </a:rPr>
              <a:t>2</a:t>
            </a:r>
            <a:r>
              <a:rPr lang="ko-KR" altLang="en-US" sz="2400" dirty="0">
                <a:ea typeface="ＭＳ Ｐゴシック" pitchFamily="34" charset="-128"/>
              </a:rPr>
              <a:t>번 계산소에 도착한다</a:t>
            </a:r>
            <a:r>
              <a:rPr lang="en-US" altLang="ko-KR" sz="2400" dirty="0">
                <a:ea typeface="ＭＳ Ｐゴシック" pitchFamily="34" charset="-128"/>
              </a:rPr>
              <a:t>; </a:t>
            </a:r>
            <a:r>
              <a:rPr lang="ko-KR" altLang="en-US" sz="2400" dirty="0">
                <a:ea typeface="ＭＳ Ｐゴシック" pitchFamily="34" charset="-128"/>
              </a:rPr>
              <a:t>그런데 세 대의 차는 아직도 </a:t>
            </a:r>
            <a:r>
              <a:rPr lang="en-US" altLang="ko-KR" sz="2400" dirty="0">
                <a:ea typeface="ＭＳ Ｐゴシック" pitchFamily="34" charset="-128"/>
              </a:rPr>
              <a:t>1</a:t>
            </a:r>
            <a:r>
              <a:rPr lang="ko-KR" altLang="en-US" sz="2400" dirty="0">
                <a:ea typeface="ＭＳ Ｐゴシック" pitchFamily="34" charset="-128"/>
              </a:rPr>
              <a:t>번 계산소에 있다</a:t>
            </a:r>
            <a:r>
              <a:rPr lang="en-US" altLang="ko-KR" sz="2400" dirty="0">
                <a:ea typeface="ＭＳ Ｐゴシック" pitchFamily="34" charset="-128"/>
              </a:rPr>
              <a:t>.</a:t>
            </a:r>
          </a:p>
        </p:txBody>
      </p:sp>
      <p:grpSp>
        <p:nvGrpSpPr>
          <p:cNvPr id="55303" name="Group 49"/>
          <p:cNvGrpSpPr>
            <a:grpSpLocks/>
          </p:cNvGrpSpPr>
          <p:nvPr/>
        </p:nvGrpSpPr>
        <p:grpSpPr bwMode="auto">
          <a:xfrm>
            <a:off x="684213" y="1150938"/>
            <a:ext cx="8043862" cy="1179512"/>
            <a:chOff x="165" y="725"/>
            <a:chExt cx="5067" cy="743"/>
          </a:xfrm>
        </p:grpSpPr>
        <p:grpSp>
          <p:nvGrpSpPr>
            <p:cNvPr id="55305" name="Group 5"/>
            <p:cNvGrpSpPr>
              <a:grpSpLocks/>
            </p:cNvGrpSpPr>
            <p:nvPr/>
          </p:nvGrpSpPr>
          <p:grpSpPr bwMode="auto">
            <a:xfrm>
              <a:off x="3535" y="781"/>
              <a:ext cx="924" cy="687"/>
              <a:chOff x="1357" y="938"/>
              <a:chExt cx="924" cy="687"/>
            </a:xfrm>
          </p:grpSpPr>
          <p:sp>
            <p:nvSpPr>
              <p:cNvPr id="55329" name="Rectangle 6"/>
              <p:cNvSpPr>
                <a:spLocks noChangeArrowheads="1"/>
              </p:cNvSpPr>
              <p:nvPr/>
            </p:nvSpPr>
            <p:spPr bwMode="auto">
              <a:xfrm>
                <a:off x="1568" y="938"/>
                <a:ext cx="47" cy="42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55330" name="Text Box 7"/>
              <p:cNvSpPr txBox="1">
                <a:spLocks noChangeArrowheads="1"/>
              </p:cNvSpPr>
              <p:nvPr/>
            </p:nvSpPr>
            <p:spPr bwMode="auto">
              <a:xfrm>
                <a:off x="1357" y="1373"/>
                <a:ext cx="924" cy="2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2000" dirty="0"/>
                  <a:t>요금계산소</a:t>
                </a:r>
                <a:endParaRPr lang="en-US" altLang="ko-KR" sz="2000" dirty="0"/>
              </a:p>
            </p:txBody>
          </p:sp>
        </p:grpSp>
        <p:grpSp>
          <p:nvGrpSpPr>
            <p:cNvPr id="55306" name="Group 8"/>
            <p:cNvGrpSpPr>
              <a:grpSpLocks/>
            </p:cNvGrpSpPr>
            <p:nvPr/>
          </p:nvGrpSpPr>
          <p:grpSpPr bwMode="auto">
            <a:xfrm>
              <a:off x="1738" y="781"/>
              <a:ext cx="924" cy="687"/>
              <a:chOff x="1357" y="938"/>
              <a:chExt cx="924" cy="687"/>
            </a:xfrm>
          </p:grpSpPr>
          <p:sp>
            <p:nvSpPr>
              <p:cNvPr id="55327" name="Rectangle 9"/>
              <p:cNvSpPr>
                <a:spLocks noChangeArrowheads="1"/>
              </p:cNvSpPr>
              <p:nvPr/>
            </p:nvSpPr>
            <p:spPr bwMode="auto">
              <a:xfrm>
                <a:off x="1568" y="938"/>
                <a:ext cx="47" cy="42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55328" name="Text Box 10"/>
              <p:cNvSpPr txBox="1">
                <a:spLocks noChangeArrowheads="1"/>
              </p:cNvSpPr>
              <p:nvPr/>
            </p:nvSpPr>
            <p:spPr bwMode="auto">
              <a:xfrm>
                <a:off x="1357" y="1373"/>
                <a:ext cx="924" cy="2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2000" dirty="0"/>
                  <a:t>요금계산소</a:t>
                </a:r>
                <a:endParaRPr lang="en-US" altLang="ko-KR" sz="2000" dirty="0"/>
              </a:p>
            </p:txBody>
          </p:sp>
        </p:grpSp>
        <p:sp>
          <p:nvSpPr>
            <p:cNvPr id="55307" name="AutoShape 29"/>
            <p:cNvSpPr>
              <a:spLocks/>
            </p:cNvSpPr>
            <p:nvPr/>
          </p:nvSpPr>
          <p:spPr bwMode="auto">
            <a:xfrm rot="-5400000">
              <a:off x="1012" y="307"/>
              <a:ext cx="50" cy="1743"/>
            </a:xfrm>
            <a:prstGeom prst="leftBrace">
              <a:avLst>
                <a:gd name="adj1" fmla="val 2905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ko-KR"/>
            </a:p>
          </p:txBody>
        </p:sp>
        <p:sp>
          <p:nvSpPr>
            <p:cNvPr id="55308" name="Text Box 30"/>
            <p:cNvSpPr txBox="1">
              <a:spLocks noChangeArrowheads="1"/>
            </p:cNvSpPr>
            <p:nvPr/>
          </p:nvSpPr>
          <p:spPr bwMode="auto">
            <a:xfrm>
              <a:off x="726" y="1139"/>
              <a:ext cx="825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000" dirty="0"/>
                <a:t>10</a:t>
              </a:r>
              <a:r>
                <a:rPr lang="ko-KR" altLang="en-US" sz="2000" dirty="0"/>
                <a:t>대의 차</a:t>
              </a:r>
              <a:endParaRPr lang="en-US" altLang="ko-KR" sz="2000" dirty="0"/>
            </a:p>
          </p:txBody>
        </p:sp>
        <p:sp>
          <p:nvSpPr>
            <p:cNvPr id="55309" name="Line 31"/>
            <p:cNvSpPr>
              <a:spLocks noChangeShapeType="1"/>
            </p:cNvSpPr>
            <p:nvPr/>
          </p:nvSpPr>
          <p:spPr bwMode="auto">
            <a:xfrm flipH="1">
              <a:off x="2100" y="976"/>
              <a:ext cx="41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5310" name="Text Box 33"/>
            <p:cNvSpPr txBox="1">
              <a:spLocks noChangeArrowheads="1"/>
            </p:cNvSpPr>
            <p:nvPr/>
          </p:nvSpPr>
          <p:spPr bwMode="auto">
            <a:xfrm>
              <a:off x="2515" y="850"/>
              <a:ext cx="68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ko-KR" sz="2000"/>
                <a:t>100 km</a:t>
              </a:r>
            </a:p>
          </p:txBody>
        </p:sp>
        <p:sp>
          <p:nvSpPr>
            <p:cNvPr id="55311" name="Line 34"/>
            <p:cNvSpPr>
              <a:spLocks noChangeShapeType="1"/>
            </p:cNvSpPr>
            <p:nvPr/>
          </p:nvSpPr>
          <p:spPr bwMode="auto">
            <a:xfrm flipH="1" flipV="1">
              <a:off x="3985" y="975"/>
              <a:ext cx="39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5312" name="Text Box 35"/>
            <p:cNvSpPr txBox="1">
              <a:spLocks noChangeArrowheads="1"/>
            </p:cNvSpPr>
            <p:nvPr/>
          </p:nvSpPr>
          <p:spPr bwMode="auto">
            <a:xfrm>
              <a:off x="4377" y="850"/>
              <a:ext cx="68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ko-KR" sz="2000"/>
                <a:t>100 km</a:t>
              </a:r>
            </a:p>
          </p:txBody>
        </p:sp>
        <p:sp>
          <p:nvSpPr>
            <p:cNvPr id="55313" name="Line 36"/>
            <p:cNvSpPr>
              <a:spLocks noChangeShapeType="1"/>
            </p:cNvSpPr>
            <p:nvPr/>
          </p:nvSpPr>
          <p:spPr bwMode="auto">
            <a:xfrm>
              <a:off x="5057" y="976"/>
              <a:ext cx="1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5314" name="Oval 37"/>
            <p:cNvSpPr>
              <a:spLocks noChangeArrowheads="1"/>
            </p:cNvSpPr>
            <p:nvPr/>
          </p:nvSpPr>
          <p:spPr bwMode="auto">
            <a:xfrm>
              <a:off x="679" y="976"/>
              <a:ext cx="47" cy="47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55315" name="Oval 38"/>
            <p:cNvSpPr>
              <a:spLocks noChangeArrowheads="1"/>
            </p:cNvSpPr>
            <p:nvPr/>
          </p:nvSpPr>
          <p:spPr bwMode="auto">
            <a:xfrm>
              <a:off x="775" y="976"/>
              <a:ext cx="47" cy="47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55316" name="Oval 39"/>
            <p:cNvSpPr>
              <a:spLocks noChangeArrowheads="1"/>
            </p:cNvSpPr>
            <p:nvPr/>
          </p:nvSpPr>
          <p:spPr bwMode="auto">
            <a:xfrm>
              <a:off x="916" y="976"/>
              <a:ext cx="47" cy="47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pic>
          <p:nvPicPr>
            <p:cNvPr id="55317" name="Picture 41" descr="MCj03985170000[1]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flipH="1">
              <a:off x="984" y="920"/>
              <a:ext cx="472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318" name="Picture 42" descr="MCj03985170000[1]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flipH="1">
              <a:off x="186" y="917"/>
              <a:ext cx="472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5319" name="Group 45"/>
            <p:cNvGrpSpPr>
              <a:grpSpLocks/>
            </p:cNvGrpSpPr>
            <p:nvPr/>
          </p:nvGrpSpPr>
          <p:grpSpPr bwMode="auto">
            <a:xfrm>
              <a:off x="1815" y="725"/>
              <a:ext cx="289" cy="490"/>
              <a:chOff x="2365" y="1352"/>
              <a:chExt cx="1022" cy="1616"/>
            </a:xfrm>
          </p:grpSpPr>
          <p:pic>
            <p:nvPicPr>
              <p:cNvPr id="55325" name="Picture 43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2373" y="1352"/>
                <a:ext cx="1014" cy="16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5326" name="Rectangle 44"/>
              <p:cNvSpPr>
                <a:spLocks noChangeArrowheads="1"/>
              </p:cNvSpPr>
              <p:nvPr/>
            </p:nvSpPr>
            <p:spPr bwMode="auto">
              <a:xfrm>
                <a:off x="2365" y="2129"/>
                <a:ext cx="367" cy="21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pic>
          <p:nvPicPr>
            <p:cNvPr id="55320" name="Picture 40" descr="MCj03985170000[1]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flipH="1">
              <a:off x="1465" y="933"/>
              <a:ext cx="472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5321" name="Group 46"/>
            <p:cNvGrpSpPr>
              <a:grpSpLocks/>
            </p:cNvGrpSpPr>
            <p:nvPr/>
          </p:nvGrpSpPr>
          <p:grpSpPr bwMode="auto">
            <a:xfrm>
              <a:off x="3656" y="743"/>
              <a:ext cx="289" cy="490"/>
              <a:chOff x="2365" y="1352"/>
              <a:chExt cx="1022" cy="1616"/>
            </a:xfrm>
          </p:grpSpPr>
          <p:pic>
            <p:nvPicPr>
              <p:cNvPr id="55323" name="Picture 47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2373" y="1352"/>
                <a:ext cx="1014" cy="16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5324" name="Rectangle 48"/>
              <p:cNvSpPr>
                <a:spLocks noChangeArrowheads="1"/>
              </p:cNvSpPr>
              <p:nvPr/>
            </p:nvSpPr>
            <p:spPr bwMode="auto">
              <a:xfrm>
                <a:off x="2365" y="2129"/>
                <a:ext cx="367" cy="21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sp>
          <p:nvSpPr>
            <p:cNvPr id="55322" name="Line 32"/>
            <p:cNvSpPr>
              <a:spLocks noChangeShapeType="1"/>
            </p:cNvSpPr>
            <p:nvPr/>
          </p:nvSpPr>
          <p:spPr bwMode="auto">
            <a:xfrm>
              <a:off x="3195" y="976"/>
              <a:ext cx="5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5530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7805586D-9EB1-4525-8943-6116F42607F6}" type="slidenum">
              <a:rPr lang="en-US" altLang="ko-KR"/>
              <a:pPr/>
              <a:t>59</a:t>
            </a:fld>
            <a:endParaRPr lang="en-US" altLang="ko-K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373938" y="6467475"/>
            <a:ext cx="1098550" cy="288925"/>
          </a:xfrm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46087" y="1516063"/>
            <a:ext cx="6927851" cy="4457700"/>
          </a:xfrm>
        </p:spPr>
        <p:txBody>
          <a:bodyPr/>
          <a:lstStyle/>
          <a:p>
            <a:pPr eaLnBrk="1" hangingPunct="1"/>
            <a:r>
              <a:rPr lang="en-US" altLang="ko-KR" sz="2000" dirty="0">
                <a:ea typeface="Arial" pitchFamily="34" charset="0"/>
              </a:rPr>
              <a:t>IoT</a:t>
            </a:r>
          </a:p>
          <a:p>
            <a:pPr eaLnBrk="1" hangingPunct="1"/>
            <a:endParaRPr lang="en-US" altLang="ko-KR" sz="2000" dirty="0">
              <a:ea typeface="Arial" pitchFamily="34" charset="0"/>
            </a:endParaRPr>
          </a:p>
          <a:p>
            <a:pPr eaLnBrk="1" hangingPunct="1"/>
            <a:r>
              <a:rPr lang="en-US" altLang="ko-KR" sz="2000" dirty="0">
                <a:ea typeface="Arial" pitchFamily="34" charset="0"/>
              </a:rPr>
              <a:t>Ubiquitous computing</a:t>
            </a:r>
          </a:p>
          <a:p>
            <a:pPr eaLnBrk="1" hangingPunct="1"/>
            <a:endParaRPr lang="en-US" altLang="ko-KR" sz="2000" dirty="0">
              <a:ea typeface="Arial" pitchFamily="34" charset="0"/>
            </a:endParaRPr>
          </a:p>
          <a:p>
            <a:pPr eaLnBrk="1" hangingPunct="1"/>
            <a:r>
              <a:rPr lang="en-US" altLang="ko-KR" sz="2000" dirty="0">
                <a:ea typeface="Arial" pitchFamily="34" charset="0"/>
              </a:rPr>
              <a:t>Wearable technology</a:t>
            </a:r>
          </a:p>
          <a:p>
            <a:pPr eaLnBrk="1" hangingPunct="1"/>
            <a:endParaRPr lang="en-US" altLang="ko-KR" sz="2000" dirty="0">
              <a:ea typeface="Arial" pitchFamily="34" charset="0"/>
            </a:endParaRPr>
          </a:p>
          <a:p>
            <a:pPr eaLnBrk="1" hangingPunct="1"/>
            <a:r>
              <a:rPr lang="en-US" altLang="ko-KR" sz="2000" dirty="0">
                <a:ea typeface="Arial" pitchFamily="34" charset="0"/>
              </a:rPr>
              <a:t>Sensor network</a:t>
            </a:r>
          </a:p>
          <a:p>
            <a:pPr eaLnBrk="1" hangingPunct="1"/>
            <a:endParaRPr lang="en-US" altLang="ko-KR" sz="2000" dirty="0">
              <a:ea typeface="Arial" pitchFamily="34" charset="0"/>
            </a:endParaRPr>
          </a:p>
        </p:txBody>
      </p:sp>
      <p:sp>
        <p:nvSpPr>
          <p:cNvPr id="14340" name="Rectangle 2"/>
          <p:cNvSpPr>
            <a:spLocks noChangeArrowheads="1"/>
          </p:cNvSpPr>
          <p:nvPr/>
        </p:nvSpPr>
        <p:spPr bwMode="auto">
          <a:xfrm>
            <a:off x="212725" y="190500"/>
            <a:ext cx="8382000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altLang="ko-KR" sz="4400" dirty="0">
                <a:solidFill>
                  <a:srgbClr val="000099"/>
                </a:solidFill>
                <a:latin typeface="Gill Sans MT" pitchFamily="34" charset="0"/>
              </a:rPr>
              <a:t>IoT (internet of things)</a:t>
            </a:r>
          </a:p>
        </p:txBody>
      </p:sp>
      <p:pic>
        <p:nvPicPr>
          <p:cNvPr id="14341" name="Picture 330" descr="underline_bas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0200" y="868363"/>
            <a:ext cx="8228013" cy="141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847F73C1-552C-42FC-BD99-6DDF4D749C5F}" type="slidenum">
              <a:rPr lang="en-US" altLang="ko-KR"/>
              <a:pPr/>
              <a:t>6</a:t>
            </a:fld>
            <a:endParaRPr lang="en-US" altLang="ko-KR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56323" name="Picture 60" descr="queueDela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13200" y="852488"/>
            <a:ext cx="4968875" cy="305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09588" y="1806575"/>
            <a:ext cx="3810000" cy="1781175"/>
          </a:xfrm>
        </p:spPr>
        <p:txBody>
          <a:bodyPr/>
          <a:lstStyle/>
          <a:p>
            <a:pPr marL="231775" indent="-231775" eaLnBrk="1" hangingPunct="1"/>
            <a:r>
              <a:rPr lang="en-US" altLang="ko-KR" sz="2400" i="1" dirty="0">
                <a:ea typeface="ＭＳ Ｐゴシック" pitchFamily="34" charset="-128"/>
              </a:rPr>
              <a:t>R:</a:t>
            </a:r>
            <a:r>
              <a:rPr lang="en-US" altLang="ko-KR" sz="2400" dirty="0">
                <a:ea typeface="ＭＳ Ｐゴシック" pitchFamily="34" charset="-128"/>
              </a:rPr>
              <a:t> </a:t>
            </a:r>
            <a:r>
              <a:rPr lang="ko-KR" altLang="en-US" sz="2400" dirty="0">
                <a:ea typeface="ＭＳ Ｐゴシック" pitchFamily="34" charset="-128"/>
              </a:rPr>
              <a:t>링크</a:t>
            </a:r>
            <a:r>
              <a:rPr lang="en-US" altLang="ko-KR" sz="2400" dirty="0">
                <a:ea typeface="ＭＳ Ｐゴシック" pitchFamily="34" charset="-128"/>
              </a:rPr>
              <a:t> </a:t>
            </a:r>
            <a:r>
              <a:rPr lang="ko-KR" altLang="en-US" sz="2400" dirty="0">
                <a:ea typeface="ＭＳ Ｐゴシック" pitchFamily="34" charset="-128"/>
              </a:rPr>
              <a:t>대역폭</a:t>
            </a:r>
            <a:r>
              <a:rPr lang="en-US" altLang="ko-KR" sz="2400" dirty="0">
                <a:ea typeface="ＭＳ Ｐゴシック" pitchFamily="34" charset="-128"/>
              </a:rPr>
              <a:t> (bps)</a:t>
            </a:r>
          </a:p>
          <a:p>
            <a:pPr marL="231775" indent="-231775" eaLnBrk="1" hangingPunct="1"/>
            <a:r>
              <a:rPr lang="en-US" altLang="ko-KR" sz="2400" i="1" dirty="0">
                <a:ea typeface="ＭＳ Ｐゴシック" pitchFamily="34" charset="-128"/>
              </a:rPr>
              <a:t>L:</a:t>
            </a:r>
            <a:r>
              <a:rPr lang="en-US" altLang="ko-KR" sz="2400" dirty="0">
                <a:ea typeface="ＭＳ Ｐゴシック" pitchFamily="34" charset="-128"/>
              </a:rPr>
              <a:t> </a:t>
            </a:r>
            <a:r>
              <a:rPr lang="ko-KR" altLang="en-US" sz="2400" dirty="0" err="1">
                <a:ea typeface="ＭＳ Ｐゴシック" pitchFamily="34" charset="-128"/>
              </a:rPr>
              <a:t>패킷</a:t>
            </a:r>
            <a:r>
              <a:rPr lang="ko-KR" altLang="en-US" sz="2400" dirty="0">
                <a:ea typeface="ＭＳ Ｐゴシック" pitchFamily="34" charset="-128"/>
              </a:rPr>
              <a:t> 길이</a:t>
            </a:r>
            <a:r>
              <a:rPr lang="en-US" altLang="ko-KR" sz="2400" dirty="0">
                <a:ea typeface="ＭＳ Ｐゴシック" pitchFamily="34" charset="-128"/>
              </a:rPr>
              <a:t> (bits)</a:t>
            </a:r>
          </a:p>
          <a:p>
            <a:pPr marL="231775" indent="-231775" eaLnBrk="1" hangingPunct="1"/>
            <a:r>
              <a:rPr lang="en-US" altLang="ko-KR" sz="2400" dirty="0">
                <a:ea typeface="ＭＳ Ｐゴシック" pitchFamily="34" charset="-128"/>
              </a:rPr>
              <a:t>a: </a:t>
            </a:r>
            <a:r>
              <a:rPr lang="ko-KR" altLang="en-US" sz="2400" dirty="0">
                <a:ea typeface="ＭＳ Ｐゴシック" pitchFamily="34" charset="-128"/>
              </a:rPr>
              <a:t>평균 </a:t>
            </a:r>
            <a:r>
              <a:rPr lang="ko-KR" altLang="en-US" sz="2400" dirty="0" err="1">
                <a:ea typeface="ＭＳ Ｐゴシック" pitchFamily="34" charset="-128"/>
              </a:rPr>
              <a:t>패킷</a:t>
            </a:r>
            <a:r>
              <a:rPr lang="ko-KR" altLang="en-US" sz="2400" dirty="0">
                <a:ea typeface="ＭＳ Ｐゴシック" pitchFamily="34" charset="-128"/>
              </a:rPr>
              <a:t> </a:t>
            </a:r>
            <a:r>
              <a:rPr lang="ko-KR" altLang="en-US" sz="2400" dirty="0" err="1">
                <a:ea typeface="ＭＳ Ｐゴシック" pitchFamily="34" charset="-128"/>
              </a:rPr>
              <a:t>도착률</a:t>
            </a:r>
            <a:endParaRPr lang="en-US" altLang="ko-KR" sz="2400" dirty="0">
              <a:ea typeface="ＭＳ Ｐゴシック" pitchFamily="34" charset="-128"/>
            </a:endParaRPr>
          </a:p>
        </p:txBody>
      </p:sp>
      <p:sp>
        <p:nvSpPr>
          <p:cNvPr id="56325" name="Rectangle 61"/>
          <p:cNvSpPr>
            <a:spLocks noChangeArrowheads="1"/>
          </p:cNvSpPr>
          <p:nvPr/>
        </p:nvSpPr>
        <p:spPr bwMode="auto">
          <a:xfrm>
            <a:off x="4187825" y="3451225"/>
            <a:ext cx="38100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5000"/>
              </a:lnSpc>
              <a:buClr>
                <a:schemeClr val="accent2"/>
              </a:buClr>
              <a:buSzPct val="85000"/>
              <a:buFont typeface="Wingdings" pitchFamily="2" charset="2"/>
              <a:buNone/>
            </a:pPr>
            <a:r>
              <a:rPr lang="en-US" altLang="ko-KR" sz="2000">
                <a:solidFill>
                  <a:srgbClr val="000099"/>
                </a:solidFill>
              </a:rPr>
              <a:t>traffic intensity </a:t>
            </a:r>
          </a:p>
          <a:p>
            <a:pPr marL="342900" indent="-342900" algn="ctr">
              <a:lnSpc>
                <a:spcPct val="85000"/>
              </a:lnSpc>
              <a:buClr>
                <a:schemeClr val="accent2"/>
              </a:buClr>
              <a:buSzPct val="85000"/>
              <a:buFont typeface="Wingdings" pitchFamily="2" charset="2"/>
              <a:buNone/>
            </a:pPr>
            <a:r>
              <a:rPr lang="en-US" altLang="ko-KR" sz="2000">
                <a:solidFill>
                  <a:srgbClr val="000099"/>
                </a:solidFill>
              </a:rPr>
              <a:t>= </a:t>
            </a:r>
            <a:r>
              <a:rPr lang="en-US" altLang="ko-KR" sz="2000" i="1">
                <a:solidFill>
                  <a:srgbClr val="000099"/>
                </a:solidFill>
              </a:rPr>
              <a:t>La/R</a:t>
            </a:r>
          </a:p>
        </p:txBody>
      </p:sp>
      <p:sp>
        <p:nvSpPr>
          <p:cNvPr id="56326" name="Rectangle 62"/>
          <p:cNvSpPr>
            <a:spLocks noChangeArrowheads="1"/>
          </p:cNvSpPr>
          <p:nvPr/>
        </p:nvSpPr>
        <p:spPr bwMode="auto">
          <a:xfrm>
            <a:off x="511175" y="4113213"/>
            <a:ext cx="6972300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31775" indent="-231775"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ko-KR" i="1" dirty="0">
                <a:latin typeface="Gill Sans MT" pitchFamily="34" charset="0"/>
              </a:rPr>
              <a:t>La/R</a:t>
            </a:r>
            <a:r>
              <a:rPr lang="en-US" altLang="ko-KR" dirty="0">
                <a:latin typeface="Gill Sans MT" pitchFamily="34" charset="0"/>
              </a:rPr>
              <a:t> ~ 0: </a:t>
            </a:r>
            <a:r>
              <a:rPr lang="ko-KR" altLang="en-US" dirty="0">
                <a:latin typeface="Gill Sans MT" pitchFamily="34" charset="0"/>
              </a:rPr>
              <a:t>평균 </a:t>
            </a:r>
            <a:r>
              <a:rPr lang="ko-KR" altLang="en-US" dirty="0" err="1">
                <a:latin typeface="Gill Sans MT" pitchFamily="34" charset="0"/>
              </a:rPr>
              <a:t>큐잉</a:t>
            </a:r>
            <a:r>
              <a:rPr lang="ko-KR" altLang="en-US" dirty="0">
                <a:latin typeface="Gill Sans MT" pitchFamily="34" charset="0"/>
              </a:rPr>
              <a:t> 지연이 작음</a:t>
            </a:r>
            <a:endParaRPr lang="en-US" altLang="ko-KR" dirty="0">
              <a:latin typeface="Gill Sans MT" pitchFamily="34" charset="0"/>
            </a:endParaRPr>
          </a:p>
          <a:p>
            <a:pPr marL="231775" indent="-231775"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ko-KR" i="1" dirty="0">
                <a:latin typeface="Gill Sans MT" pitchFamily="34" charset="0"/>
              </a:rPr>
              <a:t>La/R </a:t>
            </a:r>
            <a:r>
              <a:rPr lang="en-US" altLang="ko-KR" dirty="0">
                <a:latin typeface="Gill Sans MT" pitchFamily="34" charset="0"/>
                <a:sym typeface="Wingdings" pitchFamily="2" charset="2"/>
              </a:rPr>
              <a:t></a:t>
            </a:r>
            <a:r>
              <a:rPr lang="en-US" altLang="ko-KR" dirty="0">
                <a:latin typeface="Gill Sans MT" pitchFamily="34" charset="0"/>
              </a:rPr>
              <a:t> 1: </a:t>
            </a:r>
            <a:r>
              <a:rPr lang="ko-KR" altLang="en-US" dirty="0">
                <a:latin typeface="Gill Sans MT" pitchFamily="34" charset="0"/>
              </a:rPr>
              <a:t>평균</a:t>
            </a:r>
            <a:r>
              <a:rPr lang="en-US" altLang="ko-KR" dirty="0">
                <a:latin typeface="Gill Sans MT" pitchFamily="34" charset="0"/>
              </a:rPr>
              <a:t> </a:t>
            </a:r>
            <a:r>
              <a:rPr lang="ko-KR" altLang="en-US" dirty="0" err="1">
                <a:latin typeface="Gill Sans MT" pitchFamily="34" charset="0"/>
              </a:rPr>
              <a:t>큐잉</a:t>
            </a:r>
            <a:r>
              <a:rPr lang="ko-KR" altLang="en-US" dirty="0">
                <a:latin typeface="Gill Sans MT" pitchFamily="34" charset="0"/>
              </a:rPr>
              <a:t> 지연이 커짐</a:t>
            </a:r>
            <a:endParaRPr lang="en-US" altLang="ko-KR" dirty="0">
              <a:latin typeface="Gill Sans MT" pitchFamily="34" charset="0"/>
            </a:endParaRP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ko-KR" i="1" dirty="0">
                <a:latin typeface="Gill Sans MT" pitchFamily="34" charset="0"/>
              </a:rPr>
              <a:t>La/R </a:t>
            </a:r>
            <a:r>
              <a:rPr lang="en-US" altLang="ko-KR" dirty="0">
                <a:latin typeface="Gill Sans MT" pitchFamily="34" charset="0"/>
              </a:rPr>
              <a:t>&gt; 1: </a:t>
            </a:r>
            <a:r>
              <a:rPr lang="ko-KR" altLang="en-US" dirty="0">
                <a:latin typeface="Gill Sans MT" pitchFamily="34" charset="0"/>
              </a:rPr>
              <a:t>서비스할 수 있는 이상의</a:t>
            </a:r>
            <a:br>
              <a:rPr lang="en-US" altLang="ko-KR" dirty="0">
                <a:latin typeface="Gill Sans MT" pitchFamily="34" charset="0"/>
              </a:rPr>
            </a:br>
            <a:r>
              <a:rPr lang="ja-JP" altLang="en-US" dirty="0">
                <a:latin typeface="Gill Sans MT" pitchFamily="34" charset="0"/>
              </a:rPr>
              <a:t>“</a:t>
            </a:r>
            <a:r>
              <a:rPr lang="ko-KR" altLang="en-US" dirty="0">
                <a:latin typeface="Gill Sans MT" pitchFamily="34" charset="0"/>
              </a:rPr>
              <a:t>작업이</a:t>
            </a:r>
            <a:r>
              <a:rPr lang="ja-JP" altLang="en-US" dirty="0">
                <a:latin typeface="Gill Sans MT" pitchFamily="34" charset="0"/>
              </a:rPr>
              <a:t>”</a:t>
            </a:r>
            <a:r>
              <a:rPr lang="en-US" altLang="ja-JP" dirty="0">
                <a:latin typeface="Gill Sans MT" pitchFamily="34" charset="0"/>
              </a:rPr>
              <a:t> </a:t>
            </a:r>
            <a:r>
              <a:rPr lang="ko-KR" altLang="en-US" dirty="0">
                <a:latin typeface="Gill Sans MT" pitchFamily="34" charset="0"/>
              </a:rPr>
              <a:t>도착하므로</a:t>
            </a:r>
            <a:r>
              <a:rPr lang="en-US" altLang="ko-KR" dirty="0">
                <a:latin typeface="Gill Sans MT" pitchFamily="34" charset="0"/>
              </a:rPr>
              <a:t>, </a:t>
            </a:r>
            <a:r>
              <a:rPr lang="ko-KR" altLang="en-US" dirty="0">
                <a:latin typeface="Gill Sans MT" pitchFamily="34" charset="0"/>
              </a:rPr>
              <a:t>평균지연은 무한대</a:t>
            </a:r>
            <a:r>
              <a:rPr lang="en-US" altLang="ko-KR" dirty="0">
                <a:latin typeface="Gill Sans MT" pitchFamily="34" charset="0"/>
              </a:rPr>
              <a:t>!</a:t>
            </a:r>
          </a:p>
        </p:txBody>
      </p:sp>
      <p:sp>
        <p:nvSpPr>
          <p:cNvPr id="56327" name="Rectangle 61"/>
          <p:cNvSpPr>
            <a:spLocks noChangeArrowheads="1"/>
          </p:cNvSpPr>
          <p:nvPr/>
        </p:nvSpPr>
        <p:spPr bwMode="auto">
          <a:xfrm rot="-5400000">
            <a:off x="3596482" y="2180431"/>
            <a:ext cx="2433638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5000"/>
              </a:lnSpc>
              <a:buClr>
                <a:schemeClr val="accent2"/>
              </a:buClr>
              <a:buSzPct val="85000"/>
              <a:buFont typeface="Wingdings" pitchFamily="2" charset="2"/>
              <a:buNone/>
            </a:pPr>
            <a:r>
              <a:rPr lang="en-US" altLang="ko-KR" sz="2000">
                <a:solidFill>
                  <a:srgbClr val="000099"/>
                </a:solidFill>
              </a:rPr>
              <a:t>average  queueing delay</a:t>
            </a:r>
          </a:p>
        </p:txBody>
      </p:sp>
      <p:pic>
        <p:nvPicPr>
          <p:cNvPr id="56328" name="Picture 1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83463" y="4935538"/>
            <a:ext cx="1546225" cy="1239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9" name="Picture 1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46800" y="4197350"/>
            <a:ext cx="1481138" cy="111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30" name="Text Box 15"/>
          <p:cNvSpPr txBox="1">
            <a:spLocks noChangeArrowheads="1"/>
          </p:cNvSpPr>
          <p:nvPr/>
        </p:nvSpPr>
        <p:spPr bwMode="auto">
          <a:xfrm>
            <a:off x="7554913" y="4141788"/>
            <a:ext cx="10747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800" i="1"/>
              <a:t>La/R </a:t>
            </a:r>
            <a:r>
              <a:rPr lang="en-US" altLang="ko-KR" sz="1800"/>
              <a:t>~ 0</a:t>
            </a:r>
          </a:p>
        </p:txBody>
      </p:sp>
      <p:sp>
        <p:nvSpPr>
          <p:cNvPr id="56331" name="Text Box 16"/>
          <p:cNvSpPr txBox="1">
            <a:spLocks noChangeArrowheads="1"/>
          </p:cNvSpPr>
          <p:nvPr/>
        </p:nvSpPr>
        <p:spPr bwMode="auto">
          <a:xfrm>
            <a:off x="7885113" y="6110288"/>
            <a:ext cx="11953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800" i="1" dirty="0"/>
              <a:t>La/R -&gt; 1</a:t>
            </a:r>
          </a:p>
        </p:txBody>
      </p:sp>
      <p:sp>
        <p:nvSpPr>
          <p:cNvPr id="5633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1C3D1B90-9EB9-4C23-930D-14A715D30CBC}" type="slidenum">
              <a:rPr lang="en-US" altLang="ko-KR"/>
              <a:pPr/>
              <a:t>60</a:t>
            </a:fld>
            <a:endParaRPr lang="en-US" altLang="ko-KR"/>
          </a:p>
        </p:txBody>
      </p:sp>
      <p:sp>
        <p:nvSpPr>
          <p:cNvPr id="56333" name="TextBox 1"/>
          <p:cNvSpPr txBox="1">
            <a:spLocks noChangeArrowheads="1"/>
          </p:cNvSpPr>
          <p:nvPr/>
        </p:nvSpPr>
        <p:spPr bwMode="auto">
          <a:xfrm>
            <a:off x="493713" y="6348413"/>
            <a:ext cx="46958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400"/>
              <a:t>* Check online interactive animation on queuing and loss</a:t>
            </a:r>
          </a:p>
        </p:txBody>
      </p:sp>
      <p:sp>
        <p:nvSpPr>
          <p:cNvPr id="56334" name="Rectangle 11"/>
          <p:cNvSpPr>
            <a:spLocks noChangeArrowheads="1"/>
          </p:cNvSpPr>
          <p:nvPr/>
        </p:nvSpPr>
        <p:spPr bwMode="auto">
          <a:xfrm>
            <a:off x="4500563" y="868363"/>
            <a:ext cx="1271587" cy="4270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  <p:pic>
        <p:nvPicPr>
          <p:cNvPr id="56335" name="Picture 18" descr="underline_base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38150" y="917575"/>
            <a:ext cx="54848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3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33375" y="123825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sz="4000" dirty="0" err="1">
                <a:ea typeface="ＭＳ Ｐゴシック" pitchFamily="34" charset="-128"/>
              </a:rPr>
              <a:t>큐잉지연</a:t>
            </a:r>
            <a:r>
              <a:rPr lang="ko-KR" altLang="en-US" sz="4000" dirty="0">
                <a:ea typeface="ＭＳ Ｐゴシック" pitchFamily="34" charset="-128"/>
              </a:rPr>
              <a:t> </a:t>
            </a:r>
            <a:r>
              <a:rPr lang="en-US" altLang="ko-KR" sz="4000" dirty="0">
                <a:ea typeface="ＭＳ Ｐゴシック" pitchFamily="34" charset="-128"/>
              </a:rPr>
              <a:t>(revisited)</a:t>
            </a:r>
            <a:endParaRPr lang="en-US" altLang="ko-KR" dirty="0">
              <a:ea typeface="ＭＳ Ｐゴシック" pitchFamily="34" charset="-128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57347" name="Picture 99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6575" y="911225"/>
            <a:ext cx="68564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76225" y="128588"/>
            <a:ext cx="7772400" cy="1143000"/>
          </a:xfrm>
        </p:spPr>
        <p:txBody>
          <a:bodyPr/>
          <a:lstStyle/>
          <a:p>
            <a:pPr eaLnBrk="1" hangingPunct="1"/>
            <a:r>
              <a:rPr lang="ja-JP" altLang="en-US" sz="4000" dirty="0">
                <a:ea typeface="ＭＳ Ｐゴシック" pitchFamily="34" charset="-128"/>
              </a:rPr>
              <a:t>“</a:t>
            </a:r>
            <a:r>
              <a:rPr lang="ko-KR" altLang="en-US" sz="4000" dirty="0">
                <a:ea typeface="ＭＳ Ｐゴシック" pitchFamily="34" charset="-128"/>
              </a:rPr>
              <a:t>실제의</a:t>
            </a:r>
            <a:r>
              <a:rPr lang="ja-JP" altLang="en-US" sz="4000" dirty="0">
                <a:ea typeface="ＭＳ Ｐゴシック" pitchFamily="34" charset="-128"/>
              </a:rPr>
              <a:t>”</a:t>
            </a:r>
            <a:r>
              <a:rPr lang="en-US" altLang="ja-JP" sz="4000" dirty="0">
                <a:ea typeface="ＭＳ Ｐゴシック" pitchFamily="34" charset="-128"/>
              </a:rPr>
              <a:t> </a:t>
            </a:r>
            <a:r>
              <a:rPr lang="ko-KR" altLang="en-US" sz="4000" dirty="0">
                <a:ea typeface="ＭＳ Ｐゴシック" pitchFamily="34" charset="-128"/>
              </a:rPr>
              <a:t>인터넷 지연과 경로</a:t>
            </a:r>
            <a:endParaRPr lang="en-US" altLang="ko-KR" sz="4000" dirty="0">
              <a:ea typeface="ＭＳ Ｐゴシック" pitchFamily="34" charset="-128"/>
            </a:endParaRPr>
          </a:p>
        </p:txBody>
      </p:sp>
      <p:sp>
        <p:nvSpPr>
          <p:cNvPr id="57349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500063" y="1270000"/>
            <a:ext cx="7772400" cy="3098800"/>
          </a:xfrm>
        </p:spPr>
        <p:txBody>
          <a:bodyPr/>
          <a:lstStyle/>
          <a:p>
            <a:pPr marL="287338" indent="-287338" eaLnBrk="1" hangingPunct="1"/>
            <a:r>
              <a:rPr lang="ja-JP" altLang="en-US" dirty="0">
                <a:ea typeface="ＭＳ Ｐゴシック" pitchFamily="34" charset="-128"/>
              </a:rPr>
              <a:t>“</a:t>
            </a:r>
            <a:r>
              <a:rPr lang="ko-KR" altLang="en-US" dirty="0">
                <a:ea typeface="ＭＳ Ｐゴシック" pitchFamily="34" charset="-128"/>
              </a:rPr>
              <a:t>실제의</a:t>
            </a:r>
            <a:r>
              <a:rPr lang="ja-JP" altLang="en-US" dirty="0">
                <a:ea typeface="ＭＳ Ｐゴシック" pitchFamily="34" charset="-128"/>
              </a:rPr>
              <a:t>”</a:t>
            </a:r>
            <a:r>
              <a:rPr lang="en-US" altLang="ja-JP" dirty="0">
                <a:ea typeface="ＭＳ Ｐゴシック" pitchFamily="34" charset="-128"/>
              </a:rPr>
              <a:t> </a:t>
            </a:r>
            <a:r>
              <a:rPr lang="ko-KR" altLang="en-US" dirty="0">
                <a:ea typeface="ＭＳ Ｐゴシック" pitchFamily="34" charset="-128"/>
              </a:rPr>
              <a:t>인터넷 지연과 손실은 어떠한가</a:t>
            </a:r>
            <a:r>
              <a:rPr lang="en-US" altLang="ko-KR" dirty="0">
                <a:ea typeface="ＭＳ Ｐゴシック" pitchFamily="34" charset="-128"/>
              </a:rPr>
              <a:t>?</a:t>
            </a:r>
            <a:r>
              <a:rPr lang="en-US" altLang="ja-JP" dirty="0">
                <a:ea typeface="ＭＳ Ｐゴシック" pitchFamily="34" charset="-128"/>
              </a:rPr>
              <a:t> </a:t>
            </a:r>
          </a:p>
          <a:p>
            <a:pPr marL="287338" indent="-287338" eaLnBrk="1" hangingPunct="1"/>
            <a:r>
              <a:rPr lang="en-US" altLang="ko-KR" sz="2400" b="1" dirty="0" err="1">
                <a:solidFill>
                  <a:srgbClr val="FF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traceroute</a:t>
            </a:r>
            <a:r>
              <a:rPr lang="en-US" altLang="ko-KR" dirty="0">
                <a:solidFill>
                  <a:srgbClr val="FF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ko-KR" altLang="en-US" dirty="0">
                <a:ea typeface="ＭＳ Ｐゴシック" pitchFamily="34" charset="-128"/>
                <a:cs typeface="Courier New" pitchFamily="49" charset="0"/>
              </a:rPr>
              <a:t>프로그램</a:t>
            </a:r>
            <a:r>
              <a:rPr lang="en-US" altLang="ko-KR" dirty="0">
                <a:ea typeface="ＭＳ Ｐゴシック" pitchFamily="34" charset="-128"/>
                <a:cs typeface="Courier New" pitchFamily="49" charset="0"/>
              </a:rPr>
              <a:t>: </a:t>
            </a:r>
            <a:r>
              <a:rPr lang="ko-KR" altLang="en-US" dirty="0" err="1">
                <a:ea typeface="ＭＳ Ｐゴシック" pitchFamily="34" charset="-128"/>
              </a:rPr>
              <a:t>송신측에서</a:t>
            </a:r>
            <a:r>
              <a:rPr lang="ko-KR" altLang="en-US" dirty="0">
                <a:ea typeface="ＭＳ Ｐゴシック" pitchFamily="34" charset="-128"/>
              </a:rPr>
              <a:t> </a:t>
            </a:r>
            <a:r>
              <a:rPr lang="ko-KR" altLang="en-US" dirty="0" err="1">
                <a:ea typeface="ＭＳ Ｐゴシック" pitchFamily="34" charset="-128"/>
              </a:rPr>
              <a:t>수신측에</a:t>
            </a:r>
            <a:r>
              <a:rPr lang="ko-KR" altLang="en-US" dirty="0">
                <a:ea typeface="ＭＳ Ｐゴシック" pitchFamily="34" charset="-128"/>
              </a:rPr>
              <a:t> 가는 경로상의 각 </a:t>
            </a:r>
            <a:r>
              <a:rPr lang="ko-KR" altLang="en-US" dirty="0" err="1">
                <a:ea typeface="ＭＳ Ｐゴシック" pitchFamily="34" charset="-128"/>
              </a:rPr>
              <a:t>라우터들까지의</a:t>
            </a:r>
            <a:r>
              <a:rPr lang="ko-KR" altLang="en-US" dirty="0">
                <a:ea typeface="ＭＳ Ｐゴシック" pitchFamily="34" charset="-128"/>
              </a:rPr>
              <a:t> 지연을 측정하여 제공한다</a:t>
            </a:r>
            <a:r>
              <a:rPr lang="en-US" altLang="ko-KR" dirty="0">
                <a:ea typeface="ＭＳ Ｐゴシック" pitchFamily="34" charset="-128"/>
              </a:rPr>
              <a:t>. </a:t>
            </a:r>
            <a:r>
              <a:rPr lang="ko-KR" altLang="en-US" dirty="0">
                <a:ea typeface="ＭＳ Ｐゴシック" pitchFamily="34" charset="-128"/>
              </a:rPr>
              <a:t>모든 </a:t>
            </a:r>
            <a:r>
              <a:rPr lang="en-US" altLang="ko-KR" i="1" dirty="0" err="1">
                <a:ea typeface="ＭＳ Ｐゴシック" pitchFamily="34" charset="-128"/>
              </a:rPr>
              <a:t>i</a:t>
            </a:r>
            <a:r>
              <a:rPr lang="ko-KR" altLang="en-US" dirty="0">
                <a:ea typeface="ＭＳ Ｐゴシック" pitchFamily="34" charset="-128"/>
              </a:rPr>
              <a:t>에 대해</a:t>
            </a:r>
            <a:r>
              <a:rPr lang="en-US" altLang="ko-KR" i="1" dirty="0">
                <a:ea typeface="ＭＳ Ｐゴシック" pitchFamily="34" charset="-128"/>
              </a:rPr>
              <a:t>:</a:t>
            </a:r>
          </a:p>
          <a:p>
            <a:pPr marL="682625" lvl="1" indent="-225425" eaLnBrk="1" hangingPunct="1"/>
            <a:r>
              <a:rPr lang="ko-KR" altLang="en-US" dirty="0" err="1">
                <a:ea typeface="Arial" pitchFamily="34" charset="0"/>
              </a:rPr>
              <a:t>수신측까지</a:t>
            </a:r>
            <a:r>
              <a:rPr lang="ko-KR" altLang="en-US" dirty="0">
                <a:ea typeface="Arial" pitchFamily="34" charset="0"/>
              </a:rPr>
              <a:t> 가는 경로상의 </a:t>
            </a:r>
            <a:r>
              <a:rPr lang="ko-KR" altLang="en-US" dirty="0" err="1">
                <a:ea typeface="Arial" pitchFamily="34" charset="0"/>
              </a:rPr>
              <a:t>라우터</a:t>
            </a:r>
            <a:r>
              <a:rPr lang="ko-KR" altLang="en-US" dirty="0">
                <a:ea typeface="Arial" pitchFamily="34" charset="0"/>
              </a:rPr>
              <a:t> </a:t>
            </a:r>
            <a:r>
              <a:rPr lang="en-US" altLang="ko-KR" i="1" dirty="0" err="1">
                <a:ea typeface="ＭＳ Ｐゴシック" pitchFamily="34" charset="-128"/>
              </a:rPr>
              <a:t>i</a:t>
            </a:r>
            <a:r>
              <a:rPr lang="ko-KR" altLang="en-US" dirty="0">
                <a:ea typeface="Arial" pitchFamily="34" charset="0"/>
              </a:rPr>
              <a:t>까지 가는 </a:t>
            </a:r>
            <a:r>
              <a:rPr lang="ko-KR" altLang="en-US" dirty="0" err="1">
                <a:ea typeface="Arial" pitchFamily="34" charset="0"/>
              </a:rPr>
              <a:t>패킷을</a:t>
            </a:r>
            <a:r>
              <a:rPr lang="ko-KR" altLang="en-US" dirty="0">
                <a:ea typeface="Arial" pitchFamily="34" charset="0"/>
              </a:rPr>
              <a:t> </a:t>
            </a:r>
            <a:r>
              <a:rPr lang="en-US" altLang="ko-KR" dirty="0">
                <a:ea typeface="Arial" pitchFamily="34" charset="0"/>
              </a:rPr>
              <a:t>3</a:t>
            </a:r>
            <a:r>
              <a:rPr lang="ko-KR" altLang="en-US" dirty="0">
                <a:ea typeface="Arial" pitchFamily="34" charset="0"/>
              </a:rPr>
              <a:t>개 보낸다</a:t>
            </a:r>
            <a:r>
              <a:rPr lang="en-US" altLang="ko-KR" dirty="0">
                <a:ea typeface="Arial" pitchFamily="34" charset="0"/>
              </a:rPr>
              <a:t>.</a:t>
            </a:r>
          </a:p>
          <a:p>
            <a:pPr marL="682625" lvl="1" indent="-225425" eaLnBrk="1" hangingPunct="1"/>
            <a:r>
              <a:rPr lang="ko-KR" altLang="en-US" dirty="0" err="1">
                <a:ea typeface="Arial" pitchFamily="34" charset="0"/>
              </a:rPr>
              <a:t>라우터</a:t>
            </a:r>
            <a:r>
              <a:rPr lang="en-US" altLang="ko-KR" dirty="0">
                <a:ea typeface="Arial" pitchFamily="34" charset="0"/>
              </a:rPr>
              <a:t> </a:t>
            </a:r>
            <a:r>
              <a:rPr lang="en-US" altLang="ko-KR" i="1" dirty="0" err="1">
                <a:ea typeface="Arial" pitchFamily="34" charset="0"/>
              </a:rPr>
              <a:t>i</a:t>
            </a:r>
            <a:r>
              <a:rPr lang="en-US" altLang="ko-KR" dirty="0">
                <a:ea typeface="Arial" pitchFamily="34" charset="0"/>
              </a:rPr>
              <a:t> </a:t>
            </a:r>
            <a:r>
              <a:rPr lang="ko-KR" altLang="en-US" dirty="0">
                <a:ea typeface="Arial" pitchFamily="34" charset="0"/>
              </a:rPr>
              <a:t>는 패킷을 </a:t>
            </a:r>
            <a:r>
              <a:rPr lang="ko-KR" altLang="en-US" dirty="0" err="1">
                <a:ea typeface="Arial" pitchFamily="34" charset="0"/>
              </a:rPr>
              <a:t>송신측에</a:t>
            </a:r>
            <a:r>
              <a:rPr lang="ko-KR" altLang="en-US" dirty="0">
                <a:ea typeface="Arial" pitchFamily="34" charset="0"/>
              </a:rPr>
              <a:t> 되돌려 보낸다</a:t>
            </a:r>
            <a:r>
              <a:rPr lang="en-US" altLang="ko-KR" dirty="0">
                <a:ea typeface="Arial" pitchFamily="34" charset="0"/>
              </a:rPr>
              <a:t>.</a:t>
            </a:r>
          </a:p>
          <a:p>
            <a:pPr marL="682625" lvl="1" indent="-225425" eaLnBrk="1" hangingPunct="1"/>
            <a:r>
              <a:rPr lang="ko-KR" altLang="en-US" dirty="0" err="1">
                <a:ea typeface="Arial" pitchFamily="34" charset="0"/>
              </a:rPr>
              <a:t>송신측은</a:t>
            </a:r>
            <a:r>
              <a:rPr lang="ko-KR" altLang="en-US" dirty="0">
                <a:ea typeface="Arial" pitchFamily="34" charset="0"/>
              </a:rPr>
              <a:t> 전송에서 응답까지의 시간을 측정한다</a:t>
            </a:r>
            <a:r>
              <a:rPr lang="en-US" altLang="ko-KR" dirty="0">
                <a:ea typeface="Arial" pitchFamily="34" charset="0"/>
              </a:rPr>
              <a:t>.</a:t>
            </a:r>
            <a:endParaRPr lang="en-US" altLang="ko-KR" sz="2800" dirty="0">
              <a:ea typeface="Arial" pitchFamily="34" charset="0"/>
            </a:endParaRPr>
          </a:p>
        </p:txBody>
      </p:sp>
      <p:sp>
        <p:nvSpPr>
          <p:cNvPr id="57350" name="Line 38"/>
          <p:cNvSpPr>
            <a:spLocks noChangeShapeType="1"/>
          </p:cNvSpPr>
          <p:nvPr/>
        </p:nvSpPr>
        <p:spPr bwMode="auto">
          <a:xfrm>
            <a:off x="1285875" y="5319713"/>
            <a:ext cx="288925" cy="265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7351" name="Line 105"/>
          <p:cNvSpPr>
            <a:spLocks noChangeShapeType="1"/>
          </p:cNvSpPr>
          <p:nvPr/>
        </p:nvSpPr>
        <p:spPr bwMode="auto">
          <a:xfrm flipV="1">
            <a:off x="2079625" y="5370513"/>
            <a:ext cx="458788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7352" name="Line 106"/>
          <p:cNvSpPr>
            <a:spLocks noChangeShapeType="1"/>
          </p:cNvSpPr>
          <p:nvPr/>
        </p:nvSpPr>
        <p:spPr bwMode="auto">
          <a:xfrm>
            <a:off x="3014663" y="5354638"/>
            <a:ext cx="485775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7353" name="Line 108"/>
          <p:cNvSpPr>
            <a:spLocks noChangeShapeType="1"/>
          </p:cNvSpPr>
          <p:nvPr/>
        </p:nvSpPr>
        <p:spPr bwMode="auto">
          <a:xfrm flipH="1">
            <a:off x="2776538" y="5086350"/>
            <a:ext cx="34925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7354" name="Line 113"/>
          <p:cNvSpPr>
            <a:spLocks noChangeShapeType="1"/>
          </p:cNvSpPr>
          <p:nvPr/>
        </p:nvSpPr>
        <p:spPr bwMode="auto">
          <a:xfrm flipH="1">
            <a:off x="3990975" y="5414963"/>
            <a:ext cx="620713" cy="1444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7355" name="Line 260"/>
          <p:cNvSpPr>
            <a:spLocks noChangeShapeType="1"/>
          </p:cNvSpPr>
          <p:nvPr/>
        </p:nvSpPr>
        <p:spPr bwMode="auto">
          <a:xfrm>
            <a:off x="5110163" y="5380038"/>
            <a:ext cx="485775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7356" name="Line 261"/>
          <p:cNvSpPr>
            <a:spLocks noChangeShapeType="1"/>
          </p:cNvSpPr>
          <p:nvPr/>
        </p:nvSpPr>
        <p:spPr bwMode="auto">
          <a:xfrm flipH="1">
            <a:off x="6048375" y="5326063"/>
            <a:ext cx="557213" cy="2778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7357" name="Line 291"/>
          <p:cNvSpPr>
            <a:spLocks noChangeShapeType="1"/>
          </p:cNvSpPr>
          <p:nvPr/>
        </p:nvSpPr>
        <p:spPr bwMode="auto">
          <a:xfrm>
            <a:off x="2744788" y="5486400"/>
            <a:ext cx="228600" cy="311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7358" name="Line 292"/>
          <p:cNvSpPr>
            <a:spLocks noChangeShapeType="1"/>
          </p:cNvSpPr>
          <p:nvPr/>
        </p:nvSpPr>
        <p:spPr bwMode="auto">
          <a:xfrm>
            <a:off x="4668838" y="5073650"/>
            <a:ext cx="228600" cy="311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7359" name="Line 294"/>
          <p:cNvSpPr>
            <a:spLocks noChangeShapeType="1"/>
          </p:cNvSpPr>
          <p:nvPr/>
        </p:nvSpPr>
        <p:spPr bwMode="auto">
          <a:xfrm flipH="1">
            <a:off x="3386138" y="5676900"/>
            <a:ext cx="34925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7360" name="Line 295"/>
          <p:cNvSpPr>
            <a:spLocks noChangeShapeType="1"/>
          </p:cNvSpPr>
          <p:nvPr/>
        </p:nvSpPr>
        <p:spPr bwMode="auto">
          <a:xfrm>
            <a:off x="3741738" y="5181600"/>
            <a:ext cx="6350" cy="260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244" name="Text Box 300"/>
          <p:cNvSpPr txBox="1">
            <a:spLocks noChangeArrowheads="1"/>
          </p:cNvSpPr>
          <p:nvPr/>
        </p:nvSpPr>
        <p:spPr bwMode="auto">
          <a:xfrm>
            <a:off x="1387475" y="5038725"/>
            <a:ext cx="1073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</a:rPr>
              <a:t>3 probes</a:t>
            </a:r>
          </a:p>
        </p:txBody>
      </p:sp>
      <p:sp>
        <p:nvSpPr>
          <p:cNvPr id="83246" name="Text Box 302"/>
          <p:cNvSpPr txBox="1">
            <a:spLocks noChangeArrowheads="1"/>
          </p:cNvSpPr>
          <p:nvPr/>
        </p:nvSpPr>
        <p:spPr bwMode="auto">
          <a:xfrm>
            <a:off x="2001838" y="5599113"/>
            <a:ext cx="1073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</a:rPr>
              <a:t>3 probes</a:t>
            </a:r>
          </a:p>
        </p:txBody>
      </p:sp>
      <p:sp>
        <p:nvSpPr>
          <p:cNvPr id="83248" name="Text Box 304"/>
          <p:cNvSpPr txBox="1">
            <a:spLocks noChangeArrowheads="1"/>
          </p:cNvSpPr>
          <p:nvPr/>
        </p:nvSpPr>
        <p:spPr bwMode="auto">
          <a:xfrm>
            <a:off x="3025775" y="5013325"/>
            <a:ext cx="1073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</a:rPr>
              <a:t>3 probes</a:t>
            </a:r>
          </a:p>
        </p:txBody>
      </p:sp>
      <p:grpSp>
        <p:nvGrpSpPr>
          <p:cNvPr id="57364" name="Group 100"/>
          <p:cNvGrpSpPr>
            <a:grpSpLocks/>
          </p:cNvGrpSpPr>
          <p:nvPr/>
        </p:nvGrpSpPr>
        <p:grpSpPr bwMode="auto">
          <a:xfrm>
            <a:off x="517525" y="4975225"/>
            <a:ext cx="820738" cy="688975"/>
            <a:chOff x="-44" y="1473"/>
            <a:chExt cx="981" cy="1105"/>
          </a:xfrm>
        </p:grpSpPr>
        <p:pic>
          <p:nvPicPr>
            <p:cNvPr id="57467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468" name="Freeform 10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3382 w 356"/>
                <a:gd name="T3" fmla="*/ 3172 h 368"/>
                <a:gd name="T4" fmla="*/ 51464 w 356"/>
                <a:gd name="T5" fmla="*/ 66095 h 368"/>
                <a:gd name="T6" fmla="*/ 11342 w 356"/>
                <a:gd name="T7" fmla="*/ 826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57365" name="Group 103"/>
          <p:cNvGrpSpPr>
            <a:grpSpLocks/>
          </p:cNvGrpSpPr>
          <p:nvPr/>
        </p:nvGrpSpPr>
        <p:grpSpPr bwMode="auto">
          <a:xfrm flipH="1">
            <a:off x="6565900" y="5013325"/>
            <a:ext cx="754063" cy="669925"/>
            <a:chOff x="-44" y="1473"/>
            <a:chExt cx="981" cy="1105"/>
          </a:xfrm>
        </p:grpSpPr>
        <p:pic>
          <p:nvPicPr>
            <p:cNvPr id="57465" name="Picture 104" descr="desktop_computer_stylized_medium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466" name="Freeform 10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3382 w 356"/>
                <a:gd name="T3" fmla="*/ 3172 h 368"/>
                <a:gd name="T4" fmla="*/ 51464 w 356"/>
                <a:gd name="T5" fmla="*/ 66095 h 368"/>
                <a:gd name="T6" fmla="*/ 11342 w 356"/>
                <a:gd name="T7" fmla="*/ 826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57366" name="Group 124"/>
          <p:cNvGrpSpPr>
            <a:grpSpLocks/>
          </p:cNvGrpSpPr>
          <p:nvPr/>
        </p:nvGrpSpPr>
        <p:grpSpPr bwMode="auto">
          <a:xfrm>
            <a:off x="5513388" y="5513388"/>
            <a:ext cx="617537" cy="250825"/>
            <a:chOff x="2356" y="1300"/>
            <a:chExt cx="555" cy="194"/>
          </a:xfrm>
        </p:grpSpPr>
        <p:sp>
          <p:nvSpPr>
            <p:cNvPr id="57457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57458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57459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grpSp>
          <p:nvGrpSpPr>
            <p:cNvPr id="57460" name="Group 128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57463" name="Freeform 129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7464" name="Freeform 130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57461" name="Line 131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7462" name="Line 132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7367" name="Group 133"/>
          <p:cNvGrpSpPr>
            <a:grpSpLocks/>
          </p:cNvGrpSpPr>
          <p:nvPr/>
        </p:nvGrpSpPr>
        <p:grpSpPr bwMode="auto">
          <a:xfrm>
            <a:off x="4545013" y="5241925"/>
            <a:ext cx="617537" cy="250825"/>
            <a:chOff x="2356" y="1300"/>
            <a:chExt cx="555" cy="194"/>
          </a:xfrm>
        </p:grpSpPr>
        <p:sp>
          <p:nvSpPr>
            <p:cNvPr id="57449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57450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57451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grpSp>
          <p:nvGrpSpPr>
            <p:cNvPr id="57452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57455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7456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57453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7454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7368" name="Group 142"/>
          <p:cNvGrpSpPr>
            <a:grpSpLocks/>
          </p:cNvGrpSpPr>
          <p:nvPr/>
        </p:nvGrpSpPr>
        <p:grpSpPr bwMode="auto">
          <a:xfrm>
            <a:off x="3394075" y="5451475"/>
            <a:ext cx="617538" cy="250825"/>
            <a:chOff x="2356" y="1300"/>
            <a:chExt cx="555" cy="194"/>
          </a:xfrm>
        </p:grpSpPr>
        <p:sp>
          <p:nvSpPr>
            <p:cNvPr id="57441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57442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57443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grpSp>
          <p:nvGrpSpPr>
            <p:cNvPr id="57444" name="Group 146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57447" name="Freeform 14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7448" name="Freeform 14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57445" name="Line 149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7446" name="Line 150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7369" name="Group 151"/>
          <p:cNvGrpSpPr>
            <a:grpSpLocks/>
          </p:cNvGrpSpPr>
          <p:nvPr/>
        </p:nvGrpSpPr>
        <p:grpSpPr bwMode="auto">
          <a:xfrm>
            <a:off x="2392363" y="5205413"/>
            <a:ext cx="617537" cy="250825"/>
            <a:chOff x="2356" y="1300"/>
            <a:chExt cx="555" cy="194"/>
          </a:xfrm>
        </p:grpSpPr>
        <p:sp>
          <p:nvSpPr>
            <p:cNvPr id="57433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57434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57435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grpSp>
          <p:nvGrpSpPr>
            <p:cNvPr id="57436" name="Group 155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57439" name="Freeform 15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7440" name="Freeform 15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57437" name="Line 158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7438" name="Line 159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7370" name="Group 160"/>
          <p:cNvGrpSpPr>
            <a:grpSpLocks/>
          </p:cNvGrpSpPr>
          <p:nvPr/>
        </p:nvGrpSpPr>
        <p:grpSpPr bwMode="auto">
          <a:xfrm>
            <a:off x="1517650" y="5472113"/>
            <a:ext cx="617538" cy="250825"/>
            <a:chOff x="2356" y="1300"/>
            <a:chExt cx="555" cy="194"/>
          </a:xfrm>
        </p:grpSpPr>
        <p:sp>
          <p:nvSpPr>
            <p:cNvPr id="57425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57426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57427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grpSp>
          <p:nvGrpSpPr>
            <p:cNvPr id="57428" name="Group 164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57431" name="Freeform 16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7432" name="Freeform 16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57429" name="Line 167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7430" name="Line 168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737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274B3463-4176-4C8D-83EB-B607B35EDE43}" type="slidenum">
              <a:rPr lang="en-US" altLang="ko-KR"/>
              <a:pPr/>
              <a:t>61</a:t>
            </a:fld>
            <a:endParaRPr lang="en-US" altLang="ko-KR"/>
          </a:p>
        </p:txBody>
      </p:sp>
      <p:grpSp>
        <p:nvGrpSpPr>
          <p:cNvPr id="57372" name="Group 347"/>
          <p:cNvGrpSpPr>
            <a:grpSpLocks/>
          </p:cNvGrpSpPr>
          <p:nvPr/>
        </p:nvGrpSpPr>
        <p:grpSpPr bwMode="auto">
          <a:xfrm>
            <a:off x="1504950" y="5454650"/>
            <a:ext cx="649288" cy="303213"/>
            <a:chOff x="1871277" y="1576300"/>
            <a:chExt cx="1128371" cy="437861"/>
          </a:xfrm>
        </p:grpSpPr>
        <p:sp>
          <p:nvSpPr>
            <p:cNvPr id="76" name="Oval 75"/>
            <p:cNvSpPr>
              <a:spLocks noChangeArrowheads="1"/>
            </p:cNvSpPr>
            <p:nvPr/>
          </p:nvSpPr>
          <p:spPr bwMode="auto">
            <a:xfrm flipV="1">
              <a:off x="1874037" y="1695508"/>
              <a:ext cx="1125611" cy="318653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1871277" y="1739066"/>
              <a:ext cx="1128371" cy="11691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78" name="Oval 7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611" cy="318653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79" name="Freeform 78"/>
            <p:cNvSpPr/>
            <p:nvPr/>
          </p:nvSpPr>
          <p:spPr bwMode="auto">
            <a:xfrm>
              <a:off x="2160957" y="1672583"/>
              <a:ext cx="546253" cy="16276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2103020" y="1633612"/>
              <a:ext cx="662124" cy="110038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2536161" y="1727603"/>
              <a:ext cx="245537" cy="96283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2089227" y="1729896"/>
              <a:ext cx="242779" cy="96283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83" name="Straight Connector 82"/>
            <p:cNvCxnSpPr>
              <a:cxnSpLocks noChangeShapeType="1"/>
              <a:endCxn id="78" idx="2"/>
            </p:cNvCxnSpPr>
            <p:nvPr/>
          </p:nvCxnSpPr>
          <p:spPr bwMode="auto">
            <a:xfrm flipH="1" flipV="1">
              <a:off x="1871277" y="1736772"/>
              <a:ext cx="2760" cy="12379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84" name="Straight Connector 83"/>
            <p:cNvCxnSpPr>
              <a:cxnSpLocks noChangeShapeType="1"/>
            </p:cNvCxnSpPr>
            <p:nvPr/>
          </p:nvCxnSpPr>
          <p:spPr bwMode="auto">
            <a:xfrm flipH="1" flipV="1">
              <a:off x="2996888" y="1734481"/>
              <a:ext cx="2760" cy="12379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57373" name="Group 347"/>
          <p:cNvGrpSpPr>
            <a:grpSpLocks/>
          </p:cNvGrpSpPr>
          <p:nvPr/>
        </p:nvGrpSpPr>
        <p:grpSpPr bwMode="auto">
          <a:xfrm>
            <a:off x="2382838" y="5189538"/>
            <a:ext cx="649287" cy="301625"/>
            <a:chOff x="1871277" y="1576300"/>
            <a:chExt cx="1128371" cy="437861"/>
          </a:xfrm>
        </p:grpSpPr>
        <p:sp>
          <p:nvSpPr>
            <p:cNvPr id="86" name="Oval 85"/>
            <p:cNvSpPr>
              <a:spLocks noChangeArrowheads="1"/>
            </p:cNvSpPr>
            <p:nvPr/>
          </p:nvSpPr>
          <p:spPr bwMode="auto">
            <a:xfrm flipV="1">
              <a:off x="1874035" y="1693830"/>
              <a:ext cx="1125613" cy="320331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87" name="Rectangle 86"/>
            <p:cNvSpPr/>
            <p:nvPr/>
          </p:nvSpPr>
          <p:spPr bwMode="auto">
            <a:xfrm>
              <a:off x="1871277" y="1739921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88" name="Oval 8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613" cy="32032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89" name="Freeform 88"/>
            <p:cNvSpPr/>
            <p:nvPr/>
          </p:nvSpPr>
          <p:spPr bwMode="auto">
            <a:xfrm>
              <a:off x="2160956" y="1673090"/>
              <a:ext cx="546253" cy="16131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2103021" y="1633913"/>
              <a:ext cx="662125" cy="110618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2536160" y="1728399"/>
              <a:ext cx="245539" cy="9679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auto">
            <a:xfrm>
              <a:off x="2089226" y="1730703"/>
              <a:ext cx="242779" cy="96790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93" name="Straight Connector 92"/>
            <p:cNvCxnSpPr>
              <a:cxnSpLocks noChangeShapeType="1"/>
              <a:endCxn id="88" idx="2"/>
            </p:cNvCxnSpPr>
            <p:nvPr/>
          </p:nvCxnSpPr>
          <p:spPr bwMode="auto">
            <a:xfrm flipH="1" flipV="1">
              <a:off x="1871277" y="1737617"/>
              <a:ext cx="2758" cy="12213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94" name="Straight Connector 93"/>
            <p:cNvCxnSpPr>
              <a:cxnSpLocks noChangeShapeType="1"/>
            </p:cNvCxnSpPr>
            <p:nvPr/>
          </p:nvCxnSpPr>
          <p:spPr bwMode="auto">
            <a:xfrm flipH="1" flipV="1">
              <a:off x="2996890" y="1735312"/>
              <a:ext cx="2758" cy="12214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57374" name="Group 347"/>
          <p:cNvGrpSpPr>
            <a:grpSpLocks/>
          </p:cNvGrpSpPr>
          <p:nvPr/>
        </p:nvGrpSpPr>
        <p:grpSpPr bwMode="auto">
          <a:xfrm>
            <a:off x="3371850" y="5438775"/>
            <a:ext cx="650875" cy="303213"/>
            <a:chOff x="1871277" y="1576300"/>
            <a:chExt cx="1128371" cy="437861"/>
          </a:xfrm>
        </p:grpSpPr>
        <p:sp>
          <p:nvSpPr>
            <p:cNvPr id="96" name="Oval 95"/>
            <p:cNvSpPr>
              <a:spLocks noChangeArrowheads="1"/>
            </p:cNvSpPr>
            <p:nvPr/>
          </p:nvSpPr>
          <p:spPr bwMode="auto">
            <a:xfrm flipV="1">
              <a:off x="1874030" y="1695508"/>
              <a:ext cx="1125618" cy="318653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97" name="Rectangle 96"/>
            <p:cNvSpPr/>
            <p:nvPr/>
          </p:nvSpPr>
          <p:spPr bwMode="auto">
            <a:xfrm>
              <a:off x="1871277" y="1739066"/>
              <a:ext cx="1128371" cy="11691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98" name="Oval 9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620" cy="318653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99" name="Freeform 98"/>
            <p:cNvSpPr/>
            <p:nvPr/>
          </p:nvSpPr>
          <p:spPr bwMode="auto">
            <a:xfrm>
              <a:off x="2160251" y="1672583"/>
              <a:ext cx="547672" cy="16276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auto">
            <a:xfrm>
              <a:off x="2102455" y="1633612"/>
              <a:ext cx="663263" cy="110038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1" name="Freeform 100"/>
            <p:cNvSpPr>
              <a:spLocks/>
            </p:cNvSpPr>
            <p:nvPr/>
          </p:nvSpPr>
          <p:spPr bwMode="auto">
            <a:xfrm>
              <a:off x="2537291" y="1727603"/>
              <a:ext cx="244940" cy="96283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2" name="Freeform 101"/>
            <p:cNvSpPr>
              <a:spLocks/>
            </p:cNvSpPr>
            <p:nvPr/>
          </p:nvSpPr>
          <p:spPr bwMode="auto">
            <a:xfrm>
              <a:off x="2088696" y="1729896"/>
              <a:ext cx="242187" cy="96283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103" name="Straight Connector 102"/>
            <p:cNvCxnSpPr>
              <a:cxnSpLocks noChangeShapeType="1"/>
              <a:endCxn id="98" idx="2"/>
            </p:cNvCxnSpPr>
            <p:nvPr/>
          </p:nvCxnSpPr>
          <p:spPr bwMode="auto">
            <a:xfrm flipH="1" flipV="1">
              <a:off x="1871277" y="1736772"/>
              <a:ext cx="2753" cy="12379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104" name="Straight Connector 103"/>
            <p:cNvCxnSpPr>
              <a:cxnSpLocks noChangeShapeType="1"/>
            </p:cNvCxnSpPr>
            <p:nvPr/>
          </p:nvCxnSpPr>
          <p:spPr bwMode="auto">
            <a:xfrm flipH="1" flipV="1">
              <a:off x="2996897" y="1734481"/>
              <a:ext cx="2751" cy="12379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57375" name="Group 347"/>
          <p:cNvGrpSpPr>
            <a:grpSpLocks/>
          </p:cNvGrpSpPr>
          <p:nvPr/>
        </p:nvGrpSpPr>
        <p:grpSpPr bwMode="auto">
          <a:xfrm>
            <a:off x="4529138" y="5214938"/>
            <a:ext cx="650875" cy="301625"/>
            <a:chOff x="1871277" y="1576300"/>
            <a:chExt cx="1128371" cy="437861"/>
          </a:xfrm>
        </p:grpSpPr>
        <p:sp>
          <p:nvSpPr>
            <p:cNvPr id="106" name="Oval 105"/>
            <p:cNvSpPr>
              <a:spLocks noChangeArrowheads="1"/>
            </p:cNvSpPr>
            <p:nvPr/>
          </p:nvSpPr>
          <p:spPr bwMode="auto">
            <a:xfrm flipV="1">
              <a:off x="1874028" y="1693830"/>
              <a:ext cx="1125620" cy="320331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107" name="Rectangle 106"/>
            <p:cNvSpPr/>
            <p:nvPr/>
          </p:nvSpPr>
          <p:spPr bwMode="auto">
            <a:xfrm>
              <a:off x="1871277" y="1739921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108" name="Oval 10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618" cy="32032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109" name="Freeform 108"/>
            <p:cNvSpPr/>
            <p:nvPr/>
          </p:nvSpPr>
          <p:spPr bwMode="auto">
            <a:xfrm>
              <a:off x="2160249" y="1673090"/>
              <a:ext cx="547674" cy="16131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0" name="Freeform 109"/>
            <p:cNvSpPr>
              <a:spLocks/>
            </p:cNvSpPr>
            <p:nvPr/>
          </p:nvSpPr>
          <p:spPr bwMode="auto">
            <a:xfrm>
              <a:off x="2102455" y="1633913"/>
              <a:ext cx="663261" cy="110618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1" name="Freeform 110"/>
            <p:cNvSpPr>
              <a:spLocks/>
            </p:cNvSpPr>
            <p:nvPr/>
          </p:nvSpPr>
          <p:spPr bwMode="auto">
            <a:xfrm>
              <a:off x="2537291" y="1728399"/>
              <a:ext cx="244938" cy="9679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2" name="Freeform 111"/>
            <p:cNvSpPr>
              <a:spLocks/>
            </p:cNvSpPr>
            <p:nvPr/>
          </p:nvSpPr>
          <p:spPr bwMode="auto">
            <a:xfrm>
              <a:off x="2088694" y="1730703"/>
              <a:ext cx="242187" cy="96790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113" name="Straight Connector 112"/>
            <p:cNvCxnSpPr>
              <a:cxnSpLocks noChangeShapeType="1"/>
              <a:endCxn id="108" idx="2"/>
            </p:cNvCxnSpPr>
            <p:nvPr/>
          </p:nvCxnSpPr>
          <p:spPr bwMode="auto">
            <a:xfrm flipH="1" flipV="1">
              <a:off x="1871277" y="1737617"/>
              <a:ext cx="2751" cy="12213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114" name="Straight Connector 113"/>
            <p:cNvCxnSpPr>
              <a:cxnSpLocks noChangeShapeType="1"/>
            </p:cNvCxnSpPr>
            <p:nvPr/>
          </p:nvCxnSpPr>
          <p:spPr bwMode="auto">
            <a:xfrm flipH="1" flipV="1">
              <a:off x="2996895" y="1735312"/>
              <a:ext cx="2753" cy="12214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57376" name="Group 347"/>
          <p:cNvGrpSpPr>
            <a:grpSpLocks/>
          </p:cNvGrpSpPr>
          <p:nvPr/>
        </p:nvGrpSpPr>
        <p:grpSpPr bwMode="auto">
          <a:xfrm>
            <a:off x="5497513" y="5486400"/>
            <a:ext cx="649287" cy="303213"/>
            <a:chOff x="1871277" y="1576300"/>
            <a:chExt cx="1128371" cy="437861"/>
          </a:xfrm>
        </p:grpSpPr>
        <p:sp>
          <p:nvSpPr>
            <p:cNvPr id="116" name="Oval 115"/>
            <p:cNvSpPr>
              <a:spLocks noChangeArrowheads="1"/>
            </p:cNvSpPr>
            <p:nvPr/>
          </p:nvSpPr>
          <p:spPr bwMode="auto">
            <a:xfrm flipV="1">
              <a:off x="1874035" y="1695508"/>
              <a:ext cx="1125613" cy="318653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1871277" y="1739066"/>
              <a:ext cx="1128371" cy="11691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118" name="Oval 11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613" cy="318653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119" name="Freeform 118"/>
            <p:cNvSpPr/>
            <p:nvPr/>
          </p:nvSpPr>
          <p:spPr bwMode="auto">
            <a:xfrm>
              <a:off x="2160956" y="1672583"/>
              <a:ext cx="546253" cy="16276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0" name="Freeform 119"/>
            <p:cNvSpPr>
              <a:spLocks/>
            </p:cNvSpPr>
            <p:nvPr/>
          </p:nvSpPr>
          <p:spPr bwMode="auto">
            <a:xfrm>
              <a:off x="2103021" y="1633612"/>
              <a:ext cx="662125" cy="110038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1" name="Freeform 120"/>
            <p:cNvSpPr>
              <a:spLocks/>
            </p:cNvSpPr>
            <p:nvPr/>
          </p:nvSpPr>
          <p:spPr bwMode="auto">
            <a:xfrm>
              <a:off x="2536160" y="1727603"/>
              <a:ext cx="245539" cy="96283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2" name="Freeform 121"/>
            <p:cNvSpPr>
              <a:spLocks/>
            </p:cNvSpPr>
            <p:nvPr/>
          </p:nvSpPr>
          <p:spPr bwMode="auto">
            <a:xfrm>
              <a:off x="2089226" y="1729896"/>
              <a:ext cx="242779" cy="96283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123" name="Straight Connector 122"/>
            <p:cNvCxnSpPr>
              <a:cxnSpLocks noChangeShapeType="1"/>
              <a:endCxn id="118" idx="2"/>
            </p:cNvCxnSpPr>
            <p:nvPr/>
          </p:nvCxnSpPr>
          <p:spPr bwMode="auto">
            <a:xfrm flipH="1" flipV="1">
              <a:off x="1871277" y="1736772"/>
              <a:ext cx="2758" cy="12379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124" name="Straight Connector 123"/>
            <p:cNvCxnSpPr>
              <a:cxnSpLocks noChangeShapeType="1"/>
            </p:cNvCxnSpPr>
            <p:nvPr/>
          </p:nvCxnSpPr>
          <p:spPr bwMode="auto">
            <a:xfrm flipH="1" flipV="1">
              <a:off x="2996890" y="1734481"/>
              <a:ext cx="2758" cy="12379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sp>
        <p:nvSpPr>
          <p:cNvPr id="83247" name="Freeform 303"/>
          <p:cNvSpPr>
            <a:spLocks/>
          </p:cNvSpPr>
          <p:nvPr/>
        </p:nvSpPr>
        <p:spPr bwMode="auto">
          <a:xfrm>
            <a:off x="1257300" y="5259388"/>
            <a:ext cx="2247900" cy="403225"/>
          </a:xfrm>
          <a:custGeom>
            <a:avLst/>
            <a:gdLst>
              <a:gd name="T0" fmla="*/ 2147483647 w 1416"/>
              <a:gd name="T1" fmla="*/ 2147483647 h 254"/>
              <a:gd name="T2" fmla="*/ 2147483647 w 1416"/>
              <a:gd name="T3" fmla="*/ 2147483647 h 254"/>
              <a:gd name="T4" fmla="*/ 2147483647 w 1416"/>
              <a:gd name="T5" fmla="*/ 2147483647 h 254"/>
              <a:gd name="T6" fmla="*/ 2147483647 w 1416"/>
              <a:gd name="T7" fmla="*/ 2147483647 h 254"/>
              <a:gd name="T8" fmla="*/ 2147483647 w 1416"/>
              <a:gd name="T9" fmla="*/ 2147483647 h 254"/>
              <a:gd name="T10" fmla="*/ 2147483647 w 1416"/>
              <a:gd name="T11" fmla="*/ 2147483647 h 254"/>
              <a:gd name="T12" fmla="*/ 0 w 1416"/>
              <a:gd name="T13" fmla="*/ 2147483647 h 25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16"/>
              <a:gd name="T22" fmla="*/ 0 h 254"/>
              <a:gd name="T23" fmla="*/ 1416 w 1416"/>
              <a:gd name="T24" fmla="*/ 254 h 25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16" h="254">
                <a:moveTo>
                  <a:pt x="76" y="30"/>
                </a:moveTo>
                <a:cubicBezTo>
                  <a:pt x="137" y="11"/>
                  <a:pt x="200" y="170"/>
                  <a:pt x="324" y="170"/>
                </a:cubicBezTo>
                <a:cubicBezTo>
                  <a:pt x="461" y="165"/>
                  <a:pt x="717" y="0"/>
                  <a:pt x="896" y="2"/>
                </a:cubicBezTo>
                <a:cubicBezTo>
                  <a:pt x="1075" y="4"/>
                  <a:pt x="1416" y="122"/>
                  <a:pt x="1400" y="182"/>
                </a:cubicBezTo>
                <a:cubicBezTo>
                  <a:pt x="1384" y="242"/>
                  <a:pt x="1073" y="63"/>
                  <a:pt x="896" y="74"/>
                </a:cubicBezTo>
                <a:cubicBezTo>
                  <a:pt x="719" y="85"/>
                  <a:pt x="489" y="254"/>
                  <a:pt x="340" y="250"/>
                </a:cubicBezTo>
                <a:cubicBezTo>
                  <a:pt x="191" y="246"/>
                  <a:pt x="62" y="32"/>
                  <a:pt x="0" y="5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3243" name="Freeform 299"/>
          <p:cNvSpPr>
            <a:spLocks/>
          </p:cNvSpPr>
          <p:nvPr/>
        </p:nvSpPr>
        <p:spPr bwMode="auto">
          <a:xfrm>
            <a:off x="1289050" y="5295900"/>
            <a:ext cx="419100" cy="419100"/>
          </a:xfrm>
          <a:custGeom>
            <a:avLst/>
            <a:gdLst>
              <a:gd name="T0" fmla="*/ 2147483647 w 264"/>
              <a:gd name="T1" fmla="*/ 0 h 264"/>
              <a:gd name="T2" fmla="*/ 2147483647 w 264"/>
              <a:gd name="T3" fmla="*/ 2147483647 h 264"/>
              <a:gd name="T4" fmla="*/ 0 w 264"/>
              <a:gd name="T5" fmla="*/ 2147483647 h 264"/>
              <a:gd name="T6" fmla="*/ 0 60000 65536"/>
              <a:gd name="T7" fmla="*/ 0 60000 65536"/>
              <a:gd name="T8" fmla="*/ 0 60000 65536"/>
              <a:gd name="T9" fmla="*/ 0 w 264"/>
              <a:gd name="T10" fmla="*/ 0 h 264"/>
              <a:gd name="T11" fmla="*/ 264 w 264"/>
              <a:gd name="T12" fmla="*/ 264 h 2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64" h="264">
                <a:moveTo>
                  <a:pt x="60" y="0"/>
                </a:moveTo>
                <a:cubicBezTo>
                  <a:pt x="86" y="31"/>
                  <a:pt x="264" y="176"/>
                  <a:pt x="228" y="220"/>
                </a:cubicBezTo>
                <a:cubicBezTo>
                  <a:pt x="192" y="264"/>
                  <a:pt x="60" y="109"/>
                  <a:pt x="0" y="88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3245" name="Freeform 301"/>
          <p:cNvSpPr>
            <a:spLocks/>
          </p:cNvSpPr>
          <p:nvPr/>
        </p:nvSpPr>
        <p:spPr bwMode="auto">
          <a:xfrm>
            <a:off x="1282700" y="5210175"/>
            <a:ext cx="1346200" cy="474663"/>
          </a:xfrm>
          <a:custGeom>
            <a:avLst/>
            <a:gdLst>
              <a:gd name="T0" fmla="*/ 2147483647 w 848"/>
              <a:gd name="T1" fmla="*/ 2147483647 h 299"/>
              <a:gd name="T2" fmla="*/ 2147483647 w 848"/>
              <a:gd name="T3" fmla="*/ 2147483647 h 299"/>
              <a:gd name="T4" fmla="*/ 2147483647 w 848"/>
              <a:gd name="T5" fmla="*/ 2147483647 h 299"/>
              <a:gd name="T6" fmla="*/ 2147483647 w 848"/>
              <a:gd name="T7" fmla="*/ 2147483647 h 299"/>
              <a:gd name="T8" fmla="*/ 0 w 848"/>
              <a:gd name="T9" fmla="*/ 2147483647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48"/>
              <a:gd name="T16" fmla="*/ 0 h 299"/>
              <a:gd name="T17" fmla="*/ 848 w 848"/>
              <a:gd name="T18" fmla="*/ 299 h 29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48" h="299">
                <a:moveTo>
                  <a:pt x="76" y="76"/>
                </a:moveTo>
                <a:cubicBezTo>
                  <a:pt x="137" y="57"/>
                  <a:pt x="200" y="216"/>
                  <a:pt x="324" y="216"/>
                </a:cubicBezTo>
                <a:cubicBezTo>
                  <a:pt x="448" y="216"/>
                  <a:pt x="792" y="0"/>
                  <a:pt x="820" y="76"/>
                </a:cubicBezTo>
                <a:cubicBezTo>
                  <a:pt x="848" y="152"/>
                  <a:pt x="469" y="245"/>
                  <a:pt x="340" y="296"/>
                </a:cubicBezTo>
                <a:cubicBezTo>
                  <a:pt x="203" y="299"/>
                  <a:pt x="62" y="78"/>
                  <a:pt x="0" y="96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244" grpId="0"/>
      <p:bldP spid="83246" grpId="0"/>
      <p:bldP spid="83248" grpId="0"/>
      <p:bldP spid="83247" grpId="0" animBg="1"/>
      <p:bldP spid="83243" grpId="0" animBg="1"/>
      <p:bldP spid="8324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sp>
        <p:nvSpPr>
          <p:cNvPr id="583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41313" y="166688"/>
            <a:ext cx="7772400" cy="892175"/>
          </a:xfrm>
        </p:spPr>
        <p:txBody>
          <a:bodyPr/>
          <a:lstStyle/>
          <a:p>
            <a:pPr eaLnBrk="1" hangingPunct="1"/>
            <a:r>
              <a:rPr lang="ja-JP" altLang="en-US" sz="4000" dirty="0">
                <a:ea typeface="ＭＳ Ｐゴシック" pitchFamily="34" charset="-128"/>
              </a:rPr>
              <a:t>“</a:t>
            </a:r>
            <a:r>
              <a:rPr lang="ko-KR" altLang="en-US" sz="4000" dirty="0">
                <a:ea typeface="ＭＳ Ｐゴシック" pitchFamily="34" charset="-128"/>
              </a:rPr>
              <a:t>실제의</a:t>
            </a:r>
            <a:r>
              <a:rPr lang="ja-JP" altLang="en-US" sz="4000" dirty="0">
                <a:ea typeface="ＭＳ Ｐゴシック" pitchFamily="34" charset="-128"/>
              </a:rPr>
              <a:t>”</a:t>
            </a:r>
            <a:r>
              <a:rPr lang="en-US" altLang="ja-JP" sz="4000" dirty="0">
                <a:ea typeface="ＭＳ Ｐゴシック" pitchFamily="34" charset="-128"/>
              </a:rPr>
              <a:t> </a:t>
            </a:r>
            <a:r>
              <a:rPr lang="ko-KR" altLang="en-US" sz="4000" dirty="0">
                <a:ea typeface="ＭＳ Ｐゴシック" pitchFamily="34" charset="-128"/>
              </a:rPr>
              <a:t>인터넷 지연과 경로</a:t>
            </a:r>
            <a:endParaRPr lang="en-US" altLang="ko-KR" sz="4000" dirty="0">
              <a:ea typeface="ＭＳ Ｐゴシック" pitchFamily="34" charset="-128"/>
            </a:endParaRPr>
          </a:p>
        </p:txBody>
      </p:sp>
      <p:sp>
        <p:nvSpPr>
          <p:cNvPr id="58372" name="Text Box 4"/>
          <p:cNvSpPr txBox="1">
            <a:spLocks noChangeArrowheads="1"/>
          </p:cNvSpPr>
          <p:nvPr/>
        </p:nvSpPr>
        <p:spPr bwMode="auto">
          <a:xfrm>
            <a:off x="704850" y="2338388"/>
            <a:ext cx="8229600" cy="394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lnSpc>
                <a:spcPct val="80000"/>
              </a:lnSpc>
            </a:pPr>
            <a:r>
              <a:rPr lang="en-US" altLang="ko-KR" sz="1600"/>
              <a:t>1  cs-gw (128.119.240.254)  1 ms  1 ms  2 ms</a:t>
            </a:r>
          </a:p>
          <a:p>
            <a:pPr marL="457200" indent="-457200">
              <a:lnSpc>
                <a:spcPct val="80000"/>
              </a:lnSpc>
            </a:pPr>
            <a:r>
              <a:rPr lang="en-US" altLang="ko-KR" sz="1600"/>
              <a:t>2  border1-rt-fa5-1-0.gw.umass.edu (128.119.3.145)  1 ms  1 ms  2 ms</a:t>
            </a:r>
          </a:p>
          <a:p>
            <a:pPr marL="457200" indent="-457200">
              <a:lnSpc>
                <a:spcPct val="80000"/>
              </a:lnSpc>
            </a:pPr>
            <a:r>
              <a:rPr lang="en-US" altLang="ko-KR" sz="1600"/>
              <a:t>3  cht-vbns.gw.umass.edu (128.119.3.130)  6 ms 5 ms 5 ms</a:t>
            </a:r>
          </a:p>
          <a:p>
            <a:pPr marL="457200" indent="-457200">
              <a:lnSpc>
                <a:spcPct val="80000"/>
              </a:lnSpc>
            </a:pPr>
            <a:r>
              <a:rPr lang="en-US" altLang="ko-KR" sz="1600"/>
              <a:t>4  jn1-at1-0-0-19.wor.vbns.net (204.147.132.129)  16 ms 11 ms 13 ms </a:t>
            </a:r>
          </a:p>
          <a:p>
            <a:pPr marL="457200" indent="-457200">
              <a:lnSpc>
                <a:spcPct val="80000"/>
              </a:lnSpc>
            </a:pPr>
            <a:r>
              <a:rPr lang="en-US" altLang="ko-KR" sz="1600"/>
              <a:t>5  jn1-so7-0-0-0.wae.vbns.net (204.147.136.136)  21 ms 18 ms 18 ms </a:t>
            </a:r>
          </a:p>
          <a:p>
            <a:pPr marL="457200" indent="-457200">
              <a:lnSpc>
                <a:spcPct val="80000"/>
              </a:lnSpc>
            </a:pPr>
            <a:r>
              <a:rPr lang="en-US" altLang="ko-KR" sz="1600"/>
              <a:t>6  abilene-vbns.abilene.ucaid.edu (198.32.11.9)  22 ms  18 ms  22 ms</a:t>
            </a:r>
          </a:p>
          <a:p>
            <a:pPr marL="457200" indent="-457200">
              <a:lnSpc>
                <a:spcPct val="80000"/>
              </a:lnSpc>
            </a:pPr>
            <a:r>
              <a:rPr lang="en-US" altLang="ko-KR" sz="1600"/>
              <a:t>7  nycm-wash.abilene.ucaid.edu (198.32.8.46)  22 ms  22 ms  22 ms</a:t>
            </a:r>
          </a:p>
          <a:p>
            <a:pPr marL="457200" indent="-457200">
              <a:lnSpc>
                <a:spcPct val="80000"/>
              </a:lnSpc>
            </a:pPr>
            <a:r>
              <a:rPr lang="en-US" altLang="ko-KR" sz="1600"/>
              <a:t>8  62.40.103.253 (62.40.103.253)  104 ms 109 ms 106 ms</a:t>
            </a:r>
          </a:p>
          <a:p>
            <a:pPr marL="457200" indent="-457200">
              <a:lnSpc>
                <a:spcPct val="80000"/>
              </a:lnSpc>
            </a:pPr>
            <a:r>
              <a:rPr lang="en-US" altLang="ko-KR" sz="1600"/>
              <a:t>9  de2-1.de1.de.geant.net (62.40.96.129)  109 ms 102 ms 104 ms</a:t>
            </a:r>
          </a:p>
          <a:p>
            <a:pPr marL="457200" indent="-457200">
              <a:lnSpc>
                <a:spcPct val="80000"/>
              </a:lnSpc>
            </a:pPr>
            <a:r>
              <a:rPr lang="en-US" altLang="ko-KR" sz="1600"/>
              <a:t>10  de.fr1.fr.geant.net (62.40.96.50)  113 ms 121 ms 114 ms</a:t>
            </a:r>
          </a:p>
          <a:p>
            <a:pPr marL="457200" indent="-457200">
              <a:lnSpc>
                <a:spcPct val="80000"/>
              </a:lnSpc>
            </a:pPr>
            <a:r>
              <a:rPr lang="en-US" altLang="ko-KR" sz="1600"/>
              <a:t>11  renater-gw.fr1.fr.geant.net (62.40.103.54)  112 ms  114 ms  112 ms</a:t>
            </a:r>
          </a:p>
          <a:p>
            <a:pPr marL="457200" indent="-457200">
              <a:lnSpc>
                <a:spcPct val="80000"/>
              </a:lnSpc>
            </a:pPr>
            <a:r>
              <a:rPr lang="en-US" altLang="ko-KR" sz="1600"/>
              <a:t>12  nio-n2.cssi.renater.fr (193.51.206.13)  111 ms  114 ms  116 ms</a:t>
            </a:r>
          </a:p>
          <a:p>
            <a:pPr marL="457200" indent="-457200">
              <a:lnSpc>
                <a:spcPct val="80000"/>
              </a:lnSpc>
            </a:pPr>
            <a:r>
              <a:rPr lang="en-US" altLang="ko-KR" sz="1600"/>
              <a:t>13  nice.cssi.renater.fr (195.220.98.102)  123 ms  125 ms  124 ms</a:t>
            </a:r>
          </a:p>
          <a:p>
            <a:pPr marL="457200" indent="-457200">
              <a:lnSpc>
                <a:spcPct val="80000"/>
              </a:lnSpc>
            </a:pPr>
            <a:r>
              <a:rPr lang="en-US" altLang="ko-KR" sz="1600"/>
              <a:t>14  r3t2-nice.cssi.renater.fr (195.220.98.110)  126 ms  126 ms  124 ms</a:t>
            </a:r>
          </a:p>
          <a:p>
            <a:pPr marL="457200" indent="-457200">
              <a:lnSpc>
                <a:spcPct val="80000"/>
              </a:lnSpc>
            </a:pPr>
            <a:r>
              <a:rPr lang="en-US" altLang="ko-KR" sz="1600"/>
              <a:t>15  eurecom-valbonne.r3t2.ft.net (193.48.50.54)  135 ms  128 ms  133 ms</a:t>
            </a:r>
          </a:p>
          <a:p>
            <a:pPr marL="457200" indent="-457200">
              <a:lnSpc>
                <a:spcPct val="80000"/>
              </a:lnSpc>
            </a:pPr>
            <a:r>
              <a:rPr lang="en-US" altLang="ko-KR" sz="1600"/>
              <a:t>16  194.214.211.25 (194.214.211.25)  126 ms  128 ms  126 ms</a:t>
            </a:r>
          </a:p>
          <a:p>
            <a:pPr marL="457200" indent="-457200">
              <a:lnSpc>
                <a:spcPct val="80000"/>
              </a:lnSpc>
            </a:pPr>
            <a:r>
              <a:rPr lang="en-US" altLang="ko-KR" sz="1600"/>
              <a:t>17  * * *</a:t>
            </a:r>
          </a:p>
          <a:p>
            <a:pPr marL="457200" indent="-457200">
              <a:lnSpc>
                <a:spcPct val="80000"/>
              </a:lnSpc>
            </a:pPr>
            <a:r>
              <a:rPr lang="en-US" altLang="ko-KR" sz="1600"/>
              <a:t>18  * * *</a:t>
            </a:r>
          </a:p>
          <a:p>
            <a:pPr marL="457200" indent="-457200">
              <a:lnSpc>
                <a:spcPct val="80000"/>
              </a:lnSpc>
            </a:pPr>
            <a:r>
              <a:rPr lang="en-US" altLang="ko-KR" sz="1600"/>
              <a:t>19  fantasia.eurecom.fr (193.55.113.142)  132 ms  128 ms  136</a:t>
            </a:r>
            <a:r>
              <a:rPr lang="en-US" altLang="ko-KR">
                <a:latin typeface="Times New Roman" pitchFamily="18" charset="0"/>
              </a:rPr>
              <a:t> </a:t>
            </a:r>
            <a:r>
              <a:rPr lang="en-US" altLang="ko-KR" sz="1600">
                <a:latin typeface="Times New Roman" pitchFamily="18" charset="0"/>
              </a:rPr>
              <a:t>ms</a:t>
            </a:r>
          </a:p>
        </p:txBody>
      </p:sp>
      <p:sp>
        <p:nvSpPr>
          <p:cNvPr id="58373" name="Text Box 5"/>
          <p:cNvSpPr txBox="1">
            <a:spLocks noChangeArrowheads="1"/>
          </p:cNvSpPr>
          <p:nvPr/>
        </p:nvSpPr>
        <p:spPr bwMode="auto">
          <a:xfrm>
            <a:off x="725488" y="1235075"/>
            <a:ext cx="81930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CC0000"/>
                </a:solidFill>
              </a:rPr>
              <a:t>traceroute:</a:t>
            </a:r>
            <a:r>
              <a:rPr lang="en-US" altLang="ko-KR"/>
              <a:t> gaia.cs.umass.edu to www.eurecom.fr</a:t>
            </a:r>
          </a:p>
        </p:txBody>
      </p:sp>
      <p:sp>
        <p:nvSpPr>
          <p:cNvPr id="58374" name="Line 6"/>
          <p:cNvSpPr>
            <a:spLocks noChangeShapeType="1"/>
          </p:cNvSpPr>
          <p:nvPr/>
        </p:nvSpPr>
        <p:spPr bwMode="auto">
          <a:xfrm>
            <a:off x="1611313" y="5634038"/>
            <a:ext cx="968375" cy="26987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8375" name="Text Box 7"/>
          <p:cNvSpPr txBox="1">
            <a:spLocks noChangeArrowheads="1"/>
          </p:cNvSpPr>
          <p:nvPr/>
        </p:nvSpPr>
        <p:spPr bwMode="auto">
          <a:xfrm>
            <a:off x="4578350" y="1738313"/>
            <a:ext cx="456565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800" dirty="0">
                <a:solidFill>
                  <a:srgbClr val="CC0000"/>
                </a:solidFill>
              </a:rPr>
              <a:t>gaia.cs.umass.edu</a:t>
            </a:r>
            <a:r>
              <a:rPr lang="ko-KR" altLang="en-US" sz="1800" dirty="0">
                <a:solidFill>
                  <a:srgbClr val="CC0000"/>
                </a:solidFill>
              </a:rPr>
              <a:t>에서</a:t>
            </a:r>
            <a:r>
              <a:rPr lang="en-US" altLang="ko-KR" sz="1800" dirty="0">
                <a:solidFill>
                  <a:srgbClr val="CC0000"/>
                </a:solidFill>
              </a:rPr>
              <a:t> cs-gw.cs.umass.edu </a:t>
            </a:r>
            <a:r>
              <a:rPr lang="ko-KR" altLang="en-US" sz="1800" dirty="0">
                <a:solidFill>
                  <a:srgbClr val="CC0000"/>
                </a:solidFill>
              </a:rPr>
              <a:t>까지의 지연 측정 </a:t>
            </a:r>
            <a:r>
              <a:rPr lang="en-US" altLang="ko-KR" sz="1800" dirty="0">
                <a:solidFill>
                  <a:srgbClr val="CC0000"/>
                </a:solidFill>
              </a:rPr>
              <a:t>3</a:t>
            </a:r>
            <a:r>
              <a:rPr lang="ko-KR" altLang="en-US" sz="1800" dirty="0">
                <a:solidFill>
                  <a:srgbClr val="CC0000"/>
                </a:solidFill>
              </a:rPr>
              <a:t>회</a:t>
            </a:r>
            <a:endParaRPr lang="en-US" altLang="ko-KR" sz="1800" dirty="0">
              <a:solidFill>
                <a:srgbClr val="CC0000"/>
              </a:solidFill>
            </a:endParaRPr>
          </a:p>
        </p:txBody>
      </p:sp>
      <p:sp>
        <p:nvSpPr>
          <p:cNvPr id="58376" name="Line 8"/>
          <p:cNvSpPr>
            <a:spLocks noChangeShapeType="1"/>
          </p:cNvSpPr>
          <p:nvPr/>
        </p:nvSpPr>
        <p:spPr bwMode="auto">
          <a:xfrm flipV="1">
            <a:off x="3471863" y="1965325"/>
            <a:ext cx="671512" cy="41275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8377" name="Line 9"/>
          <p:cNvSpPr>
            <a:spLocks noChangeShapeType="1"/>
          </p:cNvSpPr>
          <p:nvPr/>
        </p:nvSpPr>
        <p:spPr bwMode="auto">
          <a:xfrm flipV="1">
            <a:off x="4011613" y="1954213"/>
            <a:ext cx="139700" cy="404812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8378" name="Line 10"/>
          <p:cNvSpPr>
            <a:spLocks noChangeShapeType="1"/>
          </p:cNvSpPr>
          <p:nvPr/>
        </p:nvSpPr>
        <p:spPr bwMode="auto">
          <a:xfrm flipH="1" flipV="1">
            <a:off x="4146550" y="1963738"/>
            <a:ext cx="366713" cy="39052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8379" name="Line 11"/>
          <p:cNvSpPr>
            <a:spLocks noChangeShapeType="1"/>
          </p:cNvSpPr>
          <p:nvPr/>
        </p:nvSpPr>
        <p:spPr bwMode="auto">
          <a:xfrm flipV="1">
            <a:off x="4138613" y="1970088"/>
            <a:ext cx="377825" cy="31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8380" name="Text Box 12"/>
          <p:cNvSpPr txBox="1">
            <a:spLocks noChangeArrowheads="1"/>
          </p:cNvSpPr>
          <p:nvPr/>
        </p:nvSpPr>
        <p:spPr bwMode="auto">
          <a:xfrm>
            <a:off x="2571750" y="5564188"/>
            <a:ext cx="62865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800" dirty="0">
                <a:solidFill>
                  <a:srgbClr val="CC0000"/>
                </a:solidFill>
              </a:rPr>
              <a:t>* </a:t>
            </a:r>
            <a:r>
              <a:rPr lang="ko-KR" altLang="en-US" sz="1800" dirty="0">
                <a:solidFill>
                  <a:srgbClr val="CC0000"/>
                </a:solidFill>
              </a:rPr>
              <a:t>는 응답이 없다는 뜻</a:t>
            </a:r>
            <a:r>
              <a:rPr lang="en-US" altLang="ko-KR" sz="1800" dirty="0">
                <a:solidFill>
                  <a:srgbClr val="CC0000"/>
                </a:solidFill>
              </a:rPr>
              <a:t> (</a:t>
            </a:r>
            <a:r>
              <a:rPr lang="ko-KR" altLang="en-US" sz="1800" dirty="0">
                <a:solidFill>
                  <a:srgbClr val="CC0000"/>
                </a:solidFill>
              </a:rPr>
              <a:t>손실되거나</a:t>
            </a:r>
            <a:r>
              <a:rPr lang="en-US" altLang="ko-KR" sz="1800" dirty="0">
                <a:solidFill>
                  <a:srgbClr val="CC0000"/>
                </a:solidFill>
              </a:rPr>
              <a:t> </a:t>
            </a:r>
            <a:r>
              <a:rPr lang="ko-KR" altLang="en-US" sz="1800" dirty="0" err="1">
                <a:solidFill>
                  <a:srgbClr val="CC0000"/>
                </a:solidFill>
              </a:rPr>
              <a:t>라우터가</a:t>
            </a:r>
            <a:r>
              <a:rPr lang="ko-KR" altLang="en-US" sz="1800" dirty="0">
                <a:solidFill>
                  <a:srgbClr val="CC0000"/>
                </a:solidFill>
              </a:rPr>
              <a:t> 무응답</a:t>
            </a:r>
            <a:r>
              <a:rPr lang="en-US" altLang="ko-KR" sz="1800" dirty="0">
                <a:solidFill>
                  <a:srgbClr val="CC0000"/>
                </a:solidFill>
              </a:rPr>
              <a:t>)</a:t>
            </a:r>
          </a:p>
        </p:txBody>
      </p:sp>
      <p:sp>
        <p:nvSpPr>
          <p:cNvPr id="58381" name="Freeform 14"/>
          <p:cNvSpPr>
            <a:spLocks/>
          </p:cNvSpPr>
          <p:nvPr/>
        </p:nvSpPr>
        <p:spPr bwMode="auto">
          <a:xfrm>
            <a:off x="6092825" y="3651250"/>
            <a:ext cx="1012825" cy="246063"/>
          </a:xfrm>
          <a:custGeom>
            <a:avLst/>
            <a:gdLst>
              <a:gd name="T0" fmla="*/ 2147483647 w 638"/>
              <a:gd name="T1" fmla="*/ 0 h 155"/>
              <a:gd name="T2" fmla="*/ 2147483647 w 638"/>
              <a:gd name="T3" fmla="*/ 2147483647 h 155"/>
              <a:gd name="T4" fmla="*/ 2147483647 w 638"/>
              <a:gd name="T5" fmla="*/ 2147483647 h 155"/>
              <a:gd name="T6" fmla="*/ 2147483647 w 638"/>
              <a:gd name="T7" fmla="*/ 2147483647 h 155"/>
              <a:gd name="T8" fmla="*/ 0 w 638"/>
              <a:gd name="T9" fmla="*/ 2147483647 h 1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8"/>
              <a:gd name="T16" fmla="*/ 0 h 155"/>
              <a:gd name="T17" fmla="*/ 638 w 638"/>
              <a:gd name="T18" fmla="*/ 155 h 1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8" h="155">
                <a:moveTo>
                  <a:pt x="593" y="0"/>
                </a:moveTo>
                <a:cubicBezTo>
                  <a:pt x="607" y="9"/>
                  <a:pt x="621" y="18"/>
                  <a:pt x="623" y="38"/>
                </a:cubicBezTo>
                <a:cubicBezTo>
                  <a:pt x="625" y="58"/>
                  <a:pt x="638" y="104"/>
                  <a:pt x="608" y="123"/>
                </a:cubicBezTo>
                <a:cubicBezTo>
                  <a:pt x="578" y="142"/>
                  <a:pt x="547" y="153"/>
                  <a:pt x="446" y="154"/>
                </a:cubicBezTo>
                <a:cubicBezTo>
                  <a:pt x="345" y="155"/>
                  <a:pt x="72" y="133"/>
                  <a:pt x="0" y="130"/>
                </a:cubicBezTo>
              </a:path>
            </a:pathLst>
          </a:cu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8382" name="Text Box 15"/>
          <p:cNvSpPr txBox="1">
            <a:spLocks noChangeArrowheads="1"/>
          </p:cNvSpPr>
          <p:nvPr/>
        </p:nvSpPr>
        <p:spPr bwMode="auto">
          <a:xfrm>
            <a:off x="7137400" y="3436938"/>
            <a:ext cx="1537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CC0000"/>
                </a:solidFill>
              </a:rPr>
              <a:t>대륙간 링크</a:t>
            </a:r>
            <a:endParaRPr lang="en-US" altLang="ko-KR" sz="2000" dirty="0">
              <a:solidFill>
                <a:srgbClr val="CC0000"/>
              </a:solidFill>
            </a:endParaRPr>
          </a:p>
        </p:txBody>
      </p:sp>
      <p:pic>
        <p:nvPicPr>
          <p:cNvPr id="58383" name="Picture 19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9913" y="815975"/>
            <a:ext cx="6189662" cy="19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8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47DEE392-05E6-4B07-9656-D0096B288EE2}" type="slidenum">
              <a:rPr lang="en-US" altLang="ko-KR"/>
              <a:pPr/>
              <a:t>62</a:t>
            </a:fld>
            <a:endParaRPr lang="en-US" altLang="ko-KR"/>
          </a:p>
        </p:txBody>
      </p:sp>
      <p:sp>
        <p:nvSpPr>
          <p:cNvPr id="58385" name="TextBox 1"/>
          <p:cNvSpPr txBox="1">
            <a:spLocks noChangeArrowheads="1"/>
          </p:cNvSpPr>
          <p:nvPr/>
        </p:nvSpPr>
        <p:spPr bwMode="auto">
          <a:xfrm>
            <a:off x="746125" y="6315075"/>
            <a:ext cx="5457825" cy="30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400"/>
              <a:t>* Do some traceroutes from exotic countries at www.traceroute.org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94" name="Group 347"/>
          <p:cNvGrpSpPr>
            <a:grpSpLocks/>
          </p:cNvGrpSpPr>
          <p:nvPr/>
        </p:nvGrpSpPr>
        <p:grpSpPr bwMode="auto">
          <a:xfrm>
            <a:off x="3027363" y="4199955"/>
            <a:ext cx="1284287" cy="715963"/>
            <a:chOff x="1871277" y="1576300"/>
            <a:chExt cx="1128371" cy="437861"/>
          </a:xfrm>
        </p:grpSpPr>
        <p:sp>
          <p:nvSpPr>
            <p:cNvPr id="49" name="Oval 48"/>
            <p:cNvSpPr>
              <a:spLocks noChangeArrowheads="1"/>
            </p:cNvSpPr>
            <p:nvPr/>
          </p:nvSpPr>
          <p:spPr bwMode="auto">
            <a:xfrm flipV="1">
              <a:off x="1874067" y="1694746"/>
              <a:ext cx="1125581" cy="319415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1871277" y="1739406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581" cy="319415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52" name="Freeform 51"/>
            <p:cNvSpPr/>
            <p:nvPr/>
          </p:nvSpPr>
          <p:spPr bwMode="auto">
            <a:xfrm>
              <a:off x="2159995" y="1673387"/>
              <a:ext cx="548146" cy="1611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2102809" y="1633581"/>
              <a:ext cx="662517" cy="110679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2536583" y="1727755"/>
              <a:ext cx="244086" cy="97087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2090256" y="1729697"/>
              <a:ext cx="241296" cy="97087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6" name="Straight Connector 55"/>
            <p:cNvCxnSpPr>
              <a:cxnSpLocks noChangeShapeType="1"/>
              <a:endCxn id="51" idx="2"/>
            </p:cNvCxnSpPr>
            <p:nvPr/>
          </p:nvCxnSpPr>
          <p:spPr bwMode="auto">
            <a:xfrm flipH="1" flipV="1">
              <a:off x="1871277" y="1737464"/>
              <a:ext cx="2790" cy="1233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57" name="Straight Connector 56"/>
            <p:cNvCxnSpPr>
              <a:cxnSpLocks noChangeShapeType="1"/>
            </p:cNvCxnSpPr>
            <p:nvPr/>
          </p:nvCxnSpPr>
          <p:spPr bwMode="auto">
            <a:xfrm flipH="1" flipV="1">
              <a:off x="2996858" y="1734552"/>
              <a:ext cx="2790" cy="1233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sp>
        <p:nvSpPr>
          <p:cNvPr id="59395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sp>
        <p:nvSpPr>
          <p:cNvPr id="5939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61950" y="128588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err="1">
                <a:ea typeface="ＭＳ Ｐゴシック" pitchFamily="34" charset="-128"/>
              </a:rPr>
              <a:t>패킷</a:t>
            </a:r>
            <a:r>
              <a:rPr lang="ko-KR" altLang="en-US" dirty="0">
                <a:ea typeface="ＭＳ Ｐゴシック" pitchFamily="34" charset="-128"/>
              </a:rPr>
              <a:t> 손실</a:t>
            </a:r>
            <a:endParaRPr lang="en-US" altLang="ko-KR" dirty="0">
              <a:ea typeface="ＭＳ Ｐゴシック" pitchFamily="34" charset="-128"/>
            </a:endParaRPr>
          </a:p>
        </p:txBody>
      </p:sp>
      <p:sp>
        <p:nvSpPr>
          <p:cNvPr id="5939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00788" y="1141413"/>
            <a:ext cx="8394700" cy="4648200"/>
          </a:xfrm>
        </p:spPr>
        <p:txBody>
          <a:bodyPr/>
          <a:lstStyle/>
          <a:p>
            <a:pPr marL="287338" indent="-287338" eaLnBrk="1" hangingPunct="1"/>
            <a:r>
              <a:rPr lang="ko-KR" altLang="en-US" dirty="0">
                <a:ea typeface="ＭＳ Ｐゴシック" pitchFamily="34" charset="-128"/>
              </a:rPr>
              <a:t>링크 앞의 </a:t>
            </a:r>
            <a:r>
              <a:rPr lang="en-US" altLang="ko-KR" dirty="0">
                <a:ea typeface="ＭＳ Ｐゴシック" pitchFamily="34" charset="-128"/>
              </a:rPr>
              <a:t>queue (</a:t>
            </a:r>
            <a:r>
              <a:rPr lang="ko-KR" altLang="en-US" dirty="0">
                <a:ea typeface="ＭＳ Ｐゴシック" pitchFamily="34" charset="-128"/>
              </a:rPr>
              <a:t>또는 </a:t>
            </a:r>
            <a:r>
              <a:rPr lang="en-US" altLang="ko-KR" dirty="0">
                <a:ea typeface="ＭＳ Ｐゴシック" pitchFamily="34" charset="-128"/>
              </a:rPr>
              <a:t>buffer) </a:t>
            </a:r>
            <a:r>
              <a:rPr lang="ko-KR" altLang="en-US" dirty="0">
                <a:ea typeface="ＭＳ Ｐゴシック" pitchFamily="34" charset="-128"/>
              </a:rPr>
              <a:t>의 용량은 유한하다</a:t>
            </a:r>
            <a:r>
              <a:rPr lang="en-US" altLang="ko-KR" dirty="0">
                <a:ea typeface="ＭＳ Ｐゴシック" pitchFamily="34" charset="-128"/>
              </a:rPr>
              <a:t>.</a:t>
            </a:r>
          </a:p>
          <a:p>
            <a:pPr marL="287338" indent="-287338" eaLnBrk="1" hangingPunct="1"/>
            <a:r>
              <a:rPr lang="ko-KR" altLang="en-US" dirty="0">
                <a:ea typeface="ＭＳ Ｐゴシック" pitchFamily="34" charset="-128"/>
              </a:rPr>
              <a:t>버퍼가 꽉 차면 도착하는 </a:t>
            </a:r>
            <a:r>
              <a:rPr lang="ko-KR" altLang="en-US" dirty="0" err="1">
                <a:ea typeface="ＭＳ Ｐゴシック" pitchFamily="34" charset="-128"/>
              </a:rPr>
              <a:t>패킷은</a:t>
            </a:r>
            <a:r>
              <a:rPr lang="ko-KR" altLang="en-US" dirty="0">
                <a:ea typeface="ＭＳ Ｐゴシック" pitchFamily="34" charset="-128"/>
              </a:rPr>
              <a:t> 버려진다</a:t>
            </a:r>
            <a:r>
              <a:rPr lang="en-US" altLang="ko-KR" dirty="0">
                <a:ea typeface="ＭＳ Ｐゴシック" pitchFamily="34" charset="-128"/>
              </a:rPr>
              <a:t> (</a:t>
            </a:r>
            <a:r>
              <a:rPr lang="ko-KR" altLang="en-US" dirty="0">
                <a:ea typeface="ＭＳ Ｐゴシック" pitchFamily="34" charset="-128"/>
              </a:rPr>
              <a:t>즉 손실</a:t>
            </a:r>
            <a:r>
              <a:rPr lang="en-US" altLang="ko-KR" dirty="0">
                <a:ea typeface="ＭＳ Ｐゴシック" pitchFamily="34" charset="-128"/>
              </a:rPr>
              <a:t>)</a:t>
            </a:r>
          </a:p>
          <a:p>
            <a:pPr marL="287338" indent="-287338" eaLnBrk="1" hangingPunct="1"/>
            <a:r>
              <a:rPr lang="ko-KR" altLang="en-US" dirty="0">
                <a:ea typeface="ＭＳ Ｐゴシック" pitchFamily="34" charset="-128"/>
              </a:rPr>
              <a:t>손실된 </a:t>
            </a:r>
            <a:r>
              <a:rPr lang="ko-KR" altLang="en-US" dirty="0" err="1">
                <a:ea typeface="ＭＳ Ｐゴシック" pitchFamily="34" charset="-128"/>
              </a:rPr>
              <a:t>패킷은</a:t>
            </a:r>
            <a:r>
              <a:rPr lang="ko-KR" altLang="en-US" dirty="0">
                <a:ea typeface="ＭＳ Ｐゴシック" pitchFamily="34" charset="-128"/>
              </a:rPr>
              <a:t> 직전 </a:t>
            </a:r>
            <a:r>
              <a:rPr lang="ko-KR" altLang="en-US" dirty="0" err="1">
                <a:ea typeface="ＭＳ Ｐゴシック" pitchFamily="34" charset="-128"/>
              </a:rPr>
              <a:t>노드나</a:t>
            </a:r>
            <a:r>
              <a:rPr lang="ko-KR" altLang="en-US" dirty="0">
                <a:ea typeface="ＭＳ Ｐゴシック" pitchFamily="34" charset="-128"/>
              </a:rPr>
              <a:t> </a:t>
            </a:r>
            <a:r>
              <a:rPr lang="ko-KR" altLang="en-US" dirty="0" err="1">
                <a:ea typeface="ＭＳ Ｐゴシック" pitchFamily="34" charset="-128"/>
              </a:rPr>
              <a:t>송신측</a:t>
            </a:r>
            <a:r>
              <a:rPr lang="ko-KR" altLang="en-US" dirty="0">
                <a:ea typeface="ＭＳ Ｐゴシック" pitchFamily="34" charset="-128"/>
              </a:rPr>
              <a:t> 종단 시스템에서 재전송될 수도 있고</a:t>
            </a:r>
            <a:r>
              <a:rPr lang="en-US" altLang="ko-KR" dirty="0">
                <a:ea typeface="ＭＳ Ｐゴシック" pitchFamily="34" charset="-128"/>
              </a:rPr>
              <a:t>,</a:t>
            </a:r>
            <a:r>
              <a:rPr lang="ko-KR" altLang="en-US" dirty="0">
                <a:ea typeface="ＭＳ Ｐゴシック" pitchFamily="34" charset="-128"/>
              </a:rPr>
              <a:t> 그렇지 않을 수도 있다</a:t>
            </a:r>
            <a:r>
              <a:rPr lang="en-US" altLang="ko-KR" dirty="0">
                <a:ea typeface="ＭＳ Ｐゴシック" pitchFamily="34" charset="-128"/>
              </a:rPr>
              <a:t>.</a:t>
            </a:r>
          </a:p>
        </p:txBody>
      </p:sp>
      <p:sp>
        <p:nvSpPr>
          <p:cNvPr id="59398" name="Rectangle 7"/>
          <p:cNvSpPr>
            <a:spLocks noChangeArrowheads="1"/>
          </p:cNvSpPr>
          <p:nvPr/>
        </p:nvSpPr>
        <p:spPr bwMode="auto">
          <a:xfrm>
            <a:off x="3092450" y="4395218"/>
            <a:ext cx="1198563" cy="263525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ko-KR" altLang="ko-KR">
              <a:solidFill>
                <a:srgbClr val="CC0000"/>
              </a:solidFill>
            </a:endParaRPr>
          </a:p>
        </p:txBody>
      </p:sp>
      <p:sp>
        <p:nvSpPr>
          <p:cNvPr id="59399" name="Line 23"/>
          <p:cNvSpPr>
            <a:spLocks noChangeShapeType="1"/>
          </p:cNvSpPr>
          <p:nvPr/>
        </p:nvSpPr>
        <p:spPr bwMode="auto">
          <a:xfrm>
            <a:off x="2400300" y="4161855"/>
            <a:ext cx="698500" cy="3333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9400" name="Line 24"/>
          <p:cNvSpPr>
            <a:spLocks noChangeShapeType="1"/>
          </p:cNvSpPr>
          <p:nvPr/>
        </p:nvSpPr>
        <p:spPr bwMode="auto">
          <a:xfrm flipV="1">
            <a:off x="2689225" y="4555555"/>
            <a:ext cx="411163" cy="5254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9401" name="Line 25"/>
          <p:cNvSpPr>
            <a:spLocks noChangeShapeType="1"/>
          </p:cNvSpPr>
          <p:nvPr/>
        </p:nvSpPr>
        <p:spPr bwMode="auto">
          <a:xfrm>
            <a:off x="4286250" y="4558730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9402" name="Rectangle 28"/>
          <p:cNvSpPr>
            <a:spLocks noChangeArrowheads="1"/>
          </p:cNvSpPr>
          <p:nvPr/>
        </p:nvSpPr>
        <p:spPr bwMode="auto">
          <a:xfrm>
            <a:off x="5205413" y="435870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>
              <a:solidFill>
                <a:srgbClr val="CC0000"/>
              </a:solidFill>
            </a:endParaRPr>
          </a:p>
        </p:txBody>
      </p:sp>
      <p:sp>
        <p:nvSpPr>
          <p:cNvPr id="59403" name="Rectangle 29"/>
          <p:cNvSpPr>
            <a:spLocks noChangeArrowheads="1"/>
          </p:cNvSpPr>
          <p:nvPr/>
        </p:nvSpPr>
        <p:spPr bwMode="auto">
          <a:xfrm>
            <a:off x="3952875" y="4430143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>
              <a:solidFill>
                <a:srgbClr val="CC0000"/>
              </a:solidFill>
            </a:endParaRPr>
          </a:p>
        </p:txBody>
      </p:sp>
      <p:sp>
        <p:nvSpPr>
          <p:cNvPr id="59404" name="Rectangle 30"/>
          <p:cNvSpPr>
            <a:spLocks noChangeArrowheads="1"/>
          </p:cNvSpPr>
          <p:nvPr/>
        </p:nvSpPr>
        <p:spPr bwMode="auto">
          <a:xfrm>
            <a:off x="4114800" y="4430143"/>
            <a:ext cx="147638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>
              <a:solidFill>
                <a:srgbClr val="CC0000"/>
              </a:solidFill>
            </a:endParaRPr>
          </a:p>
        </p:txBody>
      </p:sp>
      <p:sp>
        <p:nvSpPr>
          <p:cNvPr id="59405" name="Rectangle 31"/>
          <p:cNvSpPr>
            <a:spLocks noChangeArrowheads="1"/>
          </p:cNvSpPr>
          <p:nvPr/>
        </p:nvSpPr>
        <p:spPr bwMode="auto">
          <a:xfrm>
            <a:off x="2865438" y="4777805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>
              <a:solidFill>
                <a:srgbClr val="CC0000"/>
              </a:solidFill>
            </a:endParaRPr>
          </a:p>
        </p:txBody>
      </p:sp>
      <p:sp>
        <p:nvSpPr>
          <p:cNvPr id="59406" name="Line 33"/>
          <p:cNvSpPr>
            <a:spLocks noChangeShapeType="1"/>
          </p:cNvSpPr>
          <p:nvPr/>
        </p:nvSpPr>
        <p:spPr bwMode="auto">
          <a:xfrm flipV="1">
            <a:off x="2835275" y="4623818"/>
            <a:ext cx="106363" cy="146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9407" name="Text Box 35"/>
          <p:cNvSpPr txBox="1">
            <a:spLocks noChangeArrowheads="1"/>
          </p:cNvSpPr>
          <p:nvPr/>
        </p:nvSpPr>
        <p:spPr bwMode="auto">
          <a:xfrm>
            <a:off x="1417638" y="3690368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006600"/>
                </a:solidFill>
              </a:rPr>
              <a:t>A</a:t>
            </a:r>
          </a:p>
        </p:txBody>
      </p:sp>
      <p:sp>
        <p:nvSpPr>
          <p:cNvPr id="59408" name="Text Box 36"/>
          <p:cNvSpPr txBox="1">
            <a:spLocks noChangeArrowheads="1"/>
          </p:cNvSpPr>
          <p:nvPr/>
        </p:nvSpPr>
        <p:spPr bwMode="auto">
          <a:xfrm>
            <a:off x="1738313" y="4676205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000099"/>
                </a:solidFill>
              </a:rPr>
              <a:t>B</a:t>
            </a:r>
          </a:p>
        </p:txBody>
      </p:sp>
      <p:sp>
        <p:nvSpPr>
          <p:cNvPr id="59409" name="Text Box 40"/>
          <p:cNvSpPr txBox="1">
            <a:spLocks noChangeArrowheads="1"/>
          </p:cNvSpPr>
          <p:nvPr/>
        </p:nvSpPr>
        <p:spPr bwMode="auto">
          <a:xfrm>
            <a:off x="4765675" y="3599880"/>
            <a:ext cx="16337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1800" dirty="0">
                <a:solidFill>
                  <a:srgbClr val="CC0000"/>
                </a:solidFill>
              </a:rPr>
              <a:t>전송되는 </a:t>
            </a:r>
            <a:r>
              <a:rPr lang="ko-KR" altLang="en-US" sz="1800" dirty="0" err="1">
                <a:solidFill>
                  <a:srgbClr val="CC0000"/>
                </a:solidFill>
              </a:rPr>
              <a:t>패킷</a:t>
            </a:r>
            <a:endParaRPr lang="en-US" altLang="ko-KR" sz="1800" dirty="0">
              <a:solidFill>
                <a:srgbClr val="CC0000"/>
              </a:solidFill>
            </a:endParaRPr>
          </a:p>
        </p:txBody>
      </p:sp>
      <p:sp>
        <p:nvSpPr>
          <p:cNvPr id="59410" name="Line 41"/>
          <p:cNvSpPr>
            <a:spLocks noChangeShapeType="1"/>
          </p:cNvSpPr>
          <p:nvPr/>
        </p:nvSpPr>
        <p:spPr bwMode="auto">
          <a:xfrm rot="10800000" flipV="1">
            <a:off x="4329113" y="3891980"/>
            <a:ext cx="681037" cy="56515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9411" name="Rectangle 56"/>
          <p:cNvSpPr>
            <a:spLocks noChangeArrowheads="1"/>
          </p:cNvSpPr>
          <p:nvPr/>
        </p:nvSpPr>
        <p:spPr bwMode="auto">
          <a:xfrm>
            <a:off x="3789363" y="4428555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>
              <a:solidFill>
                <a:srgbClr val="CC0000"/>
              </a:solidFill>
            </a:endParaRPr>
          </a:p>
        </p:txBody>
      </p:sp>
      <p:sp>
        <p:nvSpPr>
          <p:cNvPr id="59412" name="Rectangle 57"/>
          <p:cNvSpPr>
            <a:spLocks noChangeArrowheads="1"/>
          </p:cNvSpPr>
          <p:nvPr/>
        </p:nvSpPr>
        <p:spPr bwMode="auto">
          <a:xfrm>
            <a:off x="3627438" y="4431730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>
              <a:solidFill>
                <a:srgbClr val="CC0000"/>
              </a:solidFill>
            </a:endParaRPr>
          </a:p>
        </p:txBody>
      </p:sp>
      <p:sp>
        <p:nvSpPr>
          <p:cNvPr id="59413" name="Rectangle 58"/>
          <p:cNvSpPr>
            <a:spLocks noChangeArrowheads="1"/>
          </p:cNvSpPr>
          <p:nvPr/>
        </p:nvSpPr>
        <p:spPr bwMode="auto">
          <a:xfrm>
            <a:off x="3462338" y="442855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>
              <a:solidFill>
                <a:srgbClr val="CC0000"/>
              </a:solidFill>
            </a:endParaRPr>
          </a:p>
        </p:txBody>
      </p:sp>
      <p:sp>
        <p:nvSpPr>
          <p:cNvPr id="59414" name="Rectangle 59"/>
          <p:cNvSpPr>
            <a:spLocks noChangeArrowheads="1"/>
          </p:cNvSpPr>
          <p:nvPr/>
        </p:nvSpPr>
        <p:spPr bwMode="auto">
          <a:xfrm>
            <a:off x="3298825" y="4428555"/>
            <a:ext cx="147638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>
              <a:solidFill>
                <a:srgbClr val="CC0000"/>
              </a:solidFill>
            </a:endParaRPr>
          </a:p>
        </p:txBody>
      </p:sp>
      <p:sp>
        <p:nvSpPr>
          <p:cNvPr id="59415" name="Rectangle 61"/>
          <p:cNvSpPr>
            <a:spLocks noChangeArrowheads="1"/>
          </p:cNvSpPr>
          <p:nvPr/>
        </p:nvSpPr>
        <p:spPr bwMode="auto">
          <a:xfrm>
            <a:off x="3133725" y="4430143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>
              <a:solidFill>
                <a:srgbClr val="CC0000"/>
              </a:solidFill>
            </a:endParaRPr>
          </a:p>
        </p:txBody>
      </p:sp>
      <p:sp>
        <p:nvSpPr>
          <p:cNvPr id="59416" name="Rectangle 62"/>
          <p:cNvSpPr>
            <a:spLocks noChangeArrowheads="1"/>
          </p:cNvSpPr>
          <p:nvPr/>
        </p:nvSpPr>
        <p:spPr bwMode="auto">
          <a:xfrm>
            <a:off x="3105150" y="4406330"/>
            <a:ext cx="1171575" cy="242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>
              <a:solidFill>
                <a:srgbClr val="CC0000"/>
              </a:solidFill>
            </a:endParaRPr>
          </a:p>
        </p:txBody>
      </p:sp>
      <p:sp>
        <p:nvSpPr>
          <p:cNvPr id="59417" name="Line 63"/>
          <p:cNvSpPr>
            <a:spLocks noChangeShapeType="1"/>
          </p:cNvSpPr>
          <p:nvPr/>
        </p:nvSpPr>
        <p:spPr bwMode="auto">
          <a:xfrm rot="10800000">
            <a:off x="3092450" y="4898455"/>
            <a:ext cx="687388" cy="33178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9418" name="Text Box 64"/>
          <p:cNvSpPr txBox="1">
            <a:spLocks noChangeArrowheads="1"/>
          </p:cNvSpPr>
          <p:nvPr/>
        </p:nvSpPr>
        <p:spPr bwMode="auto">
          <a:xfrm>
            <a:off x="3708400" y="5057205"/>
            <a:ext cx="45063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1800" dirty="0">
                <a:solidFill>
                  <a:srgbClr val="CC0000"/>
                </a:solidFill>
              </a:rPr>
              <a:t>버퍼가 꽉 차면</a:t>
            </a:r>
            <a:r>
              <a:rPr lang="en-US" altLang="ko-KR" sz="1800" dirty="0">
                <a:solidFill>
                  <a:srgbClr val="CC0000"/>
                </a:solidFill>
              </a:rPr>
              <a:t> </a:t>
            </a:r>
            <a:r>
              <a:rPr lang="ko-KR" altLang="en-US" sz="1800" dirty="0">
                <a:solidFill>
                  <a:srgbClr val="CC0000"/>
                </a:solidFill>
              </a:rPr>
              <a:t>도착하는 </a:t>
            </a:r>
            <a:r>
              <a:rPr lang="ko-KR" altLang="en-US" sz="1800" dirty="0" err="1">
                <a:solidFill>
                  <a:srgbClr val="CC0000"/>
                </a:solidFill>
              </a:rPr>
              <a:t>패킷은</a:t>
            </a:r>
            <a:r>
              <a:rPr lang="ko-KR" altLang="en-US" sz="1800" dirty="0">
                <a:solidFill>
                  <a:srgbClr val="CC0000"/>
                </a:solidFill>
              </a:rPr>
              <a:t> </a:t>
            </a:r>
            <a:r>
              <a:rPr lang="ko-KR" altLang="en-US" sz="1800" i="1" dirty="0">
                <a:solidFill>
                  <a:srgbClr val="CC0000"/>
                </a:solidFill>
              </a:rPr>
              <a:t>손실된다</a:t>
            </a:r>
            <a:r>
              <a:rPr lang="en-US" altLang="ko-KR" sz="1800" i="1" dirty="0">
                <a:solidFill>
                  <a:srgbClr val="CC0000"/>
                </a:solidFill>
              </a:rPr>
              <a:t>.</a:t>
            </a:r>
          </a:p>
        </p:txBody>
      </p:sp>
      <p:sp>
        <p:nvSpPr>
          <p:cNvPr id="59419" name="Text Box 65"/>
          <p:cNvSpPr txBox="1">
            <a:spLocks noChangeArrowheads="1"/>
          </p:cNvSpPr>
          <p:nvPr/>
        </p:nvSpPr>
        <p:spPr bwMode="auto">
          <a:xfrm>
            <a:off x="2981325" y="3418905"/>
            <a:ext cx="132600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1800" dirty="0">
                <a:solidFill>
                  <a:srgbClr val="CC0000"/>
                </a:solidFill>
              </a:rPr>
              <a:t>버퍼</a:t>
            </a:r>
            <a:r>
              <a:rPr lang="en-US" altLang="ko-KR" sz="1800" dirty="0">
                <a:solidFill>
                  <a:srgbClr val="CC0000"/>
                </a:solidFill>
              </a:rPr>
              <a:t> </a:t>
            </a:r>
          </a:p>
          <a:p>
            <a:pPr algn="ctr"/>
            <a:r>
              <a:rPr lang="en-US" altLang="ko-KR" sz="1800" dirty="0">
                <a:solidFill>
                  <a:srgbClr val="CC0000"/>
                </a:solidFill>
              </a:rPr>
              <a:t>(</a:t>
            </a:r>
            <a:r>
              <a:rPr lang="ko-KR" altLang="en-US" sz="1800" dirty="0">
                <a:solidFill>
                  <a:srgbClr val="CC0000"/>
                </a:solidFill>
              </a:rPr>
              <a:t>대기 영역</a:t>
            </a:r>
            <a:r>
              <a:rPr lang="en-US" altLang="ko-KR" sz="1800" dirty="0">
                <a:solidFill>
                  <a:srgbClr val="CC0000"/>
                </a:solidFill>
              </a:rPr>
              <a:t>)</a:t>
            </a:r>
          </a:p>
        </p:txBody>
      </p:sp>
      <p:sp>
        <p:nvSpPr>
          <p:cNvPr id="59420" name="Line 66"/>
          <p:cNvSpPr>
            <a:spLocks noChangeShapeType="1"/>
          </p:cNvSpPr>
          <p:nvPr/>
        </p:nvSpPr>
        <p:spPr bwMode="auto">
          <a:xfrm>
            <a:off x="3238500" y="4026918"/>
            <a:ext cx="0" cy="333375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59421" name="Picture 47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0213" y="931863"/>
            <a:ext cx="2913062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9422" name="Group 48"/>
          <p:cNvGrpSpPr>
            <a:grpSpLocks/>
          </p:cNvGrpSpPr>
          <p:nvPr/>
        </p:nvGrpSpPr>
        <p:grpSpPr bwMode="auto">
          <a:xfrm>
            <a:off x="1593850" y="3711005"/>
            <a:ext cx="820738" cy="688975"/>
            <a:chOff x="-44" y="1473"/>
            <a:chExt cx="981" cy="1105"/>
          </a:xfrm>
        </p:grpSpPr>
        <p:pic>
          <p:nvPicPr>
            <p:cNvPr id="59428" name="Picture 49" descr="desktop_computer_stylized_medium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9429" name="Freeform 5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77884 w 356"/>
                <a:gd name="T3" fmla="*/ 5996 h 368"/>
                <a:gd name="T4" fmla="*/ 92393 w 356"/>
                <a:gd name="T5" fmla="*/ 124961 h 368"/>
                <a:gd name="T6" fmla="*/ 20362 w 356"/>
                <a:gd name="T7" fmla="*/ 15627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59423" name="Group 51"/>
          <p:cNvGrpSpPr>
            <a:grpSpLocks/>
          </p:cNvGrpSpPr>
          <p:nvPr/>
        </p:nvGrpSpPr>
        <p:grpSpPr bwMode="auto">
          <a:xfrm>
            <a:off x="1922463" y="4701605"/>
            <a:ext cx="820737" cy="688975"/>
            <a:chOff x="-44" y="1473"/>
            <a:chExt cx="981" cy="1105"/>
          </a:xfrm>
        </p:grpSpPr>
        <p:pic>
          <p:nvPicPr>
            <p:cNvPr id="59426" name="Picture 52" descr="desktop_computer_stylized_medium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9427" name="Freeform 5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77884 w 356"/>
                <a:gd name="T3" fmla="*/ 5996 h 368"/>
                <a:gd name="T4" fmla="*/ 92393 w 356"/>
                <a:gd name="T5" fmla="*/ 124961 h 368"/>
                <a:gd name="T6" fmla="*/ 20362 w 356"/>
                <a:gd name="T7" fmla="*/ 15627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</p:grpSp>
      <p:sp>
        <p:nvSpPr>
          <p:cNvPr id="5942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DBE15747-4596-493D-BB66-260170CDA95C}" type="slidenum">
              <a:rPr lang="en-US" altLang="ko-KR"/>
              <a:pPr/>
              <a:t>63</a:t>
            </a:fld>
            <a:endParaRPr lang="en-US" altLang="ko-KR"/>
          </a:p>
        </p:txBody>
      </p:sp>
      <p:sp>
        <p:nvSpPr>
          <p:cNvPr id="59425" name="TextBox 1"/>
          <p:cNvSpPr txBox="1">
            <a:spLocks noChangeArrowheads="1"/>
          </p:cNvSpPr>
          <p:nvPr/>
        </p:nvSpPr>
        <p:spPr bwMode="auto">
          <a:xfrm>
            <a:off x="461963" y="6402388"/>
            <a:ext cx="6223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400"/>
              <a:t>* Check out the Java applet for an interactive animation on queuing and loss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sp>
        <p:nvSpPr>
          <p:cNvPr id="60419" name="AutoShape 327"/>
          <p:cNvSpPr>
            <a:spLocks noChangeArrowheads="1"/>
          </p:cNvSpPr>
          <p:nvPr/>
        </p:nvSpPr>
        <p:spPr bwMode="auto">
          <a:xfrm>
            <a:off x="401638" y="3671888"/>
            <a:ext cx="500062" cy="581025"/>
          </a:xfrm>
          <a:prstGeom prst="can">
            <a:avLst>
              <a:gd name="adj" fmla="val 23491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ko-KR">
              <a:latin typeface="Times New Roman" pitchFamily="18" charset="0"/>
            </a:endParaRPr>
          </a:p>
        </p:txBody>
      </p:sp>
      <p:grpSp>
        <p:nvGrpSpPr>
          <p:cNvPr id="60420" name="Group 64"/>
          <p:cNvGrpSpPr>
            <a:grpSpLocks/>
          </p:cNvGrpSpPr>
          <p:nvPr/>
        </p:nvGrpSpPr>
        <p:grpSpPr bwMode="auto">
          <a:xfrm>
            <a:off x="974725" y="4071938"/>
            <a:ext cx="352425" cy="876300"/>
            <a:chOff x="4140" y="429"/>
            <a:chExt cx="1425" cy="2396"/>
          </a:xfrm>
        </p:grpSpPr>
        <p:sp>
          <p:nvSpPr>
            <p:cNvPr id="60466" name="Freeform 6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8 w 354"/>
                <a:gd name="T3" fmla="*/ 16 h 2742"/>
                <a:gd name="T4" fmla="*/ 8 w 354"/>
                <a:gd name="T5" fmla="*/ 119 h 2742"/>
                <a:gd name="T6" fmla="*/ 0 w 354"/>
                <a:gd name="T7" fmla="*/ 124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0467" name="Rectangle 66"/>
            <p:cNvSpPr>
              <a:spLocks noChangeArrowheads="1"/>
            </p:cNvSpPr>
            <p:nvPr/>
          </p:nvSpPr>
          <p:spPr bwMode="auto">
            <a:xfrm>
              <a:off x="4204" y="429"/>
              <a:ext cx="1046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60468" name="Freeform 6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 w 211"/>
                <a:gd name="T3" fmla="*/ 11 h 2537"/>
                <a:gd name="T4" fmla="*/ 2 w 211"/>
                <a:gd name="T5" fmla="*/ 11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0469" name="Freeform 6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7 w 328"/>
                <a:gd name="T3" fmla="*/ 7 h 226"/>
                <a:gd name="T4" fmla="*/ 7 w 328"/>
                <a:gd name="T5" fmla="*/ 11 h 226"/>
                <a:gd name="T6" fmla="*/ 0 w 328"/>
                <a:gd name="T7" fmla="*/ 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0470" name="Rectangle 69"/>
            <p:cNvSpPr>
              <a:spLocks noChangeArrowheads="1"/>
            </p:cNvSpPr>
            <p:nvPr/>
          </p:nvSpPr>
          <p:spPr bwMode="auto">
            <a:xfrm>
              <a:off x="4211" y="694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grpSp>
          <p:nvGrpSpPr>
            <p:cNvPr id="60471" name="Group 7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0496" name="AutoShape 71"/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60497" name="AutoShape 72"/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89" cy="1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sp>
          <p:nvSpPr>
            <p:cNvPr id="60472" name="Rectangle 73"/>
            <p:cNvSpPr>
              <a:spLocks noChangeArrowheads="1"/>
            </p:cNvSpPr>
            <p:nvPr/>
          </p:nvSpPr>
          <p:spPr bwMode="auto">
            <a:xfrm>
              <a:off x="4223" y="1019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grpSp>
          <p:nvGrpSpPr>
            <p:cNvPr id="60473" name="Group 7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0494" name="AutoShape 75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60495" name="AutoShape 76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sp>
          <p:nvSpPr>
            <p:cNvPr id="60474" name="Rectangle 77"/>
            <p:cNvSpPr>
              <a:spLocks noChangeArrowheads="1"/>
            </p:cNvSpPr>
            <p:nvPr/>
          </p:nvSpPr>
          <p:spPr bwMode="auto">
            <a:xfrm>
              <a:off x="4217" y="1358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60475" name="Rectangle 78"/>
            <p:cNvSpPr>
              <a:spLocks noChangeArrowheads="1"/>
            </p:cNvSpPr>
            <p:nvPr/>
          </p:nvSpPr>
          <p:spPr bwMode="auto">
            <a:xfrm>
              <a:off x="4230" y="1653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grpSp>
          <p:nvGrpSpPr>
            <p:cNvPr id="60476" name="Group 7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0492" name="AutoShape 8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60493" name="AutoShape 81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sp>
          <p:nvSpPr>
            <p:cNvPr id="60477" name="Freeform 8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7 w 328"/>
                <a:gd name="T3" fmla="*/ 6 h 226"/>
                <a:gd name="T4" fmla="*/ 7 w 328"/>
                <a:gd name="T5" fmla="*/ 10 h 226"/>
                <a:gd name="T6" fmla="*/ 0 w 328"/>
                <a:gd name="T7" fmla="*/ 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60478" name="Group 8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0490" name="AutoShape 84"/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28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60491" name="AutoShape 85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sp>
          <p:nvSpPr>
            <p:cNvPr id="60479" name="Rectangle 86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60480" name="Freeform 8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 w 296"/>
                <a:gd name="T3" fmla="*/ 6 h 256"/>
                <a:gd name="T4" fmla="*/ 7 w 296"/>
                <a:gd name="T5" fmla="*/ 11 h 256"/>
                <a:gd name="T6" fmla="*/ 0 w 296"/>
                <a:gd name="T7" fmla="*/ 4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0481" name="Freeform 8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7 w 304"/>
                <a:gd name="T3" fmla="*/ 8 h 288"/>
                <a:gd name="T4" fmla="*/ 6 w 304"/>
                <a:gd name="T5" fmla="*/ 13 h 288"/>
                <a:gd name="T6" fmla="*/ 2 w 304"/>
                <a:gd name="T7" fmla="*/ 6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0482" name="Oval 89"/>
            <p:cNvSpPr>
              <a:spLocks noChangeArrowheads="1"/>
            </p:cNvSpPr>
            <p:nvPr/>
          </p:nvSpPr>
          <p:spPr bwMode="auto">
            <a:xfrm>
              <a:off x="5520" y="2612"/>
              <a:ext cx="45" cy="95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60483" name="Freeform 9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6 h 240"/>
                <a:gd name="T2" fmla="*/ 2 w 306"/>
                <a:gd name="T3" fmla="*/ 11 h 240"/>
                <a:gd name="T4" fmla="*/ 7 w 306"/>
                <a:gd name="T5" fmla="*/ 6 h 240"/>
                <a:gd name="T6" fmla="*/ 7 w 306"/>
                <a:gd name="T7" fmla="*/ 0 h 240"/>
                <a:gd name="T8" fmla="*/ 0 w 306"/>
                <a:gd name="T9" fmla="*/ 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0484" name="AutoShape 91"/>
            <p:cNvSpPr>
              <a:spLocks noChangeArrowheads="1"/>
            </p:cNvSpPr>
            <p:nvPr/>
          </p:nvSpPr>
          <p:spPr bwMode="auto">
            <a:xfrm>
              <a:off x="4140" y="2677"/>
              <a:ext cx="1200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60485" name="AutoShape 92"/>
            <p:cNvSpPr>
              <a:spLocks noChangeArrowheads="1"/>
            </p:cNvSpPr>
            <p:nvPr/>
          </p:nvSpPr>
          <p:spPr bwMode="auto">
            <a:xfrm>
              <a:off x="4204" y="2712"/>
              <a:ext cx="1072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60486" name="Oval 93"/>
            <p:cNvSpPr>
              <a:spLocks noChangeArrowheads="1"/>
            </p:cNvSpPr>
            <p:nvPr/>
          </p:nvSpPr>
          <p:spPr bwMode="auto">
            <a:xfrm>
              <a:off x="4307" y="2382"/>
              <a:ext cx="160" cy="143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60487" name="Oval 94"/>
            <p:cNvSpPr>
              <a:spLocks noChangeArrowheads="1"/>
            </p:cNvSpPr>
            <p:nvPr/>
          </p:nvSpPr>
          <p:spPr bwMode="auto">
            <a:xfrm>
              <a:off x="4487" y="2382"/>
              <a:ext cx="160" cy="14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ko-KR" altLang="ko-KR" sz="1800">
                <a:solidFill>
                  <a:srgbClr val="FF0000"/>
                </a:solidFill>
              </a:endParaRPr>
            </a:p>
          </p:txBody>
        </p:sp>
        <p:sp>
          <p:nvSpPr>
            <p:cNvPr id="60488" name="Oval 95"/>
            <p:cNvSpPr>
              <a:spLocks noChangeArrowheads="1"/>
            </p:cNvSpPr>
            <p:nvPr/>
          </p:nvSpPr>
          <p:spPr bwMode="auto">
            <a:xfrm>
              <a:off x="4660" y="2382"/>
              <a:ext cx="160" cy="139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60489" name="Rectangle 96"/>
            <p:cNvSpPr>
              <a:spLocks noChangeArrowheads="1"/>
            </p:cNvSpPr>
            <p:nvPr/>
          </p:nvSpPr>
          <p:spPr bwMode="auto">
            <a:xfrm>
              <a:off x="5064" y="1835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</p:grpSp>
      <p:grpSp>
        <p:nvGrpSpPr>
          <p:cNvPr id="60421" name="Group 61"/>
          <p:cNvGrpSpPr>
            <a:grpSpLocks/>
          </p:cNvGrpSpPr>
          <p:nvPr/>
        </p:nvGrpSpPr>
        <p:grpSpPr bwMode="auto">
          <a:xfrm flipH="1">
            <a:off x="7948613" y="4133850"/>
            <a:ext cx="1192212" cy="1171575"/>
            <a:chOff x="-44" y="1473"/>
            <a:chExt cx="981" cy="1105"/>
          </a:xfrm>
        </p:grpSpPr>
        <p:pic>
          <p:nvPicPr>
            <p:cNvPr id="60464" name="Picture 62" descr="desktop_computer_stylized_medium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465" name="Freeform 6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3382 w 356"/>
                <a:gd name="T3" fmla="*/ 3172 h 368"/>
                <a:gd name="T4" fmla="*/ 51464 w 356"/>
                <a:gd name="T5" fmla="*/ 66095 h 368"/>
                <a:gd name="T6" fmla="*/ 11342 w 356"/>
                <a:gd name="T7" fmla="*/ 826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</p:grpSp>
      <p:sp>
        <p:nvSpPr>
          <p:cNvPr id="604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47663" y="1143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>
                <a:ea typeface="ＭＳ Ｐゴシック" pitchFamily="34" charset="-128"/>
              </a:rPr>
              <a:t>처리율</a:t>
            </a:r>
            <a:r>
              <a:rPr lang="en-US" altLang="ko-KR" dirty="0">
                <a:ea typeface="ＭＳ Ｐゴシック" pitchFamily="34" charset="-128"/>
              </a:rPr>
              <a:t>(Throughput)</a:t>
            </a:r>
          </a:p>
        </p:txBody>
      </p:sp>
      <p:sp>
        <p:nvSpPr>
          <p:cNvPr id="604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19113" y="1447800"/>
            <a:ext cx="7772400" cy="1779588"/>
          </a:xfrm>
        </p:spPr>
        <p:txBody>
          <a:bodyPr/>
          <a:lstStyle/>
          <a:p>
            <a:pPr marL="287338" indent="-287338" eaLnBrk="1" hangingPunct="1"/>
            <a:r>
              <a:rPr lang="en-US" altLang="ko-KR" i="1" dirty="0">
                <a:solidFill>
                  <a:srgbClr val="CC0000"/>
                </a:solidFill>
                <a:ea typeface="ＭＳ Ｐゴシック" pitchFamily="34" charset="-128"/>
              </a:rPr>
              <a:t>throughput:</a:t>
            </a:r>
            <a:r>
              <a:rPr lang="en-US" altLang="ko-KR" dirty="0">
                <a:ea typeface="ＭＳ Ｐゴシック" pitchFamily="34" charset="-128"/>
              </a:rPr>
              <a:t> </a:t>
            </a:r>
            <a:r>
              <a:rPr lang="ko-KR" altLang="en-US" dirty="0" err="1">
                <a:ea typeface="ＭＳ Ｐゴシック" pitchFamily="34" charset="-128"/>
              </a:rPr>
              <a:t>송수신측</a:t>
            </a:r>
            <a:r>
              <a:rPr lang="ko-KR" altLang="en-US" dirty="0">
                <a:ea typeface="ＭＳ Ｐゴシック" pitchFamily="34" charset="-128"/>
              </a:rPr>
              <a:t> 사이에서 비트가 전송되는 전송률</a:t>
            </a:r>
            <a:r>
              <a:rPr lang="en-US" altLang="ko-KR" dirty="0">
                <a:ea typeface="ＭＳ Ｐゴシック" pitchFamily="34" charset="-128"/>
              </a:rPr>
              <a:t> (bits/</a:t>
            </a:r>
            <a:r>
              <a:rPr lang="ko-KR" altLang="en-US" dirty="0">
                <a:ea typeface="ＭＳ Ｐゴシック" pitchFamily="34" charset="-128"/>
              </a:rPr>
              <a:t>시간단위</a:t>
            </a:r>
            <a:r>
              <a:rPr lang="en-US" altLang="ko-KR" dirty="0">
                <a:ea typeface="ＭＳ Ｐゴシック" pitchFamily="34" charset="-128"/>
              </a:rPr>
              <a:t>)</a:t>
            </a:r>
          </a:p>
          <a:p>
            <a:pPr marL="682625" lvl="1" indent="-225425" eaLnBrk="1" hangingPunct="1"/>
            <a:r>
              <a:rPr lang="ko-KR" altLang="en-US" i="1" dirty="0">
                <a:solidFill>
                  <a:srgbClr val="CC0000"/>
                </a:solidFill>
                <a:ea typeface="Arial" pitchFamily="34" charset="0"/>
              </a:rPr>
              <a:t>순간</a:t>
            </a:r>
            <a:r>
              <a:rPr lang="en-US" altLang="ko-KR" i="1" dirty="0">
                <a:solidFill>
                  <a:srgbClr val="CC0000"/>
                </a:solidFill>
                <a:ea typeface="Arial" pitchFamily="34" charset="0"/>
              </a:rPr>
              <a:t>(instantaneous):</a:t>
            </a:r>
            <a:r>
              <a:rPr lang="en-US" altLang="ko-KR" dirty="0">
                <a:ea typeface="Arial" pitchFamily="34" charset="0"/>
              </a:rPr>
              <a:t> </a:t>
            </a:r>
            <a:r>
              <a:rPr lang="ko-KR" altLang="en-US" dirty="0">
                <a:ea typeface="Arial" pitchFamily="34" charset="0"/>
              </a:rPr>
              <a:t>특점 시점에서</a:t>
            </a:r>
            <a:endParaRPr lang="en-US" altLang="ko-KR" dirty="0">
              <a:ea typeface="Arial" pitchFamily="34" charset="0"/>
            </a:endParaRPr>
          </a:p>
          <a:p>
            <a:pPr marL="682625" lvl="1" indent="-225425" eaLnBrk="1" hangingPunct="1"/>
            <a:r>
              <a:rPr lang="ko-KR" altLang="en-US" i="1" dirty="0">
                <a:solidFill>
                  <a:srgbClr val="CC0000"/>
                </a:solidFill>
                <a:ea typeface="Arial" pitchFamily="34" charset="0"/>
              </a:rPr>
              <a:t>평균</a:t>
            </a:r>
            <a:r>
              <a:rPr lang="en-US" altLang="ko-KR" i="1" dirty="0">
                <a:solidFill>
                  <a:srgbClr val="CC0000"/>
                </a:solidFill>
                <a:ea typeface="Arial" pitchFamily="34" charset="0"/>
              </a:rPr>
              <a:t>(average):</a:t>
            </a:r>
            <a:r>
              <a:rPr lang="en-US" altLang="ko-KR" dirty="0">
                <a:ea typeface="Arial" pitchFamily="34" charset="0"/>
              </a:rPr>
              <a:t> </a:t>
            </a:r>
            <a:r>
              <a:rPr lang="ko-KR" altLang="en-US" dirty="0">
                <a:ea typeface="Arial" pitchFamily="34" charset="0"/>
              </a:rPr>
              <a:t>장시간에 걸쳐서</a:t>
            </a:r>
            <a:endParaRPr lang="en-US" altLang="ko-KR" dirty="0">
              <a:ea typeface="Arial" pitchFamily="34" charset="0"/>
            </a:endParaRPr>
          </a:p>
        </p:txBody>
      </p:sp>
      <p:sp>
        <p:nvSpPr>
          <p:cNvPr id="60424" name="Text Box 325"/>
          <p:cNvSpPr txBox="1">
            <a:spLocks noChangeArrowheads="1"/>
          </p:cNvSpPr>
          <p:nvPr/>
        </p:nvSpPr>
        <p:spPr bwMode="auto">
          <a:xfrm>
            <a:off x="368300" y="5043488"/>
            <a:ext cx="1874838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altLang="ko-KR" sz="2000">
                <a:latin typeface="Gill Sans MT" pitchFamily="34" charset="0"/>
              </a:rPr>
              <a:t>server, with</a:t>
            </a:r>
          </a:p>
          <a:p>
            <a:pPr algn="ctr">
              <a:lnSpc>
                <a:spcPct val="85000"/>
              </a:lnSpc>
            </a:pPr>
            <a:r>
              <a:rPr lang="en-US" altLang="ko-KR" sz="2000">
                <a:latin typeface="Gill Sans MT" pitchFamily="34" charset="0"/>
              </a:rPr>
              <a:t>file of F bits </a:t>
            </a:r>
          </a:p>
          <a:p>
            <a:pPr algn="ctr">
              <a:lnSpc>
                <a:spcPct val="85000"/>
              </a:lnSpc>
            </a:pPr>
            <a:r>
              <a:rPr lang="en-US" altLang="ko-KR" sz="2000">
                <a:latin typeface="Gill Sans MT" pitchFamily="34" charset="0"/>
              </a:rPr>
              <a:t>to send to client</a:t>
            </a:r>
          </a:p>
        </p:txBody>
      </p:sp>
      <p:sp>
        <p:nvSpPr>
          <p:cNvPr id="60425" name="Text Box 328"/>
          <p:cNvSpPr txBox="1">
            <a:spLocks noChangeArrowheads="1"/>
          </p:cNvSpPr>
          <p:nvPr/>
        </p:nvSpPr>
        <p:spPr bwMode="auto">
          <a:xfrm>
            <a:off x="2784475" y="5040313"/>
            <a:ext cx="1430338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altLang="ko-KR" sz="2000">
                <a:latin typeface="Gill Sans MT" pitchFamily="34" charset="0"/>
              </a:rPr>
              <a:t>link capacity</a:t>
            </a:r>
          </a:p>
          <a:p>
            <a:pPr algn="ctr">
              <a:lnSpc>
                <a:spcPct val="85000"/>
              </a:lnSpc>
            </a:pPr>
            <a:r>
              <a:rPr lang="en-US" altLang="ko-KR" sz="2000">
                <a:latin typeface="Gill Sans MT" pitchFamily="34" charset="0"/>
              </a:rPr>
              <a:t> R</a:t>
            </a:r>
            <a:r>
              <a:rPr lang="en-US" altLang="ko-KR" sz="2800" baseline="-25000">
                <a:latin typeface="Gill Sans MT" pitchFamily="34" charset="0"/>
              </a:rPr>
              <a:t>s</a:t>
            </a:r>
            <a:r>
              <a:rPr lang="en-US" altLang="ko-KR" sz="2000" baseline="-25000">
                <a:latin typeface="Gill Sans MT" pitchFamily="34" charset="0"/>
              </a:rPr>
              <a:t> </a:t>
            </a:r>
            <a:r>
              <a:rPr lang="en-US" altLang="ko-KR" sz="2000">
                <a:latin typeface="Gill Sans MT" pitchFamily="34" charset="0"/>
              </a:rPr>
              <a:t>bits/sec</a:t>
            </a:r>
          </a:p>
        </p:txBody>
      </p:sp>
      <p:sp>
        <p:nvSpPr>
          <p:cNvPr id="60426" name="Text Box 329"/>
          <p:cNvSpPr txBox="1">
            <a:spLocks noChangeArrowheads="1"/>
          </p:cNvSpPr>
          <p:nvPr/>
        </p:nvSpPr>
        <p:spPr bwMode="auto">
          <a:xfrm>
            <a:off x="5653088" y="5048250"/>
            <a:ext cx="143033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altLang="ko-KR" sz="2000">
                <a:latin typeface="Gill Sans MT" pitchFamily="34" charset="0"/>
              </a:rPr>
              <a:t>link capacity</a:t>
            </a:r>
          </a:p>
          <a:p>
            <a:pPr algn="ctr">
              <a:lnSpc>
                <a:spcPct val="85000"/>
              </a:lnSpc>
            </a:pPr>
            <a:r>
              <a:rPr lang="en-US" altLang="ko-KR" sz="2000">
                <a:latin typeface="Gill Sans MT" pitchFamily="34" charset="0"/>
              </a:rPr>
              <a:t> R</a:t>
            </a:r>
            <a:r>
              <a:rPr lang="en-US" altLang="ko-KR" sz="2800" baseline="-25000">
                <a:latin typeface="Gill Sans MT" pitchFamily="34" charset="0"/>
              </a:rPr>
              <a:t>c</a:t>
            </a:r>
            <a:r>
              <a:rPr lang="en-US" altLang="ko-KR" sz="2000" baseline="-25000">
                <a:latin typeface="Gill Sans MT" pitchFamily="34" charset="0"/>
              </a:rPr>
              <a:t> </a:t>
            </a:r>
            <a:r>
              <a:rPr lang="en-US" altLang="ko-KR" sz="2000">
                <a:latin typeface="Gill Sans MT" pitchFamily="34" charset="0"/>
              </a:rPr>
              <a:t>bits/sec</a:t>
            </a:r>
          </a:p>
        </p:txBody>
      </p:sp>
      <p:sp>
        <p:nvSpPr>
          <p:cNvPr id="60427" name="Line 337"/>
          <p:cNvSpPr>
            <a:spLocks noChangeShapeType="1"/>
          </p:cNvSpPr>
          <p:nvPr/>
        </p:nvSpPr>
        <p:spPr bwMode="auto">
          <a:xfrm flipH="1" flipV="1">
            <a:off x="2997200" y="4806950"/>
            <a:ext cx="282575" cy="303213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0428" name="Line 347"/>
          <p:cNvSpPr>
            <a:spLocks noChangeShapeType="1"/>
          </p:cNvSpPr>
          <p:nvPr/>
        </p:nvSpPr>
        <p:spPr bwMode="auto">
          <a:xfrm flipH="1" flipV="1">
            <a:off x="6119813" y="4876800"/>
            <a:ext cx="193675" cy="203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0429" name="Line 352"/>
          <p:cNvSpPr>
            <a:spLocks noChangeShapeType="1"/>
          </p:cNvSpPr>
          <p:nvPr/>
        </p:nvSpPr>
        <p:spPr bwMode="auto">
          <a:xfrm flipH="1">
            <a:off x="801688" y="4716463"/>
            <a:ext cx="11112" cy="41116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0430" name="Line 321"/>
          <p:cNvSpPr>
            <a:spLocks noChangeShapeType="1"/>
          </p:cNvSpPr>
          <p:nvPr/>
        </p:nvSpPr>
        <p:spPr bwMode="auto">
          <a:xfrm>
            <a:off x="1441450" y="4530725"/>
            <a:ext cx="63166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0431" name="Group 246"/>
          <p:cNvGrpSpPr>
            <a:grpSpLocks/>
          </p:cNvGrpSpPr>
          <p:nvPr/>
        </p:nvGrpSpPr>
        <p:grpSpPr bwMode="auto">
          <a:xfrm>
            <a:off x="3806825" y="4394200"/>
            <a:ext cx="1055688" cy="360363"/>
            <a:chOff x="3600" y="219"/>
            <a:chExt cx="360" cy="175"/>
          </a:xfrm>
        </p:grpSpPr>
        <p:sp>
          <p:nvSpPr>
            <p:cNvPr id="60451" name="Oval 247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60452" name="Line 248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453" name="Line 249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454" name="Rectangle 250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60455" name="Oval 251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grpSp>
          <p:nvGrpSpPr>
            <p:cNvPr id="60456" name="Group 252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0461" name="Line 25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60462" name="Line 25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60463" name="Line 25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60457" name="Group 256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0458" name="Line 25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60459" name="Line 25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60460" name="Line 25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60432" name="AutoShape 350"/>
          <p:cNvSpPr>
            <a:spLocks noChangeArrowheads="1"/>
          </p:cNvSpPr>
          <p:nvPr/>
        </p:nvSpPr>
        <p:spPr bwMode="auto">
          <a:xfrm>
            <a:off x="7286625" y="4325938"/>
            <a:ext cx="889000" cy="485775"/>
          </a:xfrm>
          <a:prstGeom prst="rightArrow">
            <a:avLst>
              <a:gd name="adj1" fmla="val 50000"/>
              <a:gd name="adj2" fmla="val 45752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>
              <a:latin typeface="Times New Roman" pitchFamily="18" charset="0"/>
            </a:endParaRPr>
          </a:p>
        </p:txBody>
      </p:sp>
      <p:grpSp>
        <p:nvGrpSpPr>
          <p:cNvPr id="60433" name="Group 335"/>
          <p:cNvGrpSpPr>
            <a:grpSpLocks/>
          </p:cNvGrpSpPr>
          <p:nvPr/>
        </p:nvGrpSpPr>
        <p:grpSpPr bwMode="auto">
          <a:xfrm>
            <a:off x="1404938" y="4360863"/>
            <a:ext cx="2322512" cy="392112"/>
            <a:chOff x="2249" y="3430"/>
            <a:chExt cx="1389" cy="256"/>
          </a:xfrm>
        </p:grpSpPr>
        <p:sp>
          <p:nvSpPr>
            <p:cNvPr id="255309" name="Oval 333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255308" name="Rectangle 332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60449" name="Oval 331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255310" name="Rectangle 334"/>
            <p:cNvSpPr>
              <a:spLocks noChangeArrowheads="1"/>
            </p:cNvSpPr>
            <p:nvPr/>
          </p:nvSpPr>
          <p:spPr bwMode="auto">
            <a:xfrm>
              <a:off x="3562" y="3438"/>
              <a:ext cx="44" cy="24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</p:grpSp>
      <p:grpSp>
        <p:nvGrpSpPr>
          <p:cNvPr id="60434" name="Group 341"/>
          <p:cNvGrpSpPr>
            <a:grpSpLocks/>
          </p:cNvGrpSpPr>
          <p:nvPr/>
        </p:nvGrpSpPr>
        <p:grpSpPr bwMode="auto">
          <a:xfrm>
            <a:off x="4910138" y="4248150"/>
            <a:ext cx="2801937" cy="581025"/>
            <a:chOff x="2249" y="3430"/>
            <a:chExt cx="1389" cy="256"/>
          </a:xfrm>
        </p:grpSpPr>
        <p:sp>
          <p:nvSpPr>
            <p:cNvPr id="255318" name="Oval 342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255319" name="Rectangle 343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60445" name="Oval 344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255321" name="Rectangle 345"/>
            <p:cNvSpPr>
              <a:spLocks noChangeArrowheads="1"/>
            </p:cNvSpPr>
            <p:nvPr/>
          </p:nvSpPr>
          <p:spPr bwMode="auto">
            <a:xfrm>
              <a:off x="3562" y="3438"/>
              <a:ext cx="44" cy="24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</p:grpSp>
      <p:grpSp>
        <p:nvGrpSpPr>
          <p:cNvPr id="13" name="Group 99"/>
          <p:cNvGrpSpPr>
            <a:grpSpLocks/>
          </p:cNvGrpSpPr>
          <p:nvPr/>
        </p:nvGrpSpPr>
        <p:grpSpPr bwMode="auto">
          <a:xfrm>
            <a:off x="239713" y="5111752"/>
            <a:ext cx="8235950" cy="906463"/>
            <a:chOff x="0" y="3803"/>
            <a:chExt cx="5188" cy="571"/>
          </a:xfrm>
        </p:grpSpPr>
        <p:sp>
          <p:nvSpPr>
            <p:cNvPr id="60440" name="Text Box 353"/>
            <p:cNvSpPr txBox="1">
              <a:spLocks noChangeArrowheads="1"/>
            </p:cNvSpPr>
            <p:nvPr/>
          </p:nvSpPr>
          <p:spPr bwMode="auto">
            <a:xfrm>
              <a:off x="0" y="3821"/>
              <a:ext cx="1461" cy="55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ko-KR" altLang="en-US" sz="2000" dirty="0">
                  <a:latin typeface="Gill Sans MT" pitchFamily="34" charset="0"/>
                </a:rPr>
                <a:t>서버가 파이프에</a:t>
              </a:r>
              <a:endParaRPr lang="en-US" altLang="ko-KR" sz="2000" dirty="0">
                <a:latin typeface="Gill Sans MT" pitchFamily="34" charset="0"/>
              </a:endParaRPr>
            </a:p>
            <a:p>
              <a:pPr algn="ctr">
                <a:lnSpc>
                  <a:spcPct val="85000"/>
                </a:lnSpc>
              </a:pPr>
              <a:r>
                <a:rPr lang="ko-KR" altLang="en-US" sz="2000" dirty="0">
                  <a:latin typeface="Gill Sans MT" pitchFamily="34" charset="0"/>
                </a:rPr>
                <a:t>비트</a:t>
              </a:r>
              <a:r>
                <a:rPr lang="en-US" altLang="ko-KR" sz="2000" dirty="0">
                  <a:latin typeface="Gill Sans MT" pitchFamily="34" charset="0"/>
                </a:rPr>
                <a:t>(</a:t>
              </a:r>
              <a:r>
                <a:rPr lang="ko-KR" altLang="en-US" sz="2000" dirty="0">
                  <a:latin typeface="Gill Sans MT" pitchFamily="34" charset="0"/>
                </a:rPr>
                <a:t>흐름</a:t>
              </a:r>
              <a:r>
                <a:rPr lang="en-US" altLang="ko-KR" sz="2000" dirty="0">
                  <a:latin typeface="Gill Sans MT" pitchFamily="34" charset="0"/>
                </a:rPr>
                <a:t>)</a:t>
              </a:r>
              <a:r>
                <a:rPr lang="ko-KR" altLang="en-US" sz="2000" dirty="0">
                  <a:latin typeface="Gill Sans MT" pitchFamily="34" charset="0"/>
                </a:rPr>
                <a:t>를 보낸다</a:t>
              </a:r>
              <a:endParaRPr lang="en-US" altLang="ko-KR" sz="2000" dirty="0">
                <a:latin typeface="Gill Sans MT" pitchFamily="34" charset="0"/>
              </a:endParaRPr>
            </a:p>
          </p:txBody>
        </p:sp>
        <p:sp>
          <p:nvSpPr>
            <p:cNvPr id="60441" name="Text Box 336"/>
            <p:cNvSpPr txBox="1">
              <a:spLocks noChangeArrowheads="1"/>
            </p:cNvSpPr>
            <p:nvPr/>
          </p:nvSpPr>
          <p:spPr bwMode="auto">
            <a:xfrm>
              <a:off x="1573" y="3803"/>
              <a:ext cx="1769" cy="3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altLang="ko-KR" sz="2000" i="1" dirty="0">
                  <a:latin typeface="Gill Sans MT" pitchFamily="34" charset="0"/>
                </a:rPr>
                <a:t>R</a:t>
              </a:r>
              <a:r>
                <a:rPr lang="en-US" altLang="ko-KR" sz="2800" i="1" baseline="-25000" dirty="0">
                  <a:latin typeface="Gill Sans MT" pitchFamily="34" charset="0"/>
                </a:rPr>
                <a:t>s</a:t>
              </a:r>
              <a:r>
                <a:rPr lang="en-US" altLang="ko-KR" sz="2000" i="1" baseline="-25000" dirty="0">
                  <a:latin typeface="Gill Sans MT" pitchFamily="34" charset="0"/>
                </a:rPr>
                <a:t> </a:t>
              </a:r>
              <a:r>
                <a:rPr lang="en-US" altLang="ko-KR" sz="2000" dirty="0">
                  <a:latin typeface="Gill Sans MT" pitchFamily="34" charset="0"/>
                </a:rPr>
                <a:t>bits/sec</a:t>
              </a:r>
              <a:r>
                <a:rPr lang="ko-KR" altLang="en-US" sz="2000" dirty="0">
                  <a:latin typeface="Gill Sans MT" pitchFamily="34" charset="0"/>
                </a:rPr>
                <a:t>로 </a:t>
              </a:r>
              <a:r>
                <a:rPr lang="ko-KR" altLang="en-US" sz="2000" dirty="0" err="1">
                  <a:latin typeface="Gill Sans MT" pitchFamily="34" charset="0"/>
                </a:rPr>
                <a:t>흘려보낼</a:t>
              </a:r>
              <a:r>
                <a:rPr lang="ko-KR" altLang="en-US" sz="2000" dirty="0">
                  <a:latin typeface="Gill Sans MT" pitchFamily="34" charset="0"/>
                </a:rPr>
                <a:t> 수 있는 파이프</a:t>
              </a:r>
              <a:endParaRPr lang="en-US" altLang="ko-KR" sz="2000" dirty="0">
                <a:latin typeface="Gill Sans MT" pitchFamily="34" charset="0"/>
              </a:endParaRPr>
            </a:p>
          </p:txBody>
        </p:sp>
        <p:sp>
          <p:nvSpPr>
            <p:cNvPr id="60442" name="Text Box 346"/>
            <p:cNvSpPr txBox="1">
              <a:spLocks noChangeArrowheads="1"/>
            </p:cNvSpPr>
            <p:nvPr/>
          </p:nvSpPr>
          <p:spPr bwMode="auto">
            <a:xfrm>
              <a:off x="3328" y="3812"/>
              <a:ext cx="1860" cy="3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altLang="ko-KR" sz="2000" i="1" dirty="0" err="1">
                  <a:latin typeface="Gill Sans MT" pitchFamily="34" charset="0"/>
                </a:rPr>
                <a:t>R</a:t>
              </a:r>
              <a:r>
                <a:rPr lang="en-US" altLang="ko-KR" sz="2800" i="1" baseline="-25000" dirty="0" err="1">
                  <a:latin typeface="Gill Sans MT" pitchFamily="34" charset="0"/>
                </a:rPr>
                <a:t>c</a:t>
              </a:r>
              <a:r>
                <a:rPr lang="en-US" altLang="ko-KR" sz="2000" i="1" baseline="-25000" dirty="0">
                  <a:latin typeface="Gill Sans MT" pitchFamily="34" charset="0"/>
                </a:rPr>
                <a:t> </a:t>
              </a:r>
              <a:r>
                <a:rPr lang="en-US" altLang="ko-KR" sz="2000" dirty="0">
                  <a:latin typeface="Gill Sans MT" pitchFamily="34" charset="0"/>
                </a:rPr>
                <a:t>bits/sec</a:t>
              </a:r>
              <a:r>
                <a:rPr lang="ko-KR" altLang="en-US" sz="2000" dirty="0">
                  <a:latin typeface="Gill Sans MT" pitchFamily="34" charset="0"/>
                </a:rPr>
                <a:t> </a:t>
              </a:r>
              <a:r>
                <a:rPr lang="ko-KR" altLang="en-US" sz="2000" dirty="0" err="1">
                  <a:latin typeface="Gill Sans MT" pitchFamily="34" charset="0"/>
                </a:rPr>
                <a:t>흘려보낼</a:t>
              </a:r>
              <a:r>
                <a:rPr lang="ko-KR" altLang="en-US" sz="2000" dirty="0">
                  <a:latin typeface="Gill Sans MT" pitchFamily="34" charset="0"/>
                </a:rPr>
                <a:t> 수 있는 파이프</a:t>
              </a:r>
              <a:endParaRPr lang="en-US" altLang="ko-KR" sz="2000" dirty="0">
                <a:latin typeface="Gill Sans MT" pitchFamily="34" charset="0"/>
              </a:endParaRPr>
            </a:p>
          </p:txBody>
        </p:sp>
      </p:grpSp>
      <p:pic>
        <p:nvPicPr>
          <p:cNvPr id="60436" name="Picture 60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0213" y="931863"/>
            <a:ext cx="2913062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37" name="AutoShape 351"/>
          <p:cNvSpPr>
            <a:spLocks noChangeArrowheads="1"/>
          </p:cNvSpPr>
          <p:nvPr/>
        </p:nvSpPr>
        <p:spPr bwMode="auto">
          <a:xfrm>
            <a:off x="3732213" y="4308475"/>
            <a:ext cx="1279525" cy="485775"/>
          </a:xfrm>
          <a:prstGeom prst="rightArrow">
            <a:avLst>
              <a:gd name="adj1" fmla="val 50000"/>
              <a:gd name="adj2" fmla="val 65850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>
              <a:latin typeface="Times New Roman" pitchFamily="18" charset="0"/>
            </a:endParaRPr>
          </a:p>
        </p:txBody>
      </p:sp>
      <p:sp>
        <p:nvSpPr>
          <p:cNvPr id="60438" name="AutoShape 349"/>
          <p:cNvSpPr>
            <a:spLocks noChangeArrowheads="1"/>
          </p:cNvSpPr>
          <p:nvPr/>
        </p:nvSpPr>
        <p:spPr bwMode="auto">
          <a:xfrm flipV="1">
            <a:off x="508000" y="4064000"/>
            <a:ext cx="974725" cy="7207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ko-KR" altLang="en-US"/>
          </a:p>
        </p:txBody>
      </p:sp>
      <p:sp>
        <p:nvSpPr>
          <p:cNvPr id="6043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61171D21-AD11-4DD2-B81B-FB8F3BBE17BB}" type="slidenum">
              <a:rPr lang="en-US" altLang="ko-KR"/>
              <a:pPr/>
              <a:t>64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47"/>
          <p:cNvGrpSpPr>
            <a:grpSpLocks/>
          </p:cNvGrpSpPr>
          <p:nvPr/>
        </p:nvGrpSpPr>
        <p:grpSpPr bwMode="auto">
          <a:xfrm>
            <a:off x="4305300" y="4449763"/>
            <a:ext cx="912813" cy="415925"/>
            <a:chOff x="1871277" y="1576300"/>
            <a:chExt cx="1128371" cy="437861"/>
          </a:xfrm>
        </p:grpSpPr>
        <p:sp>
          <p:nvSpPr>
            <p:cNvPr id="158" name="Oval 157"/>
            <p:cNvSpPr>
              <a:spLocks noChangeArrowheads="1"/>
            </p:cNvSpPr>
            <p:nvPr/>
          </p:nvSpPr>
          <p:spPr bwMode="auto">
            <a:xfrm flipV="1">
              <a:off x="1875202" y="1694956"/>
              <a:ext cx="1124446" cy="319205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159" name="Rectangle 158"/>
            <p:cNvSpPr/>
            <p:nvPr/>
          </p:nvSpPr>
          <p:spPr bwMode="auto">
            <a:xfrm>
              <a:off x="1871277" y="1740080"/>
              <a:ext cx="1128371" cy="11531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160" name="Oval 15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446" cy="319203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161" name="Freeform 160"/>
            <p:cNvSpPr/>
            <p:nvPr/>
          </p:nvSpPr>
          <p:spPr bwMode="auto">
            <a:xfrm>
              <a:off x="2159748" y="1673231"/>
              <a:ext cx="547504" cy="16043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auto">
            <a:xfrm>
              <a:off x="2102838" y="1633122"/>
              <a:ext cx="661324" cy="111972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auto">
            <a:xfrm>
              <a:off x="2536526" y="1728381"/>
              <a:ext cx="245297" cy="96931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4" name="Freeform 163"/>
            <p:cNvSpPr>
              <a:spLocks/>
            </p:cNvSpPr>
            <p:nvPr/>
          </p:nvSpPr>
          <p:spPr bwMode="auto">
            <a:xfrm>
              <a:off x="2089102" y="1730053"/>
              <a:ext cx="241373" cy="96931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165" name="Straight Connector 164"/>
            <p:cNvCxnSpPr>
              <a:cxnSpLocks noChangeShapeType="1"/>
              <a:endCxn id="160" idx="2"/>
            </p:cNvCxnSpPr>
            <p:nvPr/>
          </p:nvCxnSpPr>
          <p:spPr bwMode="auto">
            <a:xfrm flipH="1" flipV="1">
              <a:off x="1871277" y="1736738"/>
              <a:ext cx="3925" cy="12367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166" name="Straight Connector 165"/>
            <p:cNvCxnSpPr>
              <a:cxnSpLocks noChangeShapeType="1"/>
            </p:cNvCxnSpPr>
            <p:nvPr/>
          </p:nvCxnSpPr>
          <p:spPr bwMode="auto">
            <a:xfrm flipH="1" flipV="1">
              <a:off x="2995723" y="1735066"/>
              <a:ext cx="3925" cy="12367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61443" name="Group 347"/>
          <p:cNvGrpSpPr>
            <a:grpSpLocks/>
          </p:cNvGrpSpPr>
          <p:nvPr/>
        </p:nvGrpSpPr>
        <p:grpSpPr bwMode="auto">
          <a:xfrm>
            <a:off x="4259263" y="2581275"/>
            <a:ext cx="911225" cy="415925"/>
            <a:chOff x="1871277" y="1576300"/>
            <a:chExt cx="1128371" cy="437861"/>
          </a:xfrm>
        </p:grpSpPr>
        <p:sp>
          <p:nvSpPr>
            <p:cNvPr id="148" name="Oval 147"/>
            <p:cNvSpPr>
              <a:spLocks noChangeArrowheads="1"/>
            </p:cNvSpPr>
            <p:nvPr/>
          </p:nvSpPr>
          <p:spPr bwMode="auto">
            <a:xfrm flipV="1">
              <a:off x="1875209" y="1694958"/>
              <a:ext cx="1124439" cy="319203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149" name="Rectangle 148"/>
            <p:cNvSpPr/>
            <p:nvPr/>
          </p:nvSpPr>
          <p:spPr bwMode="auto">
            <a:xfrm>
              <a:off x="1871277" y="1740080"/>
              <a:ext cx="1128371" cy="11531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150" name="Oval 14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439" cy="319205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151" name="Freeform 150"/>
            <p:cNvSpPr/>
            <p:nvPr/>
          </p:nvSpPr>
          <p:spPr bwMode="auto">
            <a:xfrm>
              <a:off x="2160249" y="1673231"/>
              <a:ext cx="548460" cy="16043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52" name="Freeform 151"/>
            <p:cNvSpPr>
              <a:spLocks/>
            </p:cNvSpPr>
            <p:nvPr/>
          </p:nvSpPr>
          <p:spPr bwMode="auto">
            <a:xfrm>
              <a:off x="2103242" y="1633122"/>
              <a:ext cx="662475" cy="111973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3" name="Freeform 152"/>
            <p:cNvSpPr>
              <a:spLocks/>
            </p:cNvSpPr>
            <p:nvPr/>
          </p:nvSpPr>
          <p:spPr bwMode="auto">
            <a:xfrm>
              <a:off x="2537684" y="1728382"/>
              <a:ext cx="243760" cy="96931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4" name="Freeform 153"/>
            <p:cNvSpPr>
              <a:spLocks/>
            </p:cNvSpPr>
            <p:nvPr/>
          </p:nvSpPr>
          <p:spPr bwMode="auto">
            <a:xfrm>
              <a:off x="2089481" y="1730053"/>
              <a:ext cx="241794" cy="96931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155" name="Straight Connector 154"/>
            <p:cNvCxnSpPr>
              <a:cxnSpLocks noChangeShapeType="1"/>
              <a:endCxn id="150" idx="2"/>
            </p:cNvCxnSpPr>
            <p:nvPr/>
          </p:nvCxnSpPr>
          <p:spPr bwMode="auto">
            <a:xfrm flipH="1" flipV="1">
              <a:off x="1871277" y="1736738"/>
              <a:ext cx="3932" cy="12367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156" name="Straight Connector 155"/>
            <p:cNvCxnSpPr>
              <a:cxnSpLocks noChangeShapeType="1"/>
            </p:cNvCxnSpPr>
            <p:nvPr/>
          </p:nvCxnSpPr>
          <p:spPr bwMode="auto">
            <a:xfrm flipH="1" flipV="1">
              <a:off x="2995716" y="1735067"/>
              <a:ext cx="3932" cy="12367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sp>
        <p:nvSpPr>
          <p:cNvPr id="61444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61445" name="Picture 208" descr="underline_base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892175"/>
            <a:ext cx="45704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1446" name="Group 140"/>
          <p:cNvGrpSpPr>
            <a:grpSpLocks/>
          </p:cNvGrpSpPr>
          <p:nvPr/>
        </p:nvGrpSpPr>
        <p:grpSpPr bwMode="auto">
          <a:xfrm>
            <a:off x="1614488" y="2254250"/>
            <a:ext cx="352425" cy="876300"/>
            <a:chOff x="4140" y="429"/>
            <a:chExt cx="1425" cy="2396"/>
          </a:xfrm>
        </p:grpSpPr>
        <p:sp>
          <p:nvSpPr>
            <p:cNvPr id="61539" name="Freeform 14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8 w 354"/>
                <a:gd name="T3" fmla="*/ 16 h 2742"/>
                <a:gd name="T4" fmla="*/ 8 w 354"/>
                <a:gd name="T5" fmla="*/ 119 h 2742"/>
                <a:gd name="T6" fmla="*/ 0 w 354"/>
                <a:gd name="T7" fmla="*/ 124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540" name="Rectangle 142"/>
            <p:cNvSpPr>
              <a:spLocks noChangeArrowheads="1"/>
            </p:cNvSpPr>
            <p:nvPr/>
          </p:nvSpPr>
          <p:spPr bwMode="auto">
            <a:xfrm>
              <a:off x="4204" y="429"/>
              <a:ext cx="1046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61541" name="Freeform 14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 w 211"/>
                <a:gd name="T3" fmla="*/ 11 h 2537"/>
                <a:gd name="T4" fmla="*/ 2 w 211"/>
                <a:gd name="T5" fmla="*/ 11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542" name="Freeform 14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7 w 328"/>
                <a:gd name="T3" fmla="*/ 7 h 226"/>
                <a:gd name="T4" fmla="*/ 7 w 328"/>
                <a:gd name="T5" fmla="*/ 11 h 226"/>
                <a:gd name="T6" fmla="*/ 0 w 328"/>
                <a:gd name="T7" fmla="*/ 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543" name="Rectangle 145"/>
            <p:cNvSpPr>
              <a:spLocks noChangeArrowheads="1"/>
            </p:cNvSpPr>
            <p:nvPr/>
          </p:nvSpPr>
          <p:spPr bwMode="auto">
            <a:xfrm>
              <a:off x="4211" y="694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grpSp>
          <p:nvGrpSpPr>
            <p:cNvPr id="61544" name="Group 14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1569" name="AutoShape 147"/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61570" name="AutoShape 148"/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89" cy="1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sp>
          <p:nvSpPr>
            <p:cNvPr id="61545" name="Rectangle 149"/>
            <p:cNvSpPr>
              <a:spLocks noChangeArrowheads="1"/>
            </p:cNvSpPr>
            <p:nvPr/>
          </p:nvSpPr>
          <p:spPr bwMode="auto">
            <a:xfrm>
              <a:off x="4223" y="1019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grpSp>
          <p:nvGrpSpPr>
            <p:cNvPr id="61546" name="Group 15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1567" name="AutoShape 151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61568" name="AutoShape 152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sp>
          <p:nvSpPr>
            <p:cNvPr id="61547" name="Rectangle 153"/>
            <p:cNvSpPr>
              <a:spLocks noChangeArrowheads="1"/>
            </p:cNvSpPr>
            <p:nvPr/>
          </p:nvSpPr>
          <p:spPr bwMode="auto">
            <a:xfrm>
              <a:off x="4217" y="1358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61548" name="Rectangle 154"/>
            <p:cNvSpPr>
              <a:spLocks noChangeArrowheads="1"/>
            </p:cNvSpPr>
            <p:nvPr/>
          </p:nvSpPr>
          <p:spPr bwMode="auto">
            <a:xfrm>
              <a:off x="4230" y="1653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grpSp>
          <p:nvGrpSpPr>
            <p:cNvPr id="61549" name="Group 15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1565" name="AutoShape 156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61566" name="AutoShape 157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sp>
          <p:nvSpPr>
            <p:cNvPr id="61550" name="Freeform 15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7 w 328"/>
                <a:gd name="T3" fmla="*/ 6 h 226"/>
                <a:gd name="T4" fmla="*/ 7 w 328"/>
                <a:gd name="T5" fmla="*/ 10 h 226"/>
                <a:gd name="T6" fmla="*/ 0 w 328"/>
                <a:gd name="T7" fmla="*/ 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61551" name="Group 15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1563" name="AutoShape 160"/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61564" name="AutoShape 161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sp>
          <p:nvSpPr>
            <p:cNvPr id="61552" name="Rectangle 162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61553" name="Freeform 16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 w 296"/>
                <a:gd name="T3" fmla="*/ 6 h 256"/>
                <a:gd name="T4" fmla="*/ 7 w 296"/>
                <a:gd name="T5" fmla="*/ 11 h 256"/>
                <a:gd name="T6" fmla="*/ 0 w 296"/>
                <a:gd name="T7" fmla="*/ 4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554" name="Freeform 16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7 w 304"/>
                <a:gd name="T3" fmla="*/ 8 h 288"/>
                <a:gd name="T4" fmla="*/ 6 w 304"/>
                <a:gd name="T5" fmla="*/ 13 h 288"/>
                <a:gd name="T6" fmla="*/ 2 w 304"/>
                <a:gd name="T7" fmla="*/ 6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555" name="Oval 165"/>
            <p:cNvSpPr>
              <a:spLocks noChangeArrowheads="1"/>
            </p:cNvSpPr>
            <p:nvPr/>
          </p:nvSpPr>
          <p:spPr bwMode="auto">
            <a:xfrm>
              <a:off x="5520" y="2612"/>
              <a:ext cx="45" cy="95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61556" name="Freeform 16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6 h 240"/>
                <a:gd name="T2" fmla="*/ 2 w 306"/>
                <a:gd name="T3" fmla="*/ 11 h 240"/>
                <a:gd name="T4" fmla="*/ 7 w 306"/>
                <a:gd name="T5" fmla="*/ 6 h 240"/>
                <a:gd name="T6" fmla="*/ 7 w 306"/>
                <a:gd name="T7" fmla="*/ 0 h 240"/>
                <a:gd name="T8" fmla="*/ 0 w 306"/>
                <a:gd name="T9" fmla="*/ 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557" name="AutoShape 167"/>
            <p:cNvSpPr>
              <a:spLocks noChangeArrowheads="1"/>
            </p:cNvSpPr>
            <p:nvPr/>
          </p:nvSpPr>
          <p:spPr bwMode="auto">
            <a:xfrm>
              <a:off x="4140" y="2677"/>
              <a:ext cx="1200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61558" name="AutoShape 168"/>
            <p:cNvSpPr>
              <a:spLocks noChangeArrowheads="1"/>
            </p:cNvSpPr>
            <p:nvPr/>
          </p:nvSpPr>
          <p:spPr bwMode="auto">
            <a:xfrm>
              <a:off x="4204" y="2712"/>
              <a:ext cx="1072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61559" name="Oval 169"/>
            <p:cNvSpPr>
              <a:spLocks noChangeArrowheads="1"/>
            </p:cNvSpPr>
            <p:nvPr/>
          </p:nvSpPr>
          <p:spPr bwMode="auto">
            <a:xfrm>
              <a:off x="4307" y="2382"/>
              <a:ext cx="160" cy="143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61560" name="Oval 170"/>
            <p:cNvSpPr>
              <a:spLocks noChangeArrowheads="1"/>
            </p:cNvSpPr>
            <p:nvPr/>
          </p:nvSpPr>
          <p:spPr bwMode="auto">
            <a:xfrm>
              <a:off x="4487" y="2382"/>
              <a:ext cx="160" cy="14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ko-KR" altLang="ko-KR" sz="1800">
                <a:solidFill>
                  <a:srgbClr val="FF0000"/>
                </a:solidFill>
              </a:endParaRPr>
            </a:p>
          </p:txBody>
        </p:sp>
        <p:sp>
          <p:nvSpPr>
            <p:cNvPr id="61561" name="Oval 171"/>
            <p:cNvSpPr>
              <a:spLocks noChangeArrowheads="1"/>
            </p:cNvSpPr>
            <p:nvPr/>
          </p:nvSpPr>
          <p:spPr bwMode="auto">
            <a:xfrm>
              <a:off x="4660" y="2382"/>
              <a:ext cx="160" cy="139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61562" name="Rectangle 172"/>
            <p:cNvSpPr>
              <a:spLocks noChangeArrowheads="1"/>
            </p:cNvSpPr>
            <p:nvPr/>
          </p:nvSpPr>
          <p:spPr bwMode="auto">
            <a:xfrm>
              <a:off x="5064" y="1835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</p:grpSp>
      <p:sp>
        <p:nvSpPr>
          <p:cNvPr id="61447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76225" y="100013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>
                <a:ea typeface="ＭＳ Ｐゴシック" pitchFamily="34" charset="-128"/>
              </a:rPr>
              <a:t>처리율</a:t>
            </a:r>
            <a:r>
              <a:rPr lang="en-US" altLang="ko-KR" dirty="0">
                <a:ea typeface="ＭＳ Ｐゴシック" pitchFamily="34" charset="-128"/>
              </a:rPr>
              <a:t> (more)</a:t>
            </a:r>
          </a:p>
        </p:txBody>
      </p:sp>
      <p:sp>
        <p:nvSpPr>
          <p:cNvPr id="61448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519113" y="1447800"/>
            <a:ext cx="8150225" cy="554038"/>
          </a:xfrm>
        </p:spPr>
        <p:txBody>
          <a:bodyPr/>
          <a:lstStyle/>
          <a:p>
            <a:pPr eaLnBrk="1" hangingPunct="1"/>
            <a:r>
              <a:rPr lang="en-US" altLang="ko-KR" i="1" dirty="0">
                <a:solidFill>
                  <a:srgbClr val="CC0000"/>
                </a:solidFill>
                <a:ea typeface="ＭＳ Ｐゴシック" pitchFamily="34" charset="-128"/>
              </a:rPr>
              <a:t>R</a:t>
            </a:r>
            <a:r>
              <a:rPr lang="en-US" altLang="ko-KR" i="1" baseline="-25000" dirty="0">
                <a:solidFill>
                  <a:srgbClr val="CC0000"/>
                </a:solidFill>
                <a:ea typeface="ＭＳ Ｐゴシック" pitchFamily="34" charset="-128"/>
              </a:rPr>
              <a:t>s</a:t>
            </a:r>
            <a:r>
              <a:rPr lang="en-US" altLang="ko-KR" i="1" dirty="0">
                <a:solidFill>
                  <a:srgbClr val="CC0000"/>
                </a:solidFill>
                <a:ea typeface="ＭＳ Ｐゴシック" pitchFamily="34" charset="-128"/>
              </a:rPr>
              <a:t> &lt; </a:t>
            </a:r>
            <a:r>
              <a:rPr lang="en-US" altLang="ko-KR" i="1" dirty="0" err="1">
                <a:solidFill>
                  <a:srgbClr val="CC0000"/>
                </a:solidFill>
                <a:ea typeface="ＭＳ Ｐゴシック" pitchFamily="34" charset="-128"/>
              </a:rPr>
              <a:t>R</a:t>
            </a:r>
            <a:r>
              <a:rPr lang="en-US" altLang="ko-KR" i="1" baseline="-25000" dirty="0" err="1">
                <a:solidFill>
                  <a:srgbClr val="CC0000"/>
                </a:solidFill>
                <a:ea typeface="ＭＳ Ｐゴシック" pitchFamily="34" charset="-128"/>
              </a:rPr>
              <a:t>c</a:t>
            </a:r>
            <a:r>
              <a:rPr lang="en-US" altLang="ko-KR" i="1" dirty="0">
                <a:solidFill>
                  <a:srgbClr val="FF3300"/>
                </a:solidFill>
                <a:ea typeface="ＭＳ Ｐゴシック" pitchFamily="34" charset="-128"/>
              </a:rPr>
              <a:t>  </a:t>
            </a:r>
            <a:r>
              <a:rPr lang="ko-KR" altLang="en-US" dirty="0">
                <a:ea typeface="ＭＳ Ｐゴシック" pitchFamily="34" charset="-128"/>
              </a:rPr>
              <a:t>종단간 평균 처리율은</a:t>
            </a:r>
            <a:r>
              <a:rPr lang="en-US" altLang="ko-KR" dirty="0">
                <a:ea typeface="ＭＳ Ｐゴシック" pitchFamily="34" charset="-128"/>
              </a:rPr>
              <a:t>?</a:t>
            </a:r>
          </a:p>
        </p:txBody>
      </p:sp>
      <p:grpSp>
        <p:nvGrpSpPr>
          <p:cNvPr id="61449" name="Group 34"/>
          <p:cNvGrpSpPr>
            <a:grpSpLocks/>
          </p:cNvGrpSpPr>
          <p:nvPr/>
        </p:nvGrpSpPr>
        <p:grpSpPr bwMode="auto">
          <a:xfrm>
            <a:off x="2066925" y="2606675"/>
            <a:ext cx="2136775" cy="307975"/>
            <a:chOff x="2249" y="3430"/>
            <a:chExt cx="1389" cy="256"/>
          </a:xfrm>
        </p:grpSpPr>
        <p:sp>
          <p:nvSpPr>
            <p:cNvPr id="256035" name="Oval 35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256036" name="Rectangle 36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61537" name="Oval 37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256038" name="Rectangle 38"/>
            <p:cNvSpPr>
              <a:spLocks noChangeArrowheads="1"/>
            </p:cNvSpPr>
            <p:nvPr/>
          </p:nvSpPr>
          <p:spPr bwMode="auto">
            <a:xfrm>
              <a:off x="3562" y="3438"/>
              <a:ext cx="44" cy="245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ko-KR"/>
            </a:p>
          </p:txBody>
        </p:sp>
      </p:grpSp>
      <p:sp>
        <p:nvSpPr>
          <p:cNvPr id="61450" name="Text Box 39"/>
          <p:cNvSpPr txBox="1">
            <a:spLocks noChangeArrowheads="1"/>
          </p:cNvSpPr>
          <p:nvPr/>
        </p:nvSpPr>
        <p:spPr bwMode="auto">
          <a:xfrm>
            <a:off x="1855788" y="2562225"/>
            <a:ext cx="25860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2000"/>
              <a:t>  R</a:t>
            </a:r>
            <a:r>
              <a:rPr lang="en-US" altLang="ko-KR" sz="2800" baseline="-25000"/>
              <a:t>s</a:t>
            </a:r>
            <a:r>
              <a:rPr lang="en-US" altLang="ko-KR" sz="2000" baseline="-25000"/>
              <a:t> </a:t>
            </a:r>
            <a:r>
              <a:rPr lang="en-US" altLang="ko-KR" sz="2000"/>
              <a:t>bits/sec</a:t>
            </a:r>
          </a:p>
        </p:txBody>
      </p:sp>
      <p:sp>
        <p:nvSpPr>
          <p:cNvPr id="61451" name="AutoShape 42"/>
          <p:cNvSpPr>
            <a:spLocks noChangeArrowheads="1"/>
          </p:cNvSpPr>
          <p:nvPr/>
        </p:nvSpPr>
        <p:spPr bwMode="auto">
          <a:xfrm flipV="1">
            <a:off x="1255713" y="2374900"/>
            <a:ext cx="895350" cy="5651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ko-KR" altLang="en-US"/>
          </a:p>
        </p:txBody>
      </p:sp>
      <p:sp>
        <p:nvSpPr>
          <p:cNvPr id="61452" name="AutoShape 43"/>
          <p:cNvSpPr>
            <a:spLocks noChangeArrowheads="1"/>
          </p:cNvSpPr>
          <p:nvPr/>
        </p:nvSpPr>
        <p:spPr bwMode="auto">
          <a:xfrm>
            <a:off x="7489825" y="2581275"/>
            <a:ext cx="817563" cy="379413"/>
          </a:xfrm>
          <a:prstGeom prst="rightArrow">
            <a:avLst>
              <a:gd name="adj1" fmla="val 50000"/>
              <a:gd name="adj2" fmla="val 53870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  <p:grpSp>
        <p:nvGrpSpPr>
          <p:cNvPr id="61453" name="Group 54"/>
          <p:cNvGrpSpPr>
            <a:grpSpLocks/>
          </p:cNvGrpSpPr>
          <p:nvPr/>
        </p:nvGrpSpPr>
        <p:grpSpPr bwMode="auto">
          <a:xfrm>
            <a:off x="5440363" y="2473325"/>
            <a:ext cx="2790825" cy="569913"/>
            <a:chOff x="3130" y="3069"/>
            <a:chExt cx="1911" cy="366"/>
          </a:xfrm>
        </p:grpSpPr>
        <p:grpSp>
          <p:nvGrpSpPr>
            <p:cNvPr id="61529" name="Group 45"/>
            <p:cNvGrpSpPr>
              <a:grpSpLocks/>
            </p:cNvGrpSpPr>
            <p:nvPr/>
          </p:nvGrpSpPr>
          <p:grpSpPr bwMode="auto">
            <a:xfrm>
              <a:off x="3130" y="3069"/>
              <a:ext cx="1765" cy="366"/>
              <a:chOff x="2249" y="3430"/>
              <a:chExt cx="1389" cy="256"/>
            </a:xfrm>
          </p:grpSpPr>
          <p:sp>
            <p:nvSpPr>
              <p:cNvPr id="256046" name="Oval 46"/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256047" name="Rectangle 47"/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9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61533" name="Oval 48"/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256049" name="Rectangle 49"/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4" cy="246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sp>
          <p:nvSpPr>
            <p:cNvPr id="61530" name="Text Box 50"/>
            <p:cNvSpPr txBox="1">
              <a:spLocks noChangeArrowheads="1"/>
            </p:cNvSpPr>
            <p:nvPr/>
          </p:nvSpPr>
          <p:spPr bwMode="auto">
            <a:xfrm>
              <a:off x="3181" y="3135"/>
              <a:ext cx="1860" cy="2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ko-KR" sz="2000"/>
                <a:t>R</a:t>
              </a:r>
              <a:r>
                <a:rPr lang="en-US" altLang="ko-KR" sz="2800" baseline="-25000"/>
                <a:t>c</a:t>
              </a:r>
              <a:r>
                <a:rPr lang="en-US" altLang="ko-KR" sz="2000" baseline="-25000"/>
                <a:t> </a:t>
              </a:r>
              <a:r>
                <a:rPr lang="en-US" altLang="ko-KR" sz="2000"/>
                <a:t>bits/sec</a:t>
              </a:r>
            </a:p>
          </p:txBody>
        </p:sp>
      </p:grpSp>
      <p:sp>
        <p:nvSpPr>
          <p:cNvPr id="25623" name="Rectangle 56"/>
          <p:cNvSpPr>
            <a:spLocks noChangeArrowheads="1"/>
          </p:cNvSpPr>
          <p:nvPr/>
        </p:nvSpPr>
        <p:spPr bwMode="auto">
          <a:xfrm>
            <a:off x="555625" y="3330575"/>
            <a:ext cx="8062913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1313" indent="-341313"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ko-KR" sz="2800" i="1" dirty="0">
                <a:solidFill>
                  <a:srgbClr val="CC0000"/>
                </a:solidFill>
                <a:latin typeface="Gill Sans MT" pitchFamily="34" charset="0"/>
              </a:rPr>
              <a:t>R</a:t>
            </a:r>
            <a:r>
              <a:rPr lang="en-US" altLang="ko-KR" sz="2800" i="1" baseline="-25000" dirty="0">
                <a:solidFill>
                  <a:srgbClr val="CC0000"/>
                </a:solidFill>
                <a:latin typeface="Gill Sans MT" pitchFamily="34" charset="0"/>
              </a:rPr>
              <a:t>s</a:t>
            </a:r>
            <a:r>
              <a:rPr lang="en-US" altLang="ko-KR" sz="2800" i="1" dirty="0">
                <a:solidFill>
                  <a:srgbClr val="CC0000"/>
                </a:solidFill>
                <a:latin typeface="Gill Sans MT" pitchFamily="34" charset="0"/>
              </a:rPr>
              <a:t> &gt; </a:t>
            </a:r>
            <a:r>
              <a:rPr lang="en-US" altLang="ko-KR" sz="2800" i="1" dirty="0" err="1">
                <a:solidFill>
                  <a:srgbClr val="CC0000"/>
                </a:solidFill>
                <a:latin typeface="Gill Sans MT" pitchFamily="34" charset="0"/>
              </a:rPr>
              <a:t>R</a:t>
            </a:r>
            <a:r>
              <a:rPr lang="en-US" altLang="ko-KR" sz="2800" i="1" baseline="-25000" dirty="0" err="1">
                <a:solidFill>
                  <a:srgbClr val="CC0000"/>
                </a:solidFill>
                <a:latin typeface="Gill Sans MT" pitchFamily="34" charset="0"/>
              </a:rPr>
              <a:t>c</a:t>
            </a:r>
            <a:r>
              <a:rPr lang="en-US" altLang="ko-KR" sz="2800" i="1" dirty="0">
                <a:solidFill>
                  <a:srgbClr val="FF3300"/>
                </a:solidFill>
                <a:latin typeface="Gill Sans MT" pitchFamily="34" charset="0"/>
              </a:rPr>
              <a:t>  </a:t>
            </a:r>
            <a:r>
              <a:rPr lang="ko-KR" altLang="en-US" sz="2800" dirty="0"/>
              <a:t>종단간 평균 처리율은</a:t>
            </a:r>
            <a:r>
              <a:rPr lang="en-US" altLang="ko-KR" sz="2800" dirty="0"/>
              <a:t>?</a:t>
            </a:r>
          </a:p>
          <a:p>
            <a:pPr marL="341313" indent="-341313"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endParaRPr lang="en-US" altLang="ko-KR" sz="2800" dirty="0">
              <a:latin typeface="Gill Sans MT" pitchFamily="34" charset="0"/>
            </a:endParaRPr>
          </a:p>
        </p:txBody>
      </p:sp>
      <p:grpSp>
        <p:nvGrpSpPr>
          <p:cNvPr id="12" name="Group 209"/>
          <p:cNvGrpSpPr>
            <a:grpSpLocks/>
          </p:cNvGrpSpPr>
          <p:nvPr/>
        </p:nvGrpSpPr>
        <p:grpSpPr bwMode="auto">
          <a:xfrm>
            <a:off x="295275" y="5167313"/>
            <a:ext cx="8577263" cy="1211262"/>
            <a:chOff x="186" y="3255"/>
            <a:chExt cx="5403" cy="763"/>
          </a:xfrm>
        </p:grpSpPr>
        <p:sp>
          <p:nvSpPr>
            <p:cNvPr id="61526" name="Rectangle 102"/>
            <p:cNvSpPr>
              <a:spLocks noChangeArrowheads="1"/>
            </p:cNvSpPr>
            <p:nvPr/>
          </p:nvSpPr>
          <p:spPr bwMode="auto">
            <a:xfrm>
              <a:off x="186" y="3378"/>
              <a:ext cx="5403" cy="6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Gill Sans MT" pitchFamily="34" charset="0"/>
              </a:endParaRPr>
            </a:p>
          </p:txBody>
        </p:sp>
        <p:sp>
          <p:nvSpPr>
            <p:cNvPr id="61527" name="Text Box 101"/>
            <p:cNvSpPr txBox="1">
              <a:spLocks noChangeArrowheads="1"/>
            </p:cNvSpPr>
            <p:nvPr/>
          </p:nvSpPr>
          <p:spPr bwMode="auto">
            <a:xfrm>
              <a:off x="231" y="3549"/>
              <a:ext cx="5342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ko-KR" altLang="en-US" sz="2800" dirty="0">
                  <a:latin typeface="Gill Sans MT" pitchFamily="34" charset="0"/>
                </a:rPr>
                <a:t>경로상에서 종단간 처리율을 제한하는 링크</a:t>
              </a:r>
              <a:endParaRPr lang="en-US" altLang="ko-KR" sz="2800" dirty="0">
                <a:latin typeface="Gill Sans MT" pitchFamily="34" charset="0"/>
              </a:endParaRPr>
            </a:p>
          </p:txBody>
        </p:sp>
        <p:sp>
          <p:nvSpPr>
            <p:cNvPr id="61528" name="Text Box 104"/>
            <p:cNvSpPr txBox="1">
              <a:spLocks noChangeArrowheads="1"/>
            </p:cNvSpPr>
            <p:nvPr/>
          </p:nvSpPr>
          <p:spPr bwMode="auto">
            <a:xfrm>
              <a:off x="466" y="3255"/>
              <a:ext cx="2479" cy="33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i="1" dirty="0">
                  <a:solidFill>
                    <a:srgbClr val="CC0000"/>
                  </a:solidFill>
                  <a:latin typeface="Gill Sans MT" pitchFamily="34" charset="0"/>
                </a:rPr>
                <a:t>병목 링크</a:t>
              </a:r>
              <a:r>
                <a:rPr lang="en-US" altLang="ko-KR" sz="2800" i="1" dirty="0">
                  <a:solidFill>
                    <a:srgbClr val="CC0000"/>
                  </a:solidFill>
                  <a:latin typeface="Gill Sans MT" pitchFamily="34" charset="0"/>
                </a:rPr>
                <a:t>(bottleneck link)</a:t>
              </a:r>
            </a:p>
          </p:txBody>
        </p:sp>
      </p:grpSp>
      <p:sp>
        <p:nvSpPr>
          <p:cNvPr id="61456" name="AutoShape 51"/>
          <p:cNvSpPr>
            <a:spLocks noChangeArrowheads="1"/>
          </p:cNvSpPr>
          <p:nvPr/>
        </p:nvSpPr>
        <p:spPr bwMode="auto">
          <a:xfrm>
            <a:off x="4205288" y="2574925"/>
            <a:ext cx="1365250" cy="381000"/>
          </a:xfrm>
          <a:prstGeom prst="rightArrow">
            <a:avLst>
              <a:gd name="adj1" fmla="val 50000"/>
              <a:gd name="adj2" fmla="val 89583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  <p:grpSp>
        <p:nvGrpSpPr>
          <p:cNvPr id="61457" name="Group 132"/>
          <p:cNvGrpSpPr>
            <a:grpSpLocks/>
          </p:cNvGrpSpPr>
          <p:nvPr/>
        </p:nvGrpSpPr>
        <p:grpSpPr bwMode="auto">
          <a:xfrm flipH="1">
            <a:off x="8232775" y="2420938"/>
            <a:ext cx="871538" cy="885825"/>
            <a:chOff x="-44" y="1473"/>
            <a:chExt cx="981" cy="1105"/>
          </a:xfrm>
        </p:grpSpPr>
        <p:pic>
          <p:nvPicPr>
            <p:cNvPr id="61524" name="Picture 133" descr="desktop_computer_stylized_medium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1525" name="Freeform 13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3382 w 356"/>
                <a:gd name="T3" fmla="*/ 3172 h 368"/>
                <a:gd name="T4" fmla="*/ 51464 w 356"/>
                <a:gd name="T5" fmla="*/ 66095 h 368"/>
                <a:gd name="T6" fmla="*/ 11342 w 356"/>
                <a:gd name="T7" fmla="*/ 826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</p:grpSp>
      <p:sp>
        <p:nvSpPr>
          <p:cNvPr id="61458" name="AutoShape 327"/>
          <p:cNvSpPr>
            <a:spLocks noChangeArrowheads="1"/>
          </p:cNvSpPr>
          <p:nvPr/>
        </p:nvSpPr>
        <p:spPr bwMode="auto">
          <a:xfrm>
            <a:off x="1168400" y="2117725"/>
            <a:ext cx="407988" cy="431800"/>
          </a:xfrm>
          <a:prstGeom prst="can">
            <a:avLst>
              <a:gd name="adj" fmla="val 21398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  <p:grpSp>
        <p:nvGrpSpPr>
          <p:cNvPr id="14" name="Group 206"/>
          <p:cNvGrpSpPr>
            <a:grpSpLocks/>
          </p:cNvGrpSpPr>
          <p:nvPr/>
        </p:nvGrpSpPr>
        <p:grpSpPr bwMode="auto">
          <a:xfrm>
            <a:off x="1230313" y="3927475"/>
            <a:ext cx="7935912" cy="1166813"/>
            <a:chOff x="775" y="2474"/>
            <a:chExt cx="4999" cy="735"/>
          </a:xfrm>
        </p:grpSpPr>
        <p:grpSp>
          <p:nvGrpSpPr>
            <p:cNvPr id="61461" name="Group 173"/>
            <p:cNvGrpSpPr>
              <a:grpSpLocks/>
            </p:cNvGrpSpPr>
            <p:nvPr/>
          </p:nvGrpSpPr>
          <p:grpSpPr bwMode="auto">
            <a:xfrm>
              <a:off x="1056" y="2589"/>
              <a:ext cx="222" cy="552"/>
              <a:chOff x="4140" y="429"/>
              <a:chExt cx="1425" cy="2396"/>
            </a:xfrm>
          </p:grpSpPr>
          <p:sp>
            <p:nvSpPr>
              <p:cNvPr id="61492" name="Freeform 17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8 w 354"/>
                  <a:gd name="T3" fmla="*/ 16 h 2742"/>
                  <a:gd name="T4" fmla="*/ 8 w 354"/>
                  <a:gd name="T5" fmla="*/ 119 h 2742"/>
                  <a:gd name="T6" fmla="*/ 0 w 354"/>
                  <a:gd name="T7" fmla="*/ 124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1493" name="Rectangle 175"/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46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61494" name="Freeform 17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5 w 211"/>
                  <a:gd name="T3" fmla="*/ 11 h 2537"/>
                  <a:gd name="T4" fmla="*/ 2 w 211"/>
                  <a:gd name="T5" fmla="*/ 11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1495" name="Freeform 17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7 h 226"/>
                  <a:gd name="T4" fmla="*/ 7 w 328"/>
                  <a:gd name="T5" fmla="*/ 11 h 226"/>
                  <a:gd name="T6" fmla="*/ 0 w 328"/>
                  <a:gd name="T7" fmla="*/ 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1496" name="Rectangle 178"/>
              <p:cNvSpPr>
                <a:spLocks noChangeArrowheads="1"/>
              </p:cNvSpPr>
              <p:nvPr/>
            </p:nvSpPr>
            <p:spPr bwMode="auto">
              <a:xfrm>
                <a:off x="4211" y="694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grpSp>
            <p:nvGrpSpPr>
              <p:cNvPr id="61497" name="Group 17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61522" name="AutoShape 180"/>
                <p:cNvSpPr>
                  <a:spLocks noChangeArrowheads="1"/>
                </p:cNvSpPr>
                <p:nvPr/>
              </p:nvSpPr>
              <p:spPr bwMode="auto">
                <a:xfrm>
                  <a:off x="615" y="2568"/>
                  <a:ext cx="721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61523" name="AutoShape 181"/>
                <p:cNvSpPr>
                  <a:spLocks noChangeArrowheads="1"/>
                </p:cNvSpPr>
                <p:nvPr/>
              </p:nvSpPr>
              <p:spPr bwMode="auto">
                <a:xfrm>
                  <a:off x="631" y="2584"/>
                  <a:ext cx="689" cy="10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</p:grpSp>
          <p:sp>
            <p:nvSpPr>
              <p:cNvPr id="61498" name="Rectangle 182"/>
              <p:cNvSpPr>
                <a:spLocks noChangeArrowheads="1"/>
              </p:cNvSpPr>
              <p:nvPr/>
            </p:nvSpPr>
            <p:spPr bwMode="auto">
              <a:xfrm>
                <a:off x="4223" y="1019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grpSp>
            <p:nvGrpSpPr>
              <p:cNvPr id="61499" name="Group 18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61520" name="AutoShape 184"/>
                <p:cNvSpPr>
                  <a:spLocks noChangeArrowheads="1"/>
                </p:cNvSpPr>
                <p:nvPr/>
              </p:nvSpPr>
              <p:spPr bwMode="auto">
                <a:xfrm>
                  <a:off x="617" y="2567"/>
                  <a:ext cx="721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61521" name="AutoShape 185"/>
                <p:cNvSpPr>
                  <a:spLocks noChangeArrowheads="1"/>
                </p:cNvSpPr>
                <p:nvPr/>
              </p:nvSpPr>
              <p:spPr bwMode="auto">
                <a:xfrm>
                  <a:off x="634" y="2585"/>
                  <a:ext cx="689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</p:grpSp>
          <p:sp>
            <p:nvSpPr>
              <p:cNvPr id="61500" name="Rectangle 186"/>
              <p:cNvSpPr>
                <a:spLocks noChangeArrowheads="1"/>
              </p:cNvSpPr>
              <p:nvPr/>
            </p:nvSpPr>
            <p:spPr bwMode="auto">
              <a:xfrm>
                <a:off x="4217" y="1358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61501" name="Rectangle 187"/>
              <p:cNvSpPr>
                <a:spLocks noChangeArrowheads="1"/>
              </p:cNvSpPr>
              <p:nvPr/>
            </p:nvSpPr>
            <p:spPr bwMode="auto">
              <a:xfrm>
                <a:off x="4230" y="1653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grpSp>
            <p:nvGrpSpPr>
              <p:cNvPr id="61502" name="Group 18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61518" name="AutoShape 189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0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61519" name="AutoShape 190"/>
                <p:cNvSpPr>
                  <a:spLocks noChangeArrowheads="1"/>
                </p:cNvSpPr>
                <p:nvPr/>
              </p:nvSpPr>
              <p:spPr bwMode="auto">
                <a:xfrm>
                  <a:off x="632" y="2584"/>
                  <a:ext cx="688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</p:grpSp>
          <p:sp>
            <p:nvSpPr>
              <p:cNvPr id="61503" name="Freeform 19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6 h 226"/>
                  <a:gd name="T4" fmla="*/ 7 w 328"/>
                  <a:gd name="T5" fmla="*/ 10 h 226"/>
                  <a:gd name="T6" fmla="*/ 0 w 328"/>
                  <a:gd name="T7" fmla="*/ 4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61504" name="Group 19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61516" name="AutoShape 193"/>
                <p:cNvSpPr>
                  <a:spLocks noChangeArrowheads="1"/>
                </p:cNvSpPr>
                <p:nvPr/>
              </p:nvSpPr>
              <p:spPr bwMode="auto">
                <a:xfrm>
                  <a:off x="611" y="2568"/>
                  <a:ext cx="728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61517" name="AutoShape 194"/>
                <p:cNvSpPr>
                  <a:spLocks noChangeArrowheads="1"/>
                </p:cNvSpPr>
                <p:nvPr/>
              </p:nvSpPr>
              <p:spPr bwMode="auto">
                <a:xfrm>
                  <a:off x="627" y="2586"/>
                  <a:ext cx="696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</p:grpSp>
          <p:sp>
            <p:nvSpPr>
              <p:cNvPr id="61505" name="Rectangle 195"/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71" cy="228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61506" name="Freeform 19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7 w 296"/>
                  <a:gd name="T3" fmla="*/ 6 h 256"/>
                  <a:gd name="T4" fmla="*/ 7 w 296"/>
                  <a:gd name="T5" fmla="*/ 11 h 256"/>
                  <a:gd name="T6" fmla="*/ 0 w 296"/>
                  <a:gd name="T7" fmla="*/ 4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1507" name="Freeform 19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7 w 304"/>
                  <a:gd name="T3" fmla="*/ 8 h 288"/>
                  <a:gd name="T4" fmla="*/ 6 w 304"/>
                  <a:gd name="T5" fmla="*/ 13 h 288"/>
                  <a:gd name="T6" fmla="*/ 2 w 304"/>
                  <a:gd name="T7" fmla="*/ 6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1508" name="Oval 198"/>
              <p:cNvSpPr>
                <a:spLocks noChangeArrowheads="1"/>
              </p:cNvSpPr>
              <p:nvPr/>
            </p:nvSpPr>
            <p:spPr bwMode="auto">
              <a:xfrm>
                <a:off x="5520" y="2612"/>
                <a:ext cx="45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61509" name="Freeform 19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6 h 240"/>
                  <a:gd name="T2" fmla="*/ 2 w 306"/>
                  <a:gd name="T3" fmla="*/ 11 h 240"/>
                  <a:gd name="T4" fmla="*/ 7 w 306"/>
                  <a:gd name="T5" fmla="*/ 6 h 240"/>
                  <a:gd name="T6" fmla="*/ 7 w 306"/>
                  <a:gd name="T7" fmla="*/ 0 h 240"/>
                  <a:gd name="T8" fmla="*/ 0 w 306"/>
                  <a:gd name="T9" fmla="*/ 6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1510" name="AutoShape 200"/>
              <p:cNvSpPr>
                <a:spLocks noChangeArrowheads="1"/>
              </p:cNvSpPr>
              <p:nvPr/>
            </p:nvSpPr>
            <p:spPr bwMode="auto">
              <a:xfrm>
                <a:off x="4140" y="2677"/>
                <a:ext cx="1200" cy="14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61511" name="AutoShape 201"/>
              <p:cNvSpPr>
                <a:spLocks noChangeArrowheads="1"/>
              </p:cNvSpPr>
              <p:nvPr/>
            </p:nvSpPr>
            <p:spPr bwMode="auto">
              <a:xfrm>
                <a:off x="4204" y="2712"/>
                <a:ext cx="1072" cy="8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61512" name="Oval 202"/>
              <p:cNvSpPr>
                <a:spLocks noChangeArrowheads="1"/>
              </p:cNvSpPr>
              <p:nvPr/>
            </p:nvSpPr>
            <p:spPr bwMode="auto">
              <a:xfrm>
                <a:off x="4307" y="2382"/>
                <a:ext cx="160" cy="143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61513" name="Oval 203"/>
              <p:cNvSpPr>
                <a:spLocks noChangeArrowheads="1"/>
              </p:cNvSpPr>
              <p:nvPr/>
            </p:nvSpPr>
            <p:spPr bwMode="auto">
              <a:xfrm>
                <a:off x="4487" y="2382"/>
                <a:ext cx="160" cy="143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ko-KR" altLang="ko-KR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61514" name="Oval 204"/>
              <p:cNvSpPr>
                <a:spLocks noChangeArrowheads="1"/>
              </p:cNvSpPr>
              <p:nvPr/>
            </p:nvSpPr>
            <p:spPr bwMode="auto">
              <a:xfrm>
                <a:off x="4660" y="2382"/>
                <a:ext cx="160" cy="139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61515" name="Rectangle 205"/>
              <p:cNvSpPr>
                <a:spLocks noChangeArrowheads="1"/>
              </p:cNvSpPr>
              <p:nvPr/>
            </p:nvSpPr>
            <p:spPr bwMode="auto">
              <a:xfrm>
                <a:off x="5064" y="1835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sp>
          <p:nvSpPr>
            <p:cNvPr id="61462" name="Line 57"/>
            <p:cNvSpPr>
              <a:spLocks noChangeShapeType="1"/>
            </p:cNvSpPr>
            <p:nvPr/>
          </p:nvSpPr>
          <p:spPr bwMode="auto">
            <a:xfrm>
              <a:off x="1354" y="2913"/>
              <a:ext cx="366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61463" name="Group 58"/>
            <p:cNvGrpSpPr>
              <a:grpSpLocks/>
            </p:cNvGrpSpPr>
            <p:nvPr/>
          </p:nvGrpSpPr>
          <p:grpSpPr bwMode="auto">
            <a:xfrm>
              <a:off x="2731" y="2870"/>
              <a:ext cx="607" cy="108"/>
              <a:chOff x="3603" y="243"/>
              <a:chExt cx="357" cy="106"/>
            </a:xfrm>
          </p:grpSpPr>
          <p:sp>
            <p:nvSpPr>
              <p:cNvPr id="61483" name="Line 6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61484" name="Line 6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61485" name="Rectangle 6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/>
              </a:p>
            </p:txBody>
          </p:sp>
          <p:grpSp>
            <p:nvGrpSpPr>
              <p:cNvPr id="61486" name="Group 64"/>
              <p:cNvGrpSpPr>
                <a:grpSpLocks/>
              </p:cNvGrpSpPr>
              <p:nvPr/>
            </p:nvGrpSpPr>
            <p:grpSpPr bwMode="auto">
              <a:xfrm>
                <a:off x="3749" y="248"/>
                <a:ext cx="119" cy="65"/>
                <a:chOff x="2894" y="850"/>
                <a:chExt cx="94" cy="96"/>
              </a:xfrm>
            </p:grpSpPr>
            <p:sp>
              <p:nvSpPr>
                <p:cNvPr id="61490" name="Line 6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61491" name="Line 6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1487" name="Group 68"/>
              <p:cNvGrpSpPr>
                <a:grpSpLocks/>
              </p:cNvGrpSpPr>
              <p:nvPr/>
            </p:nvGrpSpPr>
            <p:grpSpPr bwMode="auto">
              <a:xfrm flipV="1">
                <a:off x="3689" y="243"/>
                <a:ext cx="124" cy="66"/>
                <a:chOff x="2848" y="848"/>
                <a:chExt cx="98" cy="98"/>
              </a:xfrm>
            </p:grpSpPr>
            <p:sp>
              <p:nvSpPr>
                <p:cNvPr id="61488" name="Line 6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61489" name="Line 7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61464" name="AutoShape 90"/>
            <p:cNvSpPr>
              <a:spLocks noChangeArrowheads="1"/>
            </p:cNvSpPr>
            <p:nvPr/>
          </p:nvSpPr>
          <p:spPr bwMode="auto">
            <a:xfrm>
              <a:off x="4741" y="2812"/>
              <a:ext cx="515" cy="239"/>
            </a:xfrm>
            <a:prstGeom prst="rightArrow">
              <a:avLst>
                <a:gd name="adj1" fmla="val 50000"/>
                <a:gd name="adj2" fmla="val 5387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grpSp>
          <p:nvGrpSpPr>
            <p:cNvPr id="61465" name="Group 92"/>
            <p:cNvGrpSpPr>
              <a:grpSpLocks/>
            </p:cNvGrpSpPr>
            <p:nvPr/>
          </p:nvGrpSpPr>
          <p:grpSpPr bwMode="auto">
            <a:xfrm>
              <a:off x="1328" y="2707"/>
              <a:ext cx="1347" cy="359"/>
              <a:chOff x="2249" y="3430"/>
              <a:chExt cx="1389" cy="256"/>
            </a:xfrm>
          </p:grpSpPr>
          <p:sp>
            <p:nvSpPr>
              <p:cNvPr id="256093" name="Oval 93"/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256094" name="Rectangle 94"/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6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61481" name="Oval 95"/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256096" name="Rectangle 96"/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4" cy="246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sp>
          <p:nvSpPr>
            <p:cNvPr id="61466" name="Text Box 97"/>
            <p:cNvSpPr txBox="1">
              <a:spLocks noChangeArrowheads="1"/>
            </p:cNvSpPr>
            <p:nvPr/>
          </p:nvSpPr>
          <p:spPr bwMode="auto">
            <a:xfrm>
              <a:off x="1313" y="2781"/>
              <a:ext cx="141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ko-KR" sz="2000"/>
                <a:t>R</a:t>
              </a:r>
              <a:r>
                <a:rPr lang="en-US" altLang="ko-KR" sz="2800" baseline="-25000"/>
                <a:t>s</a:t>
              </a:r>
              <a:r>
                <a:rPr lang="en-US" altLang="ko-KR" sz="2000" baseline="-25000"/>
                <a:t> </a:t>
              </a:r>
              <a:r>
                <a:rPr lang="en-US" altLang="ko-KR" sz="2000"/>
                <a:t>bits/sec</a:t>
              </a:r>
            </a:p>
          </p:txBody>
        </p:sp>
        <p:grpSp>
          <p:nvGrpSpPr>
            <p:cNvPr id="61467" name="Group 83"/>
            <p:cNvGrpSpPr>
              <a:grpSpLocks/>
            </p:cNvGrpSpPr>
            <p:nvPr/>
          </p:nvGrpSpPr>
          <p:grpSpPr bwMode="auto">
            <a:xfrm>
              <a:off x="3419" y="2828"/>
              <a:ext cx="1621" cy="194"/>
              <a:chOff x="2249" y="3430"/>
              <a:chExt cx="1389" cy="256"/>
            </a:xfrm>
          </p:grpSpPr>
          <p:sp>
            <p:nvSpPr>
              <p:cNvPr id="256084" name="Oval 84"/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256085" name="Rectangle 85"/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6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61477" name="Oval 86"/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256087" name="Rectangle 87"/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5" cy="245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sp>
          <p:nvSpPr>
            <p:cNvPr id="61468" name="Text Box 88"/>
            <p:cNvSpPr txBox="1">
              <a:spLocks noChangeArrowheads="1"/>
            </p:cNvSpPr>
            <p:nvPr/>
          </p:nvSpPr>
          <p:spPr bwMode="auto">
            <a:xfrm>
              <a:off x="3475" y="2800"/>
              <a:ext cx="162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ko-KR" sz="2000"/>
                <a:t>  R</a:t>
              </a:r>
              <a:r>
                <a:rPr lang="en-US" altLang="ko-KR" sz="2800" baseline="-25000"/>
                <a:t>c</a:t>
              </a:r>
              <a:r>
                <a:rPr lang="en-US" altLang="ko-KR" sz="2000" baseline="-25000"/>
                <a:t> </a:t>
              </a:r>
              <a:r>
                <a:rPr lang="en-US" altLang="ko-KR" sz="2000"/>
                <a:t>bits/sec</a:t>
              </a:r>
            </a:p>
          </p:txBody>
        </p:sp>
        <p:sp>
          <p:nvSpPr>
            <p:cNvPr id="61469" name="AutoShape 98"/>
            <p:cNvSpPr>
              <a:spLocks noChangeArrowheads="1"/>
            </p:cNvSpPr>
            <p:nvPr/>
          </p:nvSpPr>
          <p:spPr bwMode="auto">
            <a:xfrm>
              <a:off x="2668" y="2808"/>
              <a:ext cx="860" cy="240"/>
            </a:xfrm>
            <a:prstGeom prst="rightArrow">
              <a:avLst>
                <a:gd name="adj1" fmla="val 50000"/>
                <a:gd name="adj2" fmla="val 89583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61470" name="AutoShape 89"/>
            <p:cNvSpPr>
              <a:spLocks noChangeArrowheads="1"/>
            </p:cNvSpPr>
            <p:nvPr/>
          </p:nvSpPr>
          <p:spPr bwMode="auto">
            <a:xfrm flipV="1">
              <a:off x="814" y="2682"/>
              <a:ext cx="564" cy="3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09 w 21600"/>
                <a:gd name="T13" fmla="*/ 2912 h 21600"/>
                <a:gd name="T14" fmla="*/ 18230 w 21600"/>
                <a:gd name="T15" fmla="*/ 922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ko-KR" altLang="en-US"/>
            </a:p>
          </p:txBody>
        </p:sp>
        <p:grpSp>
          <p:nvGrpSpPr>
            <p:cNvPr id="61471" name="Group 135"/>
            <p:cNvGrpSpPr>
              <a:grpSpLocks/>
            </p:cNvGrpSpPr>
            <p:nvPr/>
          </p:nvGrpSpPr>
          <p:grpSpPr bwMode="auto">
            <a:xfrm flipH="1">
              <a:off x="5225" y="2651"/>
              <a:ext cx="549" cy="558"/>
              <a:chOff x="-44" y="1473"/>
              <a:chExt cx="981" cy="1105"/>
            </a:xfrm>
          </p:grpSpPr>
          <p:pic>
            <p:nvPicPr>
              <p:cNvPr id="61473" name="Picture 13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1474" name="Freeform 137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43382 w 356"/>
                  <a:gd name="T3" fmla="*/ 3172 h 368"/>
                  <a:gd name="T4" fmla="*/ 51464 w 356"/>
                  <a:gd name="T5" fmla="*/ 66095 h 368"/>
                  <a:gd name="T6" fmla="*/ 11342 w 356"/>
                  <a:gd name="T7" fmla="*/ 8265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</p:grpSp>
        <p:sp>
          <p:nvSpPr>
            <p:cNvPr id="61472" name="AutoShape 327"/>
            <p:cNvSpPr>
              <a:spLocks noChangeArrowheads="1"/>
            </p:cNvSpPr>
            <p:nvPr/>
          </p:nvSpPr>
          <p:spPr bwMode="auto">
            <a:xfrm>
              <a:off x="775" y="2474"/>
              <a:ext cx="257" cy="272"/>
            </a:xfrm>
            <a:prstGeom prst="can">
              <a:avLst>
                <a:gd name="adj" fmla="val 21398"/>
              </a:avLst>
            </a:pr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</p:grpSp>
      <p:sp>
        <p:nvSpPr>
          <p:cNvPr id="61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C98E1740-8B76-424D-AA82-D7B06007410B}" type="slidenum">
              <a:rPr lang="en-US" altLang="ko-KR"/>
              <a:pPr/>
              <a:t>65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08" descr="underline_base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850900"/>
            <a:ext cx="6351588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67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sp>
        <p:nvSpPr>
          <p:cNvPr id="6246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76225" y="125413"/>
            <a:ext cx="7772400" cy="903287"/>
          </a:xfrm>
        </p:spPr>
        <p:txBody>
          <a:bodyPr/>
          <a:lstStyle/>
          <a:p>
            <a:pPr eaLnBrk="1" hangingPunct="1"/>
            <a:r>
              <a:rPr lang="ko-KR" altLang="en-US" sz="4000" dirty="0">
                <a:ea typeface="ＭＳ Ｐゴシック" pitchFamily="34" charset="-128"/>
              </a:rPr>
              <a:t>처리율</a:t>
            </a:r>
            <a:r>
              <a:rPr lang="en-US" altLang="ko-KR" sz="4000" dirty="0">
                <a:ea typeface="ＭＳ Ｐゴシック" pitchFamily="34" charset="-128"/>
              </a:rPr>
              <a:t>: </a:t>
            </a:r>
            <a:r>
              <a:rPr lang="ko-KR" altLang="en-US" sz="4000" dirty="0">
                <a:ea typeface="ＭＳ Ｐゴシック" pitchFamily="34" charset="-128"/>
              </a:rPr>
              <a:t>인터넷 시나리오</a:t>
            </a:r>
            <a:endParaRPr lang="en-US" altLang="ko-KR" sz="4000" dirty="0">
              <a:ea typeface="ＭＳ Ｐゴシック" pitchFamily="34" charset="-128"/>
            </a:endParaRPr>
          </a:p>
        </p:txBody>
      </p:sp>
      <p:sp>
        <p:nvSpPr>
          <p:cNvPr id="62469" name="Text Box 44"/>
          <p:cNvSpPr txBox="1">
            <a:spLocks noChangeArrowheads="1"/>
          </p:cNvSpPr>
          <p:nvPr/>
        </p:nvSpPr>
        <p:spPr bwMode="auto">
          <a:xfrm>
            <a:off x="4527550" y="5635625"/>
            <a:ext cx="446405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2000" dirty="0"/>
              <a:t>10 </a:t>
            </a:r>
            <a:r>
              <a:rPr lang="ko-KR" altLang="en-US" sz="2000" dirty="0"/>
              <a:t>개의 연결이</a:t>
            </a:r>
            <a:r>
              <a:rPr lang="en-US" altLang="ko-KR" sz="2000" dirty="0"/>
              <a:t> backbone </a:t>
            </a:r>
            <a:r>
              <a:rPr lang="ko-KR" altLang="en-US" sz="2000" dirty="0"/>
              <a:t>병목링크의 </a:t>
            </a:r>
            <a:r>
              <a:rPr lang="en-US" altLang="ko-KR" sz="2000" i="1" dirty="0"/>
              <a:t>R</a:t>
            </a:r>
            <a:r>
              <a:rPr lang="en-US" altLang="ko-KR" sz="2000" baseline="-25000" dirty="0"/>
              <a:t> </a:t>
            </a:r>
            <a:r>
              <a:rPr lang="en-US" altLang="ko-KR" sz="2000" dirty="0"/>
              <a:t>bits/sec</a:t>
            </a:r>
            <a:r>
              <a:rPr lang="ko-KR" altLang="en-US" sz="2000" dirty="0"/>
              <a:t>를 </a:t>
            </a:r>
            <a:r>
              <a:rPr lang="en-US" altLang="ko-KR" sz="2000" dirty="0"/>
              <a:t>(</a:t>
            </a:r>
            <a:r>
              <a:rPr lang="ko-KR" altLang="en-US" sz="2000" dirty="0"/>
              <a:t>공정하게</a:t>
            </a:r>
            <a:r>
              <a:rPr lang="en-US" altLang="ko-KR" sz="2000" dirty="0"/>
              <a:t>) </a:t>
            </a:r>
            <a:r>
              <a:rPr lang="ko-KR" altLang="en-US" sz="2000" dirty="0"/>
              <a:t>공유한다</a:t>
            </a:r>
            <a:endParaRPr lang="en-US" altLang="ko-KR" sz="2000" dirty="0"/>
          </a:p>
        </p:txBody>
      </p:sp>
      <p:sp>
        <p:nvSpPr>
          <p:cNvPr id="62470" name="Freeform 296"/>
          <p:cNvSpPr>
            <a:spLocks/>
          </p:cNvSpPr>
          <p:nvPr/>
        </p:nvSpPr>
        <p:spPr bwMode="auto">
          <a:xfrm>
            <a:off x="4883150" y="2720975"/>
            <a:ext cx="3127375" cy="1498600"/>
          </a:xfrm>
          <a:custGeom>
            <a:avLst/>
            <a:gdLst>
              <a:gd name="T0" fmla="*/ 2147483647 w 1877"/>
              <a:gd name="T1" fmla="*/ 2147483647 h 917"/>
              <a:gd name="T2" fmla="*/ 2147483647 w 1877"/>
              <a:gd name="T3" fmla="*/ 2147483647 h 917"/>
              <a:gd name="T4" fmla="*/ 2147483647 w 1877"/>
              <a:gd name="T5" fmla="*/ 2147483647 h 917"/>
              <a:gd name="T6" fmla="*/ 2147483647 w 1877"/>
              <a:gd name="T7" fmla="*/ 2147483647 h 917"/>
              <a:gd name="T8" fmla="*/ 2147483647 w 1877"/>
              <a:gd name="T9" fmla="*/ 2147483647 h 917"/>
              <a:gd name="T10" fmla="*/ 2147483647 w 1877"/>
              <a:gd name="T11" fmla="*/ 2147483647 h 917"/>
              <a:gd name="T12" fmla="*/ 2147483647 w 1877"/>
              <a:gd name="T13" fmla="*/ 2147483647 h 917"/>
              <a:gd name="T14" fmla="*/ 2147483647 w 1877"/>
              <a:gd name="T15" fmla="*/ 2147483647 h 917"/>
              <a:gd name="T16" fmla="*/ 2147483647 w 1877"/>
              <a:gd name="T17" fmla="*/ 2147483647 h 917"/>
              <a:gd name="T18" fmla="*/ 2147483647 w 1877"/>
              <a:gd name="T19" fmla="*/ 2147483647 h 917"/>
              <a:gd name="T20" fmla="*/ 2147483647 w 1877"/>
              <a:gd name="T21" fmla="*/ 2147483647 h 917"/>
              <a:gd name="T22" fmla="*/ 2147483647 w 1877"/>
              <a:gd name="T23" fmla="*/ 2147483647 h 917"/>
              <a:gd name="T24" fmla="*/ 2147483647 w 1877"/>
              <a:gd name="T25" fmla="*/ 2147483647 h 917"/>
              <a:gd name="T26" fmla="*/ 2147483647 w 1877"/>
              <a:gd name="T27" fmla="*/ 2147483647 h 917"/>
              <a:gd name="T28" fmla="*/ 2147483647 w 1877"/>
              <a:gd name="T29" fmla="*/ 2147483647 h 917"/>
              <a:gd name="T30" fmla="*/ 2147483647 w 1877"/>
              <a:gd name="T31" fmla="*/ 2147483647 h 91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77"/>
              <a:gd name="T49" fmla="*/ 0 h 917"/>
              <a:gd name="T50" fmla="*/ 1877 w 1877"/>
              <a:gd name="T51" fmla="*/ 917 h 91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00CC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2471" name="Text Box 35"/>
          <p:cNvSpPr txBox="1">
            <a:spLocks noChangeArrowheads="1"/>
          </p:cNvSpPr>
          <p:nvPr/>
        </p:nvSpPr>
        <p:spPr bwMode="auto">
          <a:xfrm>
            <a:off x="4746625" y="2344738"/>
            <a:ext cx="67627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2000"/>
              <a:t>R</a:t>
            </a:r>
            <a:r>
              <a:rPr lang="en-US" altLang="ko-KR" sz="2800" baseline="-25000"/>
              <a:t>s</a:t>
            </a:r>
            <a:endParaRPr lang="en-US" altLang="ko-KR" sz="2000"/>
          </a:p>
        </p:txBody>
      </p:sp>
      <p:sp>
        <p:nvSpPr>
          <p:cNvPr id="257064" name="Oval 40"/>
          <p:cNvSpPr>
            <a:spLocks noChangeArrowheads="1"/>
          </p:cNvSpPr>
          <p:nvPr/>
        </p:nvSpPr>
        <p:spPr bwMode="auto">
          <a:xfrm rot="5400000">
            <a:off x="6611144" y="3772694"/>
            <a:ext cx="50800" cy="525462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257065" name="Rectangle 41"/>
          <p:cNvSpPr>
            <a:spLocks noChangeArrowheads="1"/>
          </p:cNvSpPr>
          <p:nvPr/>
        </p:nvSpPr>
        <p:spPr bwMode="auto">
          <a:xfrm rot="5400000">
            <a:off x="6144419" y="3278982"/>
            <a:ext cx="984250" cy="525462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62474" name="Oval 42"/>
          <p:cNvSpPr>
            <a:spLocks noChangeArrowheads="1"/>
          </p:cNvSpPr>
          <p:nvPr/>
        </p:nvSpPr>
        <p:spPr bwMode="auto">
          <a:xfrm rot="5400000">
            <a:off x="6615113" y="2794000"/>
            <a:ext cx="52387" cy="525463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257067" name="Rectangle 43"/>
          <p:cNvSpPr>
            <a:spLocks noChangeArrowheads="1"/>
          </p:cNvSpPr>
          <p:nvPr/>
        </p:nvSpPr>
        <p:spPr bwMode="auto">
          <a:xfrm rot="5400000">
            <a:off x="6615113" y="3765550"/>
            <a:ext cx="31750" cy="51117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257055" name="Oval 31"/>
          <p:cNvSpPr>
            <a:spLocks noChangeArrowheads="1"/>
          </p:cNvSpPr>
          <p:nvPr/>
        </p:nvSpPr>
        <p:spPr bwMode="auto">
          <a:xfrm rot="1792560">
            <a:off x="5621338" y="2668588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257056" name="Rectangle 32"/>
          <p:cNvSpPr>
            <a:spLocks noChangeArrowheads="1"/>
          </p:cNvSpPr>
          <p:nvPr/>
        </p:nvSpPr>
        <p:spPr bwMode="auto">
          <a:xfrm rot="1792560">
            <a:off x="4956175" y="2465388"/>
            <a:ext cx="730250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62478" name="Oval 33"/>
          <p:cNvSpPr>
            <a:spLocks noChangeArrowheads="1"/>
          </p:cNvSpPr>
          <p:nvPr/>
        </p:nvSpPr>
        <p:spPr bwMode="auto">
          <a:xfrm rot="1792560">
            <a:off x="4991100" y="2265363"/>
            <a:ext cx="38100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257058" name="Rectangle 34"/>
          <p:cNvSpPr>
            <a:spLocks noChangeArrowheads="1"/>
          </p:cNvSpPr>
          <p:nvPr/>
        </p:nvSpPr>
        <p:spPr bwMode="auto">
          <a:xfrm rot="1792560">
            <a:off x="5618163" y="2665413"/>
            <a:ext cx="23812" cy="153987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62480" name="Line 456"/>
          <p:cNvSpPr>
            <a:spLocks noChangeShapeType="1"/>
          </p:cNvSpPr>
          <p:nvPr/>
        </p:nvSpPr>
        <p:spPr bwMode="auto">
          <a:xfrm rot="1792560">
            <a:off x="4827588" y="2536825"/>
            <a:ext cx="9556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7493" name="Oval 469"/>
          <p:cNvSpPr>
            <a:spLocks noChangeArrowheads="1"/>
          </p:cNvSpPr>
          <p:nvPr/>
        </p:nvSpPr>
        <p:spPr bwMode="auto">
          <a:xfrm rot="2768172">
            <a:off x="6130925" y="2671763"/>
            <a:ext cx="47625" cy="1428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257494" name="Rectangle 470"/>
          <p:cNvSpPr>
            <a:spLocks noChangeArrowheads="1"/>
          </p:cNvSpPr>
          <p:nvPr/>
        </p:nvSpPr>
        <p:spPr bwMode="auto">
          <a:xfrm rot="2768172">
            <a:off x="5409407" y="2339181"/>
            <a:ext cx="915988" cy="14287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62483" name="Oval 471"/>
          <p:cNvSpPr>
            <a:spLocks noChangeArrowheads="1"/>
          </p:cNvSpPr>
          <p:nvPr/>
        </p:nvSpPr>
        <p:spPr bwMode="auto">
          <a:xfrm rot="2768172">
            <a:off x="5561013" y="2012950"/>
            <a:ext cx="47625" cy="142875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257496" name="Rectangle 472"/>
          <p:cNvSpPr>
            <a:spLocks noChangeArrowheads="1"/>
          </p:cNvSpPr>
          <p:nvPr/>
        </p:nvSpPr>
        <p:spPr bwMode="auto">
          <a:xfrm rot="2768172">
            <a:off x="6130925" y="2663825"/>
            <a:ext cx="30163" cy="138113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62485" name="Line 473"/>
          <p:cNvSpPr>
            <a:spLocks noChangeShapeType="1"/>
          </p:cNvSpPr>
          <p:nvPr/>
        </p:nvSpPr>
        <p:spPr bwMode="auto">
          <a:xfrm rot="2768172">
            <a:off x="5253037" y="2395538"/>
            <a:ext cx="11969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7500" name="Oval 476"/>
          <p:cNvSpPr>
            <a:spLocks noChangeArrowheads="1"/>
          </p:cNvSpPr>
          <p:nvPr/>
        </p:nvSpPr>
        <p:spPr bwMode="auto">
          <a:xfrm rot="19807440" flipH="1">
            <a:off x="5084763" y="4521200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257501" name="Rectangle 477"/>
          <p:cNvSpPr>
            <a:spLocks noChangeArrowheads="1"/>
          </p:cNvSpPr>
          <p:nvPr/>
        </p:nvSpPr>
        <p:spPr bwMode="auto">
          <a:xfrm rot="19807440" flipH="1">
            <a:off x="5057775" y="4318000"/>
            <a:ext cx="730250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62488" name="Oval 478"/>
          <p:cNvSpPr>
            <a:spLocks noChangeArrowheads="1"/>
          </p:cNvSpPr>
          <p:nvPr/>
        </p:nvSpPr>
        <p:spPr bwMode="auto">
          <a:xfrm rot="19807440" flipH="1">
            <a:off x="5716588" y="4117975"/>
            <a:ext cx="36512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257503" name="Rectangle 479"/>
          <p:cNvSpPr>
            <a:spLocks noChangeArrowheads="1"/>
          </p:cNvSpPr>
          <p:nvPr/>
        </p:nvSpPr>
        <p:spPr bwMode="auto">
          <a:xfrm rot="19807440" flipH="1">
            <a:off x="5100638" y="4518025"/>
            <a:ext cx="23812" cy="153988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62490" name="Line 480"/>
          <p:cNvSpPr>
            <a:spLocks noChangeShapeType="1"/>
          </p:cNvSpPr>
          <p:nvPr/>
        </p:nvSpPr>
        <p:spPr bwMode="auto">
          <a:xfrm rot="19807440" flipH="1">
            <a:off x="4962525" y="4389438"/>
            <a:ext cx="9556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7507" name="Oval 483"/>
          <p:cNvSpPr>
            <a:spLocks noChangeArrowheads="1"/>
          </p:cNvSpPr>
          <p:nvPr/>
        </p:nvSpPr>
        <p:spPr bwMode="auto">
          <a:xfrm rot="18831828" flipV="1">
            <a:off x="6338888" y="4294188"/>
            <a:ext cx="47625" cy="1428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257508" name="Rectangle 484"/>
          <p:cNvSpPr>
            <a:spLocks noChangeArrowheads="1"/>
          </p:cNvSpPr>
          <p:nvPr/>
        </p:nvSpPr>
        <p:spPr bwMode="auto">
          <a:xfrm rot="18831828" flipV="1">
            <a:off x="5616575" y="4625975"/>
            <a:ext cx="917575" cy="14287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62493" name="Oval 485"/>
          <p:cNvSpPr>
            <a:spLocks noChangeArrowheads="1"/>
          </p:cNvSpPr>
          <p:nvPr/>
        </p:nvSpPr>
        <p:spPr bwMode="auto">
          <a:xfrm rot="18831828" flipV="1">
            <a:off x="5770563" y="4953000"/>
            <a:ext cx="47625" cy="142875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257510" name="Rectangle 486"/>
          <p:cNvSpPr>
            <a:spLocks noChangeArrowheads="1"/>
          </p:cNvSpPr>
          <p:nvPr/>
        </p:nvSpPr>
        <p:spPr bwMode="auto">
          <a:xfrm rot="18831828" flipV="1">
            <a:off x="6338888" y="4303713"/>
            <a:ext cx="30162" cy="138112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62495" name="Line 487"/>
          <p:cNvSpPr>
            <a:spLocks noChangeShapeType="1"/>
          </p:cNvSpPr>
          <p:nvPr/>
        </p:nvSpPr>
        <p:spPr bwMode="auto">
          <a:xfrm rot="18831828" flipV="1">
            <a:off x="5461000" y="4711701"/>
            <a:ext cx="11969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7524" name="Oval 500"/>
          <p:cNvSpPr>
            <a:spLocks noChangeArrowheads="1"/>
          </p:cNvSpPr>
          <p:nvPr/>
        </p:nvSpPr>
        <p:spPr bwMode="auto">
          <a:xfrm rot="19807440" flipH="1">
            <a:off x="7291388" y="2640013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257525" name="Rectangle 501"/>
          <p:cNvSpPr>
            <a:spLocks noChangeArrowheads="1"/>
          </p:cNvSpPr>
          <p:nvPr/>
        </p:nvSpPr>
        <p:spPr bwMode="auto">
          <a:xfrm rot="19807440" flipH="1">
            <a:off x="7264400" y="2436813"/>
            <a:ext cx="730250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62498" name="Oval 502"/>
          <p:cNvSpPr>
            <a:spLocks noChangeArrowheads="1"/>
          </p:cNvSpPr>
          <p:nvPr/>
        </p:nvSpPr>
        <p:spPr bwMode="auto">
          <a:xfrm rot="19807440" flipH="1">
            <a:off x="7923213" y="2236788"/>
            <a:ext cx="36512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257527" name="Rectangle 503"/>
          <p:cNvSpPr>
            <a:spLocks noChangeArrowheads="1"/>
          </p:cNvSpPr>
          <p:nvPr/>
        </p:nvSpPr>
        <p:spPr bwMode="auto">
          <a:xfrm rot="19807440" flipH="1">
            <a:off x="7307263" y="2636838"/>
            <a:ext cx="25400" cy="153987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62500" name="Line 504"/>
          <p:cNvSpPr>
            <a:spLocks noChangeShapeType="1"/>
          </p:cNvSpPr>
          <p:nvPr/>
        </p:nvSpPr>
        <p:spPr bwMode="auto">
          <a:xfrm rot="19807440" flipH="1">
            <a:off x="7169150" y="2508250"/>
            <a:ext cx="9556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7531" name="Oval 507"/>
          <p:cNvSpPr>
            <a:spLocks noChangeArrowheads="1"/>
          </p:cNvSpPr>
          <p:nvPr/>
        </p:nvSpPr>
        <p:spPr bwMode="auto">
          <a:xfrm rot="1792560">
            <a:off x="8048625" y="4600575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257532" name="Rectangle 508"/>
          <p:cNvSpPr>
            <a:spLocks noChangeArrowheads="1"/>
          </p:cNvSpPr>
          <p:nvPr/>
        </p:nvSpPr>
        <p:spPr bwMode="auto">
          <a:xfrm rot="1792560">
            <a:off x="7381875" y="4395788"/>
            <a:ext cx="731838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62503" name="Oval 509"/>
          <p:cNvSpPr>
            <a:spLocks noChangeArrowheads="1"/>
          </p:cNvSpPr>
          <p:nvPr/>
        </p:nvSpPr>
        <p:spPr bwMode="auto">
          <a:xfrm rot="1792560">
            <a:off x="7416800" y="4195763"/>
            <a:ext cx="38100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257534" name="Rectangle 510"/>
          <p:cNvSpPr>
            <a:spLocks noChangeArrowheads="1"/>
          </p:cNvSpPr>
          <p:nvPr/>
        </p:nvSpPr>
        <p:spPr bwMode="auto">
          <a:xfrm rot="1792560">
            <a:off x="8043863" y="4597400"/>
            <a:ext cx="25400" cy="1524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62505" name="Line 511"/>
          <p:cNvSpPr>
            <a:spLocks noChangeShapeType="1"/>
          </p:cNvSpPr>
          <p:nvPr/>
        </p:nvSpPr>
        <p:spPr bwMode="auto">
          <a:xfrm rot="1792560">
            <a:off x="7243763" y="4495800"/>
            <a:ext cx="1062037" cy="127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2506" name="Text Box 513"/>
          <p:cNvSpPr txBox="1">
            <a:spLocks noChangeArrowheads="1"/>
          </p:cNvSpPr>
          <p:nvPr/>
        </p:nvSpPr>
        <p:spPr bwMode="auto">
          <a:xfrm>
            <a:off x="5716588" y="1903413"/>
            <a:ext cx="67627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2000"/>
              <a:t>R</a:t>
            </a:r>
            <a:r>
              <a:rPr lang="en-US" altLang="ko-KR" sz="2800" baseline="-25000"/>
              <a:t>s</a:t>
            </a:r>
            <a:endParaRPr lang="en-US" altLang="ko-KR" sz="2000"/>
          </a:p>
        </p:txBody>
      </p:sp>
      <p:sp>
        <p:nvSpPr>
          <p:cNvPr id="62507" name="Text Box 514"/>
          <p:cNvSpPr txBox="1">
            <a:spLocks noChangeArrowheads="1"/>
          </p:cNvSpPr>
          <p:nvPr/>
        </p:nvSpPr>
        <p:spPr bwMode="auto">
          <a:xfrm>
            <a:off x="7543800" y="2411413"/>
            <a:ext cx="67627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2000"/>
              <a:t>R</a:t>
            </a:r>
            <a:r>
              <a:rPr lang="en-US" altLang="ko-KR" sz="2800" baseline="-25000"/>
              <a:t>s</a:t>
            </a:r>
            <a:endParaRPr lang="en-US" altLang="ko-KR" sz="2000"/>
          </a:p>
        </p:txBody>
      </p:sp>
      <p:sp>
        <p:nvSpPr>
          <p:cNvPr id="62508" name="Freeform 515"/>
          <p:cNvSpPr>
            <a:spLocks/>
          </p:cNvSpPr>
          <p:nvPr/>
        </p:nvSpPr>
        <p:spPr bwMode="auto">
          <a:xfrm>
            <a:off x="5710238" y="2771775"/>
            <a:ext cx="800100" cy="1381125"/>
          </a:xfrm>
          <a:custGeom>
            <a:avLst/>
            <a:gdLst>
              <a:gd name="T0" fmla="*/ 0 w 504"/>
              <a:gd name="T1" fmla="*/ 0 h 870"/>
              <a:gd name="T2" fmla="*/ 2147483647 w 504"/>
              <a:gd name="T3" fmla="*/ 2147483647 h 870"/>
              <a:gd name="T4" fmla="*/ 2147483647 w 504"/>
              <a:gd name="T5" fmla="*/ 2147483647 h 870"/>
              <a:gd name="T6" fmla="*/ 2147483647 w 504"/>
              <a:gd name="T7" fmla="*/ 2147483647 h 870"/>
              <a:gd name="T8" fmla="*/ 2147483647 w 504"/>
              <a:gd name="T9" fmla="*/ 2147483647 h 870"/>
              <a:gd name="T10" fmla="*/ 2147483647 w 504"/>
              <a:gd name="T11" fmla="*/ 2147483647 h 870"/>
              <a:gd name="T12" fmla="*/ 2147483647 w 504"/>
              <a:gd name="T13" fmla="*/ 2147483647 h 870"/>
              <a:gd name="T14" fmla="*/ 2147483647 w 504"/>
              <a:gd name="T15" fmla="*/ 2147483647 h 870"/>
              <a:gd name="T16" fmla="*/ 2147483647 w 504"/>
              <a:gd name="T17" fmla="*/ 2147483647 h 870"/>
              <a:gd name="T18" fmla="*/ 2147483647 w 504"/>
              <a:gd name="T19" fmla="*/ 2147483647 h 87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04"/>
              <a:gd name="T31" fmla="*/ 0 h 870"/>
              <a:gd name="T32" fmla="*/ 504 w 504"/>
              <a:gd name="T33" fmla="*/ 870 h 87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04" h="870">
                <a:moveTo>
                  <a:pt x="0" y="0"/>
                </a:moveTo>
                <a:cubicBezTo>
                  <a:pt x="21" y="11"/>
                  <a:pt x="79" y="44"/>
                  <a:pt x="129" y="63"/>
                </a:cubicBezTo>
                <a:cubicBezTo>
                  <a:pt x="179" y="82"/>
                  <a:pt x="255" y="102"/>
                  <a:pt x="299" y="112"/>
                </a:cubicBezTo>
                <a:cubicBezTo>
                  <a:pt x="343" y="122"/>
                  <a:pt x="362" y="116"/>
                  <a:pt x="392" y="121"/>
                </a:cubicBezTo>
                <a:cubicBezTo>
                  <a:pt x="417" y="124"/>
                  <a:pt x="469" y="100"/>
                  <a:pt x="479" y="145"/>
                </a:cubicBezTo>
                <a:cubicBezTo>
                  <a:pt x="490" y="191"/>
                  <a:pt x="504" y="700"/>
                  <a:pt x="490" y="772"/>
                </a:cubicBezTo>
                <a:cubicBezTo>
                  <a:pt x="477" y="845"/>
                  <a:pt x="447" y="842"/>
                  <a:pt x="406" y="839"/>
                </a:cubicBezTo>
                <a:cubicBezTo>
                  <a:pt x="365" y="836"/>
                  <a:pt x="323" y="835"/>
                  <a:pt x="286" y="833"/>
                </a:cubicBezTo>
                <a:cubicBezTo>
                  <a:pt x="250" y="831"/>
                  <a:pt x="226" y="822"/>
                  <a:pt x="192" y="828"/>
                </a:cubicBezTo>
                <a:cubicBezTo>
                  <a:pt x="158" y="834"/>
                  <a:pt x="107" y="861"/>
                  <a:pt x="84" y="870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2509" name="Text Box 516"/>
          <p:cNvSpPr txBox="1">
            <a:spLocks noChangeArrowheads="1"/>
          </p:cNvSpPr>
          <p:nvPr/>
        </p:nvSpPr>
        <p:spPr bwMode="auto">
          <a:xfrm>
            <a:off x="4724400" y="3960813"/>
            <a:ext cx="67468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2000"/>
              <a:t>R</a:t>
            </a:r>
            <a:r>
              <a:rPr lang="en-US" altLang="ko-KR" sz="2800" baseline="-25000"/>
              <a:t>c</a:t>
            </a:r>
            <a:endParaRPr lang="en-US" altLang="ko-KR" sz="2000"/>
          </a:p>
        </p:txBody>
      </p:sp>
      <p:sp>
        <p:nvSpPr>
          <p:cNvPr id="62510" name="Freeform 517"/>
          <p:cNvSpPr>
            <a:spLocks/>
          </p:cNvSpPr>
          <p:nvPr/>
        </p:nvSpPr>
        <p:spPr bwMode="auto">
          <a:xfrm>
            <a:off x="6173788" y="2749550"/>
            <a:ext cx="431800" cy="1570038"/>
          </a:xfrm>
          <a:custGeom>
            <a:avLst/>
            <a:gdLst>
              <a:gd name="T0" fmla="*/ 0 w 272"/>
              <a:gd name="T1" fmla="*/ 0 h 989"/>
              <a:gd name="T2" fmla="*/ 2147483647 w 272"/>
              <a:gd name="T3" fmla="*/ 2147483647 h 989"/>
              <a:gd name="T4" fmla="*/ 2147483647 w 272"/>
              <a:gd name="T5" fmla="*/ 2147483647 h 989"/>
              <a:gd name="T6" fmla="*/ 2147483647 w 272"/>
              <a:gd name="T7" fmla="*/ 2147483647 h 989"/>
              <a:gd name="T8" fmla="*/ 2147483647 w 272"/>
              <a:gd name="T9" fmla="*/ 2147483647 h 989"/>
              <a:gd name="T10" fmla="*/ 2147483647 w 272"/>
              <a:gd name="T11" fmla="*/ 2147483647 h 989"/>
              <a:gd name="T12" fmla="*/ 2147483647 w 272"/>
              <a:gd name="T13" fmla="*/ 2147483647 h 98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72"/>
              <a:gd name="T22" fmla="*/ 0 h 989"/>
              <a:gd name="T23" fmla="*/ 272 w 272"/>
              <a:gd name="T24" fmla="*/ 989 h 98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72" h="989">
                <a:moveTo>
                  <a:pt x="0" y="0"/>
                </a:moveTo>
                <a:cubicBezTo>
                  <a:pt x="15" y="13"/>
                  <a:pt x="49" y="56"/>
                  <a:pt x="92" y="80"/>
                </a:cubicBezTo>
                <a:cubicBezTo>
                  <a:pt x="231" y="84"/>
                  <a:pt x="204" y="89"/>
                  <a:pt x="257" y="147"/>
                </a:cubicBezTo>
                <a:cubicBezTo>
                  <a:pt x="270" y="295"/>
                  <a:pt x="272" y="652"/>
                  <a:pt x="268" y="774"/>
                </a:cubicBezTo>
                <a:cubicBezTo>
                  <a:pt x="268" y="895"/>
                  <a:pt x="261" y="853"/>
                  <a:pt x="257" y="875"/>
                </a:cubicBezTo>
                <a:cubicBezTo>
                  <a:pt x="251" y="894"/>
                  <a:pt x="257" y="889"/>
                  <a:pt x="242" y="908"/>
                </a:cubicBezTo>
                <a:cubicBezTo>
                  <a:pt x="227" y="927"/>
                  <a:pt x="183" y="972"/>
                  <a:pt x="167" y="989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2511" name="Freeform 518"/>
          <p:cNvSpPr>
            <a:spLocks/>
          </p:cNvSpPr>
          <p:nvPr/>
        </p:nvSpPr>
        <p:spPr bwMode="auto">
          <a:xfrm>
            <a:off x="6757988" y="2733675"/>
            <a:ext cx="638175" cy="1538288"/>
          </a:xfrm>
          <a:custGeom>
            <a:avLst/>
            <a:gdLst>
              <a:gd name="T0" fmla="*/ 2147483647 w 402"/>
              <a:gd name="T1" fmla="*/ 0 h 969"/>
              <a:gd name="T2" fmla="*/ 2147483647 w 402"/>
              <a:gd name="T3" fmla="*/ 2147483647 h 969"/>
              <a:gd name="T4" fmla="*/ 2147483647 w 402"/>
              <a:gd name="T5" fmla="*/ 2147483647 h 969"/>
              <a:gd name="T6" fmla="*/ 2147483647 w 402"/>
              <a:gd name="T7" fmla="*/ 2147483647 h 969"/>
              <a:gd name="T8" fmla="*/ 2147483647 w 402"/>
              <a:gd name="T9" fmla="*/ 2147483647 h 969"/>
              <a:gd name="T10" fmla="*/ 2147483647 w 402"/>
              <a:gd name="T11" fmla="*/ 2147483647 h 969"/>
              <a:gd name="T12" fmla="*/ 2147483647 w 402"/>
              <a:gd name="T13" fmla="*/ 2147483647 h 969"/>
              <a:gd name="T14" fmla="*/ 2147483647 w 402"/>
              <a:gd name="T15" fmla="*/ 2147483647 h 969"/>
              <a:gd name="T16" fmla="*/ 2147483647 w 402"/>
              <a:gd name="T17" fmla="*/ 2147483647 h 96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02"/>
              <a:gd name="T28" fmla="*/ 0 h 969"/>
              <a:gd name="T29" fmla="*/ 402 w 402"/>
              <a:gd name="T30" fmla="*/ 969 h 96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02" h="969">
                <a:moveTo>
                  <a:pt x="306" y="0"/>
                </a:moveTo>
                <a:cubicBezTo>
                  <a:pt x="295" y="5"/>
                  <a:pt x="262" y="24"/>
                  <a:pt x="240" y="36"/>
                </a:cubicBezTo>
                <a:cubicBezTo>
                  <a:pt x="218" y="48"/>
                  <a:pt x="199" y="58"/>
                  <a:pt x="174" y="72"/>
                </a:cubicBezTo>
                <a:cubicBezTo>
                  <a:pt x="149" y="86"/>
                  <a:pt x="115" y="101"/>
                  <a:pt x="90" y="119"/>
                </a:cubicBezTo>
                <a:cubicBezTo>
                  <a:pt x="64" y="136"/>
                  <a:pt x="72" y="127"/>
                  <a:pt x="25" y="178"/>
                </a:cubicBezTo>
                <a:cubicBezTo>
                  <a:pt x="14" y="223"/>
                  <a:pt x="0" y="732"/>
                  <a:pt x="14" y="804"/>
                </a:cubicBezTo>
                <a:cubicBezTo>
                  <a:pt x="27" y="877"/>
                  <a:pt x="53" y="854"/>
                  <a:pt x="98" y="871"/>
                </a:cubicBezTo>
                <a:cubicBezTo>
                  <a:pt x="144" y="888"/>
                  <a:pt x="209" y="884"/>
                  <a:pt x="261" y="900"/>
                </a:cubicBezTo>
                <a:cubicBezTo>
                  <a:pt x="312" y="916"/>
                  <a:pt x="373" y="955"/>
                  <a:pt x="402" y="969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2512" name="Text Box 519"/>
          <p:cNvSpPr txBox="1">
            <a:spLocks noChangeArrowheads="1"/>
          </p:cNvSpPr>
          <p:nvPr/>
        </p:nvSpPr>
        <p:spPr bwMode="auto">
          <a:xfrm>
            <a:off x="5983288" y="4498975"/>
            <a:ext cx="6762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2000"/>
              <a:t>R</a:t>
            </a:r>
            <a:r>
              <a:rPr lang="en-US" altLang="ko-KR" sz="2800" baseline="-25000"/>
              <a:t>c</a:t>
            </a:r>
            <a:endParaRPr lang="en-US" altLang="ko-KR" sz="2000"/>
          </a:p>
        </p:txBody>
      </p:sp>
      <p:sp>
        <p:nvSpPr>
          <p:cNvPr id="62513" name="Text Box 520"/>
          <p:cNvSpPr txBox="1">
            <a:spLocks noChangeArrowheads="1"/>
          </p:cNvSpPr>
          <p:nvPr/>
        </p:nvSpPr>
        <p:spPr bwMode="auto">
          <a:xfrm>
            <a:off x="7670800" y="3986213"/>
            <a:ext cx="67468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2000"/>
              <a:t>R</a:t>
            </a:r>
            <a:r>
              <a:rPr lang="en-US" altLang="ko-KR" sz="2800" baseline="-25000"/>
              <a:t>c</a:t>
            </a:r>
            <a:endParaRPr lang="en-US" altLang="ko-KR" sz="2000"/>
          </a:p>
        </p:txBody>
      </p:sp>
      <p:sp>
        <p:nvSpPr>
          <p:cNvPr id="62514" name="Text Box 521"/>
          <p:cNvSpPr txBox="1">
            <a:spLocks noChangeArrowheads="1"/>
          </p:cNvSpPr>
          <p:nvPr/>
        </p:nvSpPr>
        <p:spPr bwMode="auto">
          <a:xfrm>
            <a:off x="6699250" y="3357563"/>
            <a:ext cx="6762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2000"/>
              <a:t>R</a:t>
            </a:r>
          </a:p>
        </p:txBody>
      </p:sp>
      <p:sp>
        <p:nvSpPr>
          <p:cNvPr id="62515" name="Rectangle 523"/>
          <p:cNvSpPr>
            <a:spLocks noGrp="1" noChangeArrowheads="1"/>
          </p:cNvSpPr>
          <p:nvPr>
            <p:ph type="body" idx="4294967295"/>
          </p:nvPr>
        </p:nvSpPr>
        <p:spPr>
          <a:xfrm>
            <a:off x="479425" y="1593850"/>
            <a:ext cx="3597275" cy="4114800"/>
          </a:xfrm>
        </p:spPr>
        <p:txBody>
          <a:bodyPr/>
          <a:lstStyle/>
          <a:p>
            <a:pPr eaLnBrk="1" hangingPunct="1"/>
            <a:r>
              <a:rPr lang="ko-KR" altLang="en-US" dirty="0">
                <a:ea typeface="ＭＳ Ｐゴシック" pitchFamily="34" charset="-128"/>
              </a:rPr>
              <a:t>연결당 종단간 처리율</a:t>
            </a:r>
            <a:r>
              <a:rPr lang="en-US" altLang="ko-KR" dirty="0">
                <a:ea typeface="ＭＳ Ｐゴシック" pitchFamily="34" charset="-128"/>
              </a:rPr>
              <a:t>:</a:t>
            </a:r>
            <a:br>
              <a:rPr lang="en-US" altLang="ko-KR" dirty="0">
                <a:ea typeface="ＭＳ Ｐゴシック" pitchFamily="34" charset="-128"/>
              </a:rPr>
            </a:br>
            <a:r>
              <a:rPr lang="en-US" altLang="ko-KR" i="1" dirty="0">
                <a:ea typeface="ＭＳ Ｐゴシック" pitchFamily="34" charset="-128"/>
              </a:rPr>
              <a:t>min(</a:t>
            </a:r>
            <a:r>
              <a:rPr lang="en-US" altLang="ko-KR" i="1" dirty="0" err="1">
                <a:ea typeface="ＭＳ Ｐゴシック" pitchFamily="34" charset="-128"/>
              </a:rPr>
              <a:t>R</a:t>
            </a:r>
            <a:r>
              <a:rPr lang="en-US" altLang="ko-KR" i="1" baseline="-25000" dirty="0" err="1">
                <a:ea typeface="ＭＳ Ｐゴシック" pitchFamily="34" charset="-128"/>
              </a:rPr>
              <a:t>c</a:t>
            </a:r>
            <a:r>
              <a:rPr lang="en-US" altLang="ko-KR" i="1" dirty="0">
                <a:ea typeface="ＭＳ Ｐゴシック" pitchFamily="34" charset="-128"/>
              </a:rPr>
              <a:t>, R</a:t>
            </a:r>
            <a:r>
              <a:rPr lang="en-US" altLang="ko-KR" i="1" baseline="-25000" dirty="0">
                <a:ea typeface="ＭＳ Ｐゴシック" pitchFamily="34" charset="-128"/>
              </a:rPr>
              <a:t>s</a:t>
            </a:r>
            <a:r>
              <a:rPr lang="en-US" altLang="ko-KR" i="1" dirty="0">
                <a:ea typeface="ＭＳ Ｐゴシック" pitchFamily="34" charset="-128"/>
              </a:rPr>
              <a:t>, R/10)</a:t>
            </a:r>
          </a:p>
          <a:p>
            <a:pPr eaLnBrk="1" hangingPunct="1"/>
            <a:r>
              <a:rPr lang="ko-KR" altLang="en-US" dirty="0">
                <a:ea typeface="ＭＳ Ｐゴシック" pitchFamily="34" charset="-128"/>
              </a:rPr>
              <a:t>실제로는 </a:t>
            </a:r>
            <a:r>
              <a:rPr lang="en-US" altLang="ko-KR" i="1" dirty="0" err="1">
                <a:ea typeface="ＭＳ Ｐゴシック" pitchFamily="34" charset="-128"/>
              </a:rPr>
              <a:t>R</a:t>
            </a:r>
            <a:r>
              <a:rPr lang="en-US" altLang="ko-KR" i="1" baseline="-25000" dirty="0" err="1">
                <a:ea typeface="ＭＳ Ｐゴシック" pitchFamily="34" charset="-128"/>
              </a:rPr>
              <a:t>c</a:t>
            </a:r>
            <a:r>
              <a:rPr lang="en-US" altLang="ko-KR" dirty="0">
                <a:ea typeface="ＭＳ Ｐゴシック" pitchFamily="34" charset="-128"/>
              </a:rPr>
              <a:t> </a:t>
            </a:r>
            <a:r>
              <a:rPr lang="ko-KR" altLang="en-US" dirty="0">
                <a:ea typeface="ＭＳ Ｐゴシック" pitchFamily="34" charset="-128"/>
              </a:rPr>
              <a:t>이나</a:t>
            </a:r>
            <a:r>
              <a:rPr lang="en-US" altLang="ko-KR" dirty="0">
                <a:ea typeface="ＭＳ Ｐゴシック" pitchFamily="34" charset="-128"/>
              </a:rPr>
              <a:t> </a:t>
            </a:r>
            <a:r>
              <a:rPr lang="en-US" altLang="ko-KR" i="1" dirty="0">
                <a:ea typeface="ＭＳ Ｐゴシック" pitchFamily="34" charset="-128"/>
              </a:rPr>
              <a:t>R</a:t>
            </a:r>
            <a:r>
              <a:rPr lang="en-US" altLang="ko-KR" i="1" baseline="-25000" dirty="0">
                <a:ea typeface="ＭＳ Ｐゴシック" pitchFamily="34" charset="-128"/>
              </a:rPr>
              <a:t>s</a:t>
            </a:r>
            <a:r>
              <a:rPr lang="en-US" altLang="ko-KR" dirty="0">
                <a:ea typeface="ＭＳ Ｐゴシック" pitchFamily="34" charset="-128"/>
              </a:rPr>
              <a:t> </a:t>
            </a:r>
            <a:r>
              <a:rPr lang="ko-KR" altLang="en-US" dirty="0">
                <a:ea typeface="ＭＳ Ｐゴシック" pitchFamily="34" charset="-128"/>
              </a:rPr>
              <a:t>가 주로 병목이 됨</a:t>
            </a:r>
            <a:endParaRPr lang="en-US" altLang="ko-KR" dirty="0">
              <a:ea typeface="ＭＳ Ｐゴシック" pitchFamily="34" charset="-128"/>
            </a:endParaRPr>
          </a:p>
        </p:txBody>
      </p:sp>
      <p:grpSp>
        <p:nvGrpSpPr>
          <p:cNvPr id="62516" name="Group 81"/>
          <p:cNvGrpSpPr>
            <a:grpSpLocks/>
          </p:cNvGrpSpPr>
          <p:nvPr/>
        </p:nvGrpSpPr>
        <p:grpSpPr bwMode="auto">
          <a:xfrm>
            <a:off x="4576763" y="1784350"/>
            <a:ext cx="352425" cy="660400"/>
            <a:chOff x="4140" y="429"/>
            <a:chExt cx="1425" cy="2396"/>
          </a:xfrm>
        </p:grpSpPr>
        <p:sp>
          <p:nvSpPr>
            <p:cNvPr id="62594" name="Freeform 82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8 w 354"/>
                <a:gd name="T3" fmla="*/ 16 h 2742"/>
                <a:gd name="T4" fmla="*/ 8 w 354"/>
                <a:gd name="T5" fmla="*/ 119 h 2742"/>
                <a:gd name="T6" fmla="*/ 0 w 354"/>
                <a:gd name="T7" fmla="*/ 124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595" name="Rectangle 83"/>
            <p:cNvSpPr>
              <a:spLocks noChangeArrowheads="1"/>
            </p:cNvSpPr>
            <p:nvPr/>
          </p:nvSpPr>
          <p:spPr bwMode="auto">
            <a:xfrm>
              <a:off x="4204" y="429"/>
              <a:ext cx="1046" cy="2287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62596" name="Freeform 84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 w 211"/>
                <a:gd name="T3" fmla="*/ 11 h 2537"/>
                <a:gd name="T4" fmla="*/ 2 w 211"/>
                <a:gd name="T5" fmla="*/ 11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597" name="Freeform 85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7 w 328"/>
                <a:gd name="T3" fmla="*/ 7 h 226"/>
                <a:gd name="T4" fmla="*/ 7 w 328"/>
                <a:gd name="T5" fmla="*/ 11 h 226"/>
                <a:gd name="T6" fmla="*/ 0 w 328"/>
                <a:gd name="T7" fmla="*/ 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598" name="Rectangle 86"/>
            <p:cNvSpPr>
              <a:spLocks noChangeArrowheads="1"/>
            </p:cNvSpPr>
            <p:nvPr/>
          </p:nvSpPr>
          <p:spPr bwMode="auto">
            <a:xfrm>
              <a:off x="4211" y="694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grpSp>
          <p:nvGrpSpPr>
            <p:cNvPr id="62599" name="Group 87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2624" name="AutoShape 88"/>
              <p:cNvSpPr>
                <a:spLocks noChangeArrowheads="1"/>
              </p:cNvSpPr>
              <p:nvPr/>
            </p:nvSpPr>
            <p:spPr bwMode="auto">
              <a:xfrm>
                <a:off x="615" y="2560"/>
                <a:ext cx="721" cy="14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62625" name="AutoShape 89"/>
              <p:cNvSpPr>
                <a:spLocks noChangeArrowheads="1"/>
              </p:cNvSpPr>
              <p:nvPr/>
            </p:nvSpPr>
            <p:spPr bwMode="auto">
              <a:xfrm>
                <a:off x="631" y="2582"/>
                <a:ext cx="689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sp>
          <p:nvSpPr>
            <p:cNvPr id="62600" name="Rectangle 90"/>
            <p:cNvSpPr>
              <a:spLocks noChangeArrowheads="1"/>
            </p:cNvSpPr>
            <p:nvPr/>
          </p:nvSpPr>
          <p:spPr bwMode="auto">
            <a:xfrm>
              <a:off x="4223" y="1016"/>
              <a:ext cx="597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grpSp>
          <p:nvGrpSpPr>
            <p:cNvPr id="62601" name="Group 91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2622" name="AutoShape 92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62623" name="AutoShape 93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sp>
          <p:nvSpPr>
            <p:cNvPr id="62602" name="Rectangle 94"/>
            <p:cNvSpPr>
              <a:spLocks noChangeArrowheads="1"/>
            </p:cNvSpPr>
            <p:nvPr/>
          </p:nvSpPr>
          <p:spPr bwMode="auto">
            <a:xfrm>
              <a:off x="4217" y="13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62603" name="Rectangle 95"/>
            <p:cNvSpPr>
              <a:spLocks noChangeArrowheads="1"/>
            </p:cNvSpPr>
            <p:nvPr/>
          </p:nvSpPr>
          <p:spPr bwMode="auto">
            <a:xfrm>
              <a:off x="4230" y="16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grpSp>
          <p:nvGrpSpPr>
            <p:cNvPr id="62604" name="Group 96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2620" name="AutoShape 97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62621" name="AutoShape 98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sp>
          <p:nvSpPr>
            <p:cNvPr id="62605" name="Freeform 99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7 w 328"/>
                <a:gd name="T3" fmla="*/ 6 h 226"/>
                <a:gd name="T4" fmla="*/ 7 w 328"/>
                <a:gd name="T5" fmla="*/ 10 h 226"/>
                <a:gd name="T6" fmla="*/ 0 w 328"/>
                <a:gd name="T7" fmla="*/ 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62606" name="Group 100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2618" name="AutoShape 101"/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62619" name="AutoShape 102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sp>
          <p:nvSpPr>
            <p:cNvPr id="62607" name="Rectangle 103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62608" name="Freeform 104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 w 296"/>
                <a:gd name="T3" fmla="*/ 6 h 256"/>
                <a:gd name="T4" fmla="*/ 7 w 296"/>
                <a:gd name="T5" fmla="*/ 11 h 256"/>
                <a:gd name="T6" fmla="*/ 0 w 296"/>
                <a:gd name="T7" fmla="*/ 4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609" name="Freeform 105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7 w 304"/>
                <a:gd name="T3" fmla="*/ 8 h 288"/>
                <a:gd name="T4" fmla="*/ 6 w 304"/>
                <a:gd name="T5" fmla="*/ 13 h 288"/>
                <a:gd name="T6" fmla="*/ 2 w 304"/>
                <a:gd name="T7" fmla="*/ 6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610" name="Oval 106"/>
            <p:cNvSpPr>
              <a:spLocks noChangeArrowheads="1"/>
            </p:cNvSpPr>
            <p:nvPr/>
          </p:nvSpPr>
          <p:spPr bwMode="auto">
            <a:xfrm>
              <a:off x="5520" y="2612"/>
              <a:ext cx="45" cy="98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62611" name="Freeform 107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6 h 240"/>
                <a:gd name="T2" fmla="*/ 2 w 306"/>
                <a:gd name="T3" fmla="*/ 11 h 240"/>
                <a:gd name="T4" fmla="*/ 7 w 306"/>
                <a:gd name="T5" fmla="*/ 6 h 240"/>
                <a:gd name="T6" fmla="*/ 7 w 306"/>
                <a:gd name="T7" fmla="*/ 0 h 240"/>
                <a:gd name="T8" fmla="*/ 0 w 306"/>
                <a:gd name="T9" fmla="*/ 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612" name="AutoShape 108"/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62613" name="AutoShape 109"/>
            <p:cNvSpPr>
              <a:spLocks noChangeArrowheads="1"/>
            </p:cNvSpPr>
            <p:nvPr/>
          </p:nvSpPr>
          <p:spPr bwMode="auto">
            <a:xfrm>
              <a:off x="4204" y="2710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62614" name="Oval 110"/>
            <p:cNvSpPr>
              <a:spLocks noChangeArrowheads="1"/>
            </p:cNvSpPr>
            <p:nvPr/>
          </p:nvSpPr>
          <p:spPr bwMode="auto">
            <a:xfrm>
              <a:off x="4307" y="2382"/>
              <a:ext cx="160" cy="144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62615" name="Oval 111"/>
            <p:cNvSpPr>
              <a:spLocks noChangeArrowheads="1"/>
            </p:cNvSpPr>
            <p:nvPr/>
          </p:nvSpPr>
          <p:spPr bwMode="auto">
            <a:xfrm>
              <a:off x="4487" y="2382"/>
              <a:ext cx="160" cy="144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ko-KR" altLang="ko-KR" sz="1800">
                <a:solidFill>
                  <a:srgbClr val="FF0000"/>
                </a:solidFill>
              </a:endParaRPr>
            </a:p>
          </p:txBody>
        </p:sp>
        <p:sp>
          <p:nvSpPr>
            <p:cNvPr id="62616" name="Oval 112"/>
            <p:cNvSpPr>
              <a:spLocks noChangeArrowheads="1"/>
            </p:cNvSpPr>
            <p:nvPr/>
          </p:nvSpPr>
          <p:spPr bwMode="auto">
            <a:xfrm>
              <a:off x="4660" y="2382"/>
              <a:ext cx="160" cy="138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62617" name="Rectangle 113"/>
            <p:cNvSpPr>
              <a:spLocks noChangeArrowheads="1"/>
            </p:cNvSpPr>
            <p:nvPr/>
          </p:nvSpPr>
          <p:spPr bwMode="auto">
            <a:xfrm>
              <a:off x="5064" y="1834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</p:grpSp>
      <p:grpSp>
        <p:nvGrpSpPr>
          <p:cNvPr id="62517" name="Group 114"/>
          <p:cNvGrpSpPr>
            <a:grpSpLocks/>
          </p:cNvGrpSpPr>
          <p:nvPr/>
        </p:nvGrpSpPr>
        <p:grpSpPr bwMode="auto">
          <a:xfrm>
            <a:off x="5151438" y="1444625"/>
            <a:ext cx="352425" cy="660400"/>
            <a:chOff x="4140" y="429"/>
            <a:chExt cx="1425" cy="2396"/>
          </a:xfrm>
        </p:grpSpPr>
        <p:sp>
          <p:nvSpPr>
            <p:cNvPr id="62562" name="Freeform 11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8 w 354"/>
                <a:gd name="T3" fmla="*/ 16 h 2742"/>
                <a:gd name="T4" fmla="*/ 8 w 354"/>
                <a:gd name="T5" fmla="*/ 119 h 2742"/>
                <a:gd name="T6" fmla="*/ 0 w 354"/>
                <a:gd name="T7" fmla="*/ 124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563" name="Rectangle 116"/>
            <p:cNvSpPr>
              <a:spLocks noChangeArrowheads="1"/>
            </p:cNvSpPr>
            <p:nvPr/>
          </p:nvSpPr>
          <p:spPr bwMode="auto">
            <a:xfrm>
              <a:off x="4204" y="429"/>
              <a:ext cx="1046" cy="2287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62564" name="Freeform 11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 w 211"/>
                <a:gd name="T3" fmla="*/ 11 h 2537"/>
                <a:gd name="T4" fmla="*/ 2 w 211"/>
                <a:gd name="T5" fmla="*/ 11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565" name="Freeform 11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7 w 328"/>
                <a:gd name="T3" fmla="*/ 7 h 226"/>
                <a:gd name="T4" fmla="*/ 7 w 328"/>
                <a:gd name="T5" fmla="*/ 11 h 226"/>
                <a:gd name="T6" fmla="*/ 0 w 328"/>
                <a:gd name="T7" fmla="*/ 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566" name="Rectangle 119"/>
            <p:cNvSpPr>
              <a:spLocks noChangeArrowheads="1"/>
            </p:cNvSpPr>
            <p:nvPr/>
          </p:nvSpPr>
          <p:spPr bwMode="auto">
            <a:xfrm>
              <a:off x="4211" y="694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grpSp>
          <p:nvGrpSpPr>
            <p:cNvPr id="62567" name="Group 12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2592" name="AutoShape 121"/>
              <p:cNvSpPr>
                <a:spLocks noChangeArrowheads="1"/>
              </p:cNvSpPr>
              <p:nvPr/>
            </p:nvSpPr>
            <p:spPr bwMode="auto">
              <a:xfrm>
                <a:off x="615" y="2560"/>
                <a:ext cx="721" cy="14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62593" name="AutoShape 122"/>
              <p:cNvSpPr>
                <a:spLocks noChangeArrowheads="1"/>
              </p:cNvSpPr>
              <p:nvPr/>
            </p:nvSpPr>
            <p:spPr bwMode="auto">
              <a:xfrm>
                <a:off x="631" y="2582"/>
                <a:ext cx="689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sp>
          <p:nvSpPr>
            <p:cNvPr id="62568" name="Rectangle 123"/>
            <p:cNvSpPr>
              <a:spLocks noChangeArrowheads="1"/>
            </p:cNvSpPr>
            <p:nvPr/>
          </p:nvSpPr>
          <p:spPr bwMode="auto">
            <a:xfrm>
              <a:off x="4223" y="1016"/>
              <a:ext cx="597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grpSp>
          <p:nvGrpSpPr>
            <p:cNvPr id="62569" name="Group 12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2590" name="AutoShape 125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62591" name="AutoShape 126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sp>
          <p:nvSpPr>
            <p:cNvPr id="62570" name="Rectangle 127"/>
            <p:cNvSpPr>
              <a:spLocks noChangeArrowheads="1"/>
            </p:cNvSpPr>
            <p:nvPr/>
          </p:nvSpPr>
          <p:spPr bwMode="auto">
            <a:xfrm>
              <a:off x="4217" y="13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62571" name="Rectangle 128"/>
            <p:cNvSpPr>
              <a:spLocks noChangeArrowheads="1"/>
            </p:cNvSpPr>
            <p:nvPr/>
          </p:nvSpPr>
          <p:spPr bwMode="auto">
            <a:xfrm>
              <a:off x="4230" y="16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grpSp>
          <p:nvGrpSpPr>
            <p:cNvPr id="62572" name="Group 12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2588" name="AutoShape 13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62589" name="AutoShape 131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sp>
          <p:nvSpPr>
            <p:cNvPr id="62573" name="Freeform 13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7 w 328"/>
                <a:gd name="T3" fmla="*/ 6 h 226"/>
                <a:gd name="T4" fmla="*/ 7 w 328"/>
                <a:gd name="T5" fmla="*/ 10 h 226"/>
                <a:gd name="T6" fmla="*/ 0 w 328"/>
                <a:gd name="T7" fmla="*/ 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62574" name="Group 13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2586" name="AutoShape 134"/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62587" name="AutoShape 135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sp>
          <p:nvSpPr>
            <p:cNvPr id="62575" name="Rectangle 136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62576" name="Freeform 13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 w 296"/>
                <a:gd name="T3" fmla="*/ 6 h 256"/>
                <a:gd name="T4" fmla="*/ 7 w 296"/>
                <a:gd name="T5" fmla="*/ 11 h 256"/>
                <a:gd name="T6" fmla="*/ 0 w 296"/>
                <a:gd name="T7" fmla="*/ 4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577" name="Freeform 13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7 w 304"/>
                <a:gd name="T3" fmla="*/ 8 h 288"/>
                <a:gd name="T4" fmla="*/ 6 w 304"/>
                <a:gd name="T5" fmla="*/ 13 h 288"/>
                <a:gd name="T6" fmla="*/ 2 w 304"/>
                <a:gd name="T7" fmla="*/ 6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578" name="Oval 139"/>
            <p:cNvSpPr>
              <a:spLocks noChangeArrowheads="1"/>
            </p:cNvSpPr>
            <p:nvPr/>
          </p:nvSpPr>
          <p:spPr bwMode="auto">
            <a:xfrm>
              <a:off x="5520" y="2612"/>
              <a:ext cx="45" cy="98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62579" name="Freeform 14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6 h 240"/>
                <a:gd name="T2" fmla="*/ 2 w 306"/>
                <a:gd name="T3" fmla="*/ 11 h 240"/>
                <a:gd name="T4" fmla="*/ 7 w 306"/>
                <a:gd name="T5" fmla="*/ 6 h 240"/>
                <a:gd name="T6" fmla="*/ 7 w 306"/>
                <a:gd name="T7" fmla="*/ 0 h 240"/>
                <a:gd name="T8" fmla="*/ 0 w 306"/>
                <a:gd name="T9" fmla="*/ 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580" name="AutoShape 141"/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62581" name="AutoShape 142"/>
            <p:cNvSpPr>
              <a:spLocks noChangeArrowheads="1"/>
            </p:cNvSpPr>
            <p:nvPr/>
          </p:nvSpPr>
          <p:spPr bwMode="auto">
            <a:xfrm>
              <a:off x="4204" y="2710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62582" name="Oval 143"/>
            <p:cNvSpPr>
              <a:spLocks noChangeArrowheads="1"/>
            </p:cNvSpPr>
            <p:nvPr/>
          </p:nvSpPr>
          <p:spPr bwMode="auto">
            <a:xfrm>
              <a:off x="4307" y="2382"/>
              <a:ext cx="160" cy="144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62583" name="Oval 144"/>
            <p:cNvSpPr>
              <a:spLocks noChangeArrowheads="1"/>
            </p:cNvSpPr>
            <p:nvPr/>
          </p:nvSpPr>
          <p:spPr bwMode="auto">
            <a:xfrm>
              <a:off x="4487" y="2382"/>
              <a:ext cx="160" cy="144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ko-KR" altLang="ko-KR" sz="1800">
                <a:solidFill>
                  <a:srgbClr val="FF0000"/>
                </a:solidFill>
              </a:endParaRPr>
            </a:p>
          </p:txBody>
        </p:sp>
        <p:sp>
          <p:nvSpPr>
            <p:cNvPr id="62584" name="Oval 145"/>
            <p:cNvSpPr>
              <a:spLocks noChangeArrowheads="1"/>
            </p:cNvSpPr>
            <p:nvPr/>
          </p:nvSpPr>
          <p:spPr bwMode="auto">
            <a:xfrm>
              <a:off x="4660" y="2382"/>
              <a:ext cx="160" cy="138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62585" name="Rectangle 146"/>
            <p:cNvSpPr>
              <a:spLocks noChangeArrowheads="1"/>
            </p:cNvSpPr>
            <p:nvPr/>
          </p:nvSpPr>
          <p:spPr bwMode="auto">
            <a:xfrm>
              <a:off x="5064" y="1834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</p:grpSp>
      <p:grpSp>
        <p:nvGrpSpPr>
          <p:cNvPr id="62518" name="Group 147"/>
          <p:cNvGrpSpPr>
            <a:grpSpLocks/>
          </p:cNvGrpSpPr>
          <p:nvPr/>
        </p:nvGrpSpPr>
        <p:grpSpPr bwMode="auto">
          <a:xfrm>
            <a:off x="8002588" y="1700213"/>
            <a:ext cx="352425" cy="660400"/>
            <a:chOff x="4140" y="429"/>
            <a:chExt cx="1425" cy="2396"/>
          </a:xfrm>
        </p:grpSpPr>
        <p:sp>
          <p:nvSpPr>
            <p:cNvPr id="62530" name="Freeform 148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8 w 354"/>
                <a:gd name="T3" fmla="*/ 16 h 2742"/>
                <a:gd name="T4" fmla="*/ 8 w 354"/>
                <a:gd name="T5" fmla="*/ 119 h 2742"/>
                <a:gd name="T6" fmla="*/ 0 w 354"/>
                <a:gd name="T7" fmla="*/ 124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531" name="Rectangle 149"/>
            <p:cNvSpPr>
              <a:spLocks noChangeArrowheads="1"/>
            </p:cNvSpPr>
            <p:nvPr/>
          </p:nvSpPr>
          <p:spPr bwMode="auto">
            <a:xfrm>
              <a:off x="4204" y="429"/>
              <a:ext cx="1046" cy="2287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62532" name="Freeform 150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 w 211"/>
                <a:gd name="T3" fmla="*/ 11 h 2537"/>
                <a:gd name="T4" fmla="*/ 2 w 211"/>
                <a:gd name="T5" fmla="*/ 11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533" name="Freeform 151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7 w 328"/>
                <a:gd name="T3" fmla="*/ 7 h 226"/>
                <a:gd name="T4" fmla="*/ 7 w 328"/>
                <a:gd name="T5" fmla="*/ 11 h 226"/>
                <a:gd name="T6" fmla="*/ 0 w 328"/>
                <a:gd name="T7" fmla="*/ 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534" name="Rectangle 152"/>
            <p:cNvSpPr>
              <a:spLocks noChangeArrowheads="1"/>
            </p:cNvSpPr>
            <p:nvPr/>
          </p:nvSpPr>
          <p:spPr bwMode="auto">
            <a:xfrm>
              <a:off x="4211" y="694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grpSp>
          <p:nvGrpSpPr>
            <p:cNvPr id="62535" name="Group 153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2560" name="AutoShape 154"/>
              <p:cNvSpPr>
                <a:spLocks noChangeArrowheads="1"/>
              </p:cNvSpPr>
              <p:nvPr/>
            </p:nvSpPr>
            <p:spPr bwMode="auto">
              <a:xfrm>
                <a:off x="615" y="2560"/>
                <a:ext cx="721" cy="14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62561" name="AutoShape 155"/>
              <p:cNvSpPr>
                <a:spLocks noChangeArrowheads="1"/>
              </p:cNvSpPr>
              <p:nvPr/>
            </p:nvSpPr>
            <p:spPr bwMode="auto">
              <a:xfrm>
                <a:off x="631" y="2582"/>
                <a:ext cx="689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sp>
          <p:nvSpPr>
            <p:cNvPr id="62536" name="Rectangle 156"/>
            <p:cNvSpPr>
              <a:spLocks noChangeArrowheads="1"/>
            </p:cNvSpPr>
            <p:nvPr/>
          </p:nvSpPr>
          <p:spPr bwMode="auto">
            <a:xfrm>
              <a:off x="4223" y="1016"/>
              <a:ext cx="597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grpSp>
          <p:nvGrpSpPr>
            <p:cNvPr id="62537" name="Group 157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2558" name="AutoShape 158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62559" name="AutoShape 159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sp>
          <p:nvSpPr>
            <p:cNvPr id="62538" name="Rectangle 160"/>
            <p:cNvSpPr>
              <a:spLocks noChangeArrowheads="1"/>
            </p:cNvSpPr>
            <p:nvPr/>
          </p:nvSpPr>
          <p:spPr bwMode="auto">
            <a:xfrm>
              <a:off x="4217" y="13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62539" name="Rectangle 161"/>
            <p:cNvSpPr>
              <a:spLocks noChangeArrowheads="1"/>
            </p:cNvSpPr>
            <p:nvPr/>
          </p:nvSpPr>
          <p:spPr bwMode="auto">
            <a:xfrm>
              <a:off x="4230" y="16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grpSp>
          <p:nvGrpSpPr>
            <p:cNvPr id="62540" name="Group 162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2556" name="AutoShape 163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62557" name="AutoShape 164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sp>
          <p:nvSpPr>
            <p:cNvPr id="62541" name="Freeform 165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7 w 328"/>
                <a:gd name="T3" fmla="*/ 6 h 226"/>
                <a:gd name="T4" fmla="*/ 7 w 328"/>
                <a:gd name="T5" fmla="*/ 10 h 226"/>
                <a:gd name="T6" fmla="*/ 0 w 328"/>
                <a:gd name="T7" fmla="*/ 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62542" name="Group 166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2554" name="AutoShape 167"/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62555" name="AutoShape 168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sp>
          <p:nvSpPr>
            <p:cNvPr id="62543" name="Rectangle 169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62544" name="Freeform 170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 w 296"/>
                <a:gd name="T3" fmla="*/ 6 h 256"/>
                <a:gd name="T4" fmla="*/ 7 w 296"/>
                <a:gd name="T5" fmla="*/ 11 h 256"/>
                <a:gd name="T6" fmla="*/ 0 w 296"/>
                <a:gd name="T7" fmla="*/ 4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545" name="Freeform 171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7 w 304"/>
                <a:gd name="T3" fmla="*/ 8 h 288"/>
                <a:gd name="T4" fmla="*/ 6 w 304"/>
                <a:gd name="T5" fmla="*/ 13 h 288"/>
                <a:gd name="T6" fmla="*/ 2 w 304"/>
                <a:gd name="T7" fmla="*/ 6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546" name="Oval 172"/>
            <p:cNvSpPr>
              <a:spLocks noChangeArrowheads="1"/>
            </p:cNvSpPr>
            <p:nvPr/>
          </p:nvSpPr>
          <p:spPr bwMode="auto">
            <a:xfrm>
              <a:off x="5520" y="2612"/>
              <a:ext cx="45" cy="98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62547" name="Freeform 173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6 h 240"/>
                <a:gd name="T2" fmla="*/ 2 w 306"/>
                <a:gd name="T3" fmla="*/ 11 h 240"/>
                <a:gd name="T4" fmla="*/ 7 w 306"/>
                <a:gd name="T5" fmla="*/ 6 h 240"/>
                <a:gd name="T6" fmla="*/ 7 w 306"/>
                <a:gd name="T7" fmla="*/ 0 h 240"/>
                <a:gd name="T8" fmla="*/ 0 w 306"/>
                <a:gd name="T9" fmla="*/ 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548" name="AutoShape 174"/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62549" name="AutoShape 175"/>
            <p:cNvSpPr>
              <a:spLocks noChangeArrowheads="1"/>
            </p:cNvSpPr>
            <p:nvPr/>
          </p:nvSpPr>
          <p:spPr bwMode="auto">
            <a:xfrm>
              <a:off x="4204" y="2710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62550" name="Oval 176"/>
            <p:cNvSpPr>
              <a:spLocks noChangeArrowheads="1"/>
            </p:cNvSpPr>
            <p:nvPr/>
          </p:nvSpPr>
          <p:spPr bwMode="auto">
            <a:xfrm>
              <a:off x="4307" y="2382"/>
              <a:ext cx="160" cy="144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62551" name="Oval 177"/>
            <p:cNvSpPr>
              <a:spLocks noChangeArrowheads="1"/>
            </p:cNvSpPr>
            <p:nvPr/>
          </p:nvSpPr>
          <p:spPr bwMode="auto">
            <a:xfrm>
              <a:off x="4487" y="2382"/>
              <a:ext cx="160" cy="144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ko-KR" altLang="ko-KR" sz="1800">
                <a:solidFill>
                  <a:srgbClr val="FF0000"/>
                </a:solidFill>
              </a:endParaRPr>
            </a:p>
          </p:txBody>
        </p:sp>
        <p:sp>
          <p:nvSpPr>
            <p:cNvPr id="62552" name="Oval 178"/>
            <p:cNvSpPr>
              <a:spLocks noChangeArrowheads="1"/>
            </p:cNvSpPr>
            <p:nvPr/>
          </p:nvSpPr>
          <p:spPr bwMode="auto">
            <a:xfrm>
              <a:off x="4660" y="2382"/>
              <a:ext cx="160" cy="138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62553" name="Rectangle 179"/>
            <p:cNvSpPr>
              <a:spLocks noChangeArrowheads="1"/>
            </p:cNvSpPr>
            <p:nvPr/>
          </p:nvSpPr>
          <p:spPr bwMode="auto">
            <a:xfrm>
              <a:off x="5064" y="1834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</p:grpSp>
      <p:grpSp>
        <p:nvGrpSpPr>
          <p:cNvPr id="62519" name="Group 180"/>
          <p:cNvGrpSpPr>
            <a:grpSpLocks/>
          </p:cNvGrpSpPr>
          <p:nvPr/>
        </p:nvGrpSpPr>
        <p:grpSpPr bwMode="auto">
          <a:xfrm flipH="1">
            <a:off x="8151813" y="4489450"/>
            <a:ext cx="803275" cy="771525"/>
            <a:chOff x="-44" y="1473"/>
            <a:chExt cx="981" cy="1105"/>
          </a:xfrm>
        </p:grpSpPr>
        <p:pic>
          <p:nvPicPr>
            <p:cNvPr id="62528" name="Picture 181" descr="desktop_computer_stylized_medium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2529" name="Freeform 18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3382 w 356"/>
                <a:gd name="T3" fmla="*/ 3172 h 368"/>
                <a:gd name="T4" fmla="*/ 51464 w 356"/>
                <a:gd name="T5" fmla="*/ 66095 h 368"/>
                <a:gd name="T6" fmla="*/ 11342 w 356"/>
                <a:gd name="T7" fmla="*/ 826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62520" name="Group 183"/>
          <p:cNvGrpSpPr>
            <a:grpSpLocks/>
          </p:cNvGrpSpPr>
          <p:nvPr/>
        </p:nvGrpSpPr>
        <p:grpSpPr bwMode="auto">
          <a:xfrm>
            <a:off x="4237038" y="4470400"/>
            <a:ext cx="803275" cy="771525"/>
            <a:chOff x="-44" y="1473"/>
            <a:chExt cx="981" cy="1105"/>
          </a:xfrm>
        </p:grpSpPr>
        <p:pic>
          <p:nvPicPr>
            <p:cNvPr id="62526" name="Picture 184" descr="desktop_computer_stylized_medium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2527" name="Freeform 18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3382 w 356"/>
                <a:gd name="T3" fmla="*/ 3172 h 368"/>
                <a:gd name="T4" fmla="*/ 51464 w 356"/>
                <a:gd name="T5" fmla="*/ 66095 h 368"/>
                <a:gd name="T6" fmla="*/ 11342 w 356"/>
                <a:gd name="T7" fmla="*/ 826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62521" name="Group 186"/>
          <p:cNvGrpSpPr>
            <a:grpSpLocks/>
          </p:cNvGrpSpPr>
          <p:nvPr/>
        </p:nvGrpSpPr>
        <p:grpSpPr bwMode="auto">
          <a:xfrm>
            <a:off x="4859338" y="4919663"/>
            <a:ext cx="803275" cy="771525"/>
            <a:chOff x="-44" y="1473"/>
            <a:chExt cx="981" cy="1105"/>
          </a:xfrm>
        </p:grpSpPr>
        <p:pic>
          <p:nvPicPr>
            <p:cNvPr id="62524" name="Picture 187" descr="desktop_computer_stylized_medium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2525" name="Freeform 18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3382 w 356"/>
                <a:gd name="T3" fmla="*/ 3172 h 368"/>
                <a:gd name="T4" fmla="*/ 51464 w 356"/>
                <a:gd name="T5" fmla="*/ 66095 h 368"/>
                <a:gd name="T6" fmla="*/ 11342 w 356"/>
                <a:gd name="T7" fmla="*/ 826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</p:grpSp>
      <p:sp>
        <p:nvSpPr>
          <p:cNvPr id="6252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3DE17908-A5BD-4541-81BC-15F55397AC8D}" type="slidenum">
              <a:rPr lang="en-US" altLang="ko-KR"/>
              <a:pPr/>
              <a:t>66</a:t>
            </a:fld>
            <a:endParaRPr lang="en-US" altLang="ko-KR"/>
          </a:p>
        </p:txBody>
      </p:sp>
      <p:sp>
        <p:nvSpPr>
          <p:cNvPr id="62523" name="TextBox 1"/>
          <p:cNvSpPr txBox="1">
            <a:spLocks noChangeArrowheads="1"/>
          </p:cNvSpPr>
          <p:nvPr/>
        </p:nvSpPr>
        <p:spPr bwMode="auto">
          <a:xfrm>
            <a:off x="339725" y="6199188"/>
            <a:ext cx="4506913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400"/>
              <a:t>* Check out the online interactive exercises for more examples: h</a:t>
            </a:r>
            <a:r>
              <a:rPr lang="en-US" altLang="ko-KR" sz="1200"/>
              <a:t>ttp://gaia.cs.umass.edu/kurose_ross/interactive/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6538823" y="174253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……</a:t>
            </a:r>
            <a:endParaRPr lang="ko-KR" alt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6639465" y="480203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……</a:t>
            </a:r>
            <a:endParaRPr lang="ko-KR" alt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63491" name="Picture 2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ＭＳ Ｐゴシック" pitchFamily="34" charset="-128"/>
              </a:rPr>
              <a:t>Chapter 1: roadmap</a:t>
            </a:r>
          </a:p>
        </p:txBody>
      </p:sp>
      <p:sp>
        <p:nvSpPr>
          <p:cNvPr id="6349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7363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itchFamily="2" charset="2"/>
              <a:buNone/>
            </a:pPr>
            <a:r>
              <a:rPr lang="en-US" altLang="ko-KR" sz="2800" dirty="0">
                <a:solidFill>
                  <a:srgbClr val="000099"/>
                </a:solidFill>
                <a:ea typeface="Arial" pitchFamily="34" charset="0"/>
              </a:rPr>
              <a:t>1.1 </a:t>
            </a:r>
            <a:r>
              <a:rPr lang="en-US" altLang="ko-KR" sz="2800" dirty="0">
                <a:ea typeface="Arial" pitchFamily="34" charset="0"/>
              </a:rPr>
              <a:t>what </a:t>
            </a:r>
            <a:r>
              <a:rPr lang="en-US" altLang="ko-KR" sz="2800" i="1" dirty="0">
                <a:ea typeface="Arial" pitchFamily="34" charset="0"/>
              </a:rPr>
              <a:t>is</a:t>
            </a:r>
            <a:r>
              <a:rPr lang="en-US" altLang="ko-KR" sz="2800" dirty="0">
                <a:ea typeface="Arial" pitchFamily="34" charset="0"/>
              </a:rPr>
              <a:t> the Internet?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ko-KR" sz="2800" dirty="0">
                <a:solidFill>
                  <a:srgbClr val="000099"/>
                </a:solidFill>
                <a:ea typeface="Arial" pitchFamily="34" charset="0"/>
              </a:rPr>
              <a:t>1.2</a:t>
            </a:r>
            <a:r>
              <a:rPr lang="en-US" altLang="ko-KR" sz="2800" dirty="0">
                <a:ea typeface="Arial" pitchFamily="34" charset="0"/>
              </a:rPr>
              <a:t> network edge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ko-KR" sz="2400" dirty="0">
                <a:latin typeface="Gill Sans MT" pitchFamily="34" charset="0"/>
                <a:ea typeface="Arial" pitchFamily="34" charset="0"/>
              </a:rPr>
              <a:t>end systems, access networks, links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ko-KR" sz="2800" dirty="0">
                <a:solidFill>
                  <a:srgbClr val="000099"/>
                </a:solidFill>
                <a:ea typeface="Arial" pitchFamily="34" charset="0"/>
              </a:rPr>
              <a:t>1.3 </a:t>
            </a:r>
            <a:r>
              <a:rPr lang="en-US" altLang="ko-KR" sz="2800" dirty="0">
                <a:ea typeface="Arial" pitchFamily="34" charset="0"/>
              </a:rPr>
              <a:t>network core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ko-KR" sz="2400" dirty="0">
                <a:latin typeface="Gill Sans MT" pitchFamily="34" charset="0"/>
                <a:ea typeface="Arial" pitchFamily="34" charset="0"/>
              </a:rPr>
              <a:t>packet switching, circuit switching, network structure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ko-KR" sz="2800" dirty="0">
                <a:solidFill>
                  <a:srgbClr val="000099"/>
                </a:solidFill>
                <a:ea typeface="Arial" pitchFamily="34" charset="0"/>
              </a:rPr>
              <a:t>1.4 </a:t>
            </a:r>
            <a:r>
              <a:rPr lang="en-US" altLang="ko-KR" sz="2800" dirty="0">
                <a:ea typeface="Arial" pitchFamily="34" charset="0"/>
              </a:rPr>
              <a:t>delay, loss, throughput in networks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ko-KR" sz="2800" dirty="0">
                <a:solidFill>
                  <a:srgbClr val="CC0000"/>
                </a:solidFill>
                <a:ea typeface="Arial" pitchFamily="34" charset="0"/>
              </a:rPr>
              <a:t>1.5 </a:t>
            </a:r>
            <a:r>
              <a:rPr lang="ko-KR" altLang="en-US" sz="2800" dirty="0">
                <a:solidFill>
                  <a:srgbClr val="FF0000"/>
                </a:solidFill>
                <a:ea typeface="Arial" pitchFamily="34" charset="0"/>
              </a:rPr>
              <a:t>프로토콜 계층</a:t>
            </a:r>
            <a:r>
              <a:rPr lang="en-US" altLang="ko-KR" sz="2800" dirty="0">
                <a:solidFill>
                  <a:srgbClr val="FF0000"/>
                </a:solidFill>
                <a:ea typeface="Arial" pitchFamily="34" charset="0"/>
              </a:rPr>
              <a:t>, </a:t>
            </a:r>
            <a:r>
              <a:rPr lang="ko-KR" altLang="en-US" sz="2800" dirty="0">
                <a:solidFill>
                  <a:srgbClr val="FF0000"/>
                </a:solidFill>
                <a:ea typeface="Arial" pitchFamily="34" charset="0"/>
              </a:rPr>
              <a:t>서비스 모델</a:t>
            </a:r>
            <a:endParaRPr lang="en-US" altLang="ko-KR" sz="2800" dirty="0">
              <a:solidFill>
                <a:srgbClr val="FF0000"/>
              </a:solidFill>
              <a:ea typeface="Arial" pitchFamily="34" charset="0"/>
            </a:endParaRPr>
          </a:p>
          <a:p>
            <a:pPr lvl="1" eaLnBrk="1" hangingPunct="1">
              <a:buFont typeface="Wingdings" pitchFamily="2" charset="2"/>
              <a:buNone/>
            </a:pPr>
            <a:r>
              <a:rPr lang="en-US" altLang="ko-KR" sz="2800" dirty="0">
                <a:solidFill>
                  <a:srgbClr val="000099"/>
                </a:solidFill>
                <a:ea typeface="Arial" pitchFamily="34" charset="0"/>
              </a:rPr>
              <a:t>1.6</a:t>
            </a:r>
            <a:r>
              <a:rPr lang="en-US" altLang="ko-KR" sz="2800" dirty="0">
                <a:ea typeface="Arial" pitchFamily="34" charset="0"/>
              </a:rPr>
              <a:t> networks under attack: security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ko-KR" sz="2800" dirty="0">
                <a:solidFill>
                  <a:srgbClr val="000099"/>
                </a:solidFill>
                <a:ea typeface="Arial" pitchFamily="34" charset="0"/>
              </a:rPr>
              <a:t>1.7</a:t>
            </a:r>
            <a:r>
              <a:rPr lang="en-US" altLang="ko-KR" sz="2800" dirty="0">
                <a:ea typeface="Arial" pitchFamily="34" charset="0"/>
              </a:rPr>
              <a:t> history</a:t>
            </a:r>
          </a:p>
          <a:p>
            <a:pPr eaLnBrk="1" hangingPunct="1"/>
            <a:endParaRPr lang="en-US" altLang="ko-KR" dirty="0">
              <a:ea typeface="ＭＳ Ｐゴシック" pitchFamily="34" charset="-128"/>
            </a:endParaRPr>
          </a:p>
        </p:txBody>
      </p:sp>
      <p:sp>
        <p:nvSpPr>
          <p:cNvPr id="6349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8353178E-CFEA-46C7-B808-5D919ABA3DB0}" type="slidenum">
              <a:rPr lang="en-US" altLang="ko-KR"/>
              <a:pPr/>
              <a:t>67</a:t>
            </a:fld>
            <a:endParaRPr lang="en-US" altLang="ko-KR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64515" name="Picture 9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0213" y="936625"/>
            <a:ext cx="41132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33375" y="128588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>
                <a:ea typeface="ＭＳ Ｐゴシック" pitchFamily="34" charset="-128"/>
              </a:rPr>
              <a:t>프로토콜</a:t>
            </a:r>
            <a:r>
              <a:rPr lang="en-US" altLang="ko-KR" dirty="0">
                <a:ea typeface="ＭＳ Ｐゴシック" pitchFamily="34" charset="-128"/>
              </a:rPr>
              <a:t> </a:t>
            </a:r>
            <a:r>
              <a:rPr lang="ja-JP" altLang="en-US" dirty="0">
                <a:ea typeface="ＭＳ Ｐゴシック" pitchFamily="34" charset="-128"/>
              </a:rPr>
              <a:t>“</a:t>
            </a:r>
            <a:r>
              <a:rPr lang="ko-KR" altLang="en-US" dirty="0">
                <a:ea typeface="ＭＳ Ｐゴシック" pitchFamily="34" charset="-128"/>
              </a:rPr>
              <a:t>계층</a:t>
            </a:r>
            <a:r>
              <a:rPr lang="ja-JP" altLang="en-US" dirty="0">
                <a:ea typeface="ＭＳ Ｐゴシック" pitchFamily="34" charset="-128"/>
              </a:rPr>
              <a:t>”</a:t>
            </a:r>
            <a:endParaRPr lang="en-US" altLang="ko-KR" dirty="0">
              <a:ea typeface="ＭＳ Ｐゴシック" pitchFamily="34" charset="-128"/>
            </a:endParaRPr>
          </a:p>
        </p:txBody>
      </p:sp>
      <p:sp>
        <p:nvSpPr>
          <p:cNvPr id="6451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371600"/>
            <a:ext cx="3581400" cy="4648200"/>
          </a:xfrm>
        </p:spPr>
        <p:txBody>
          <a:bodyPr/>
          <a:lstStyle/>
          <a:p>
            <a:pPr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ko-KR" altLang="en-US" i="1" dirty="0">
                <a:solidFill>
                  <a:srgbClr val="CC0000"/>
                </a:solidFill>
                <a:ea typeface="ＭＳ Ｐゴシック" pitchFamily="34" charset="-128"/>
              </a:rPr>
              <a:t>네트워크는 많은 </a:t>
            </a:r>
            <a:r>
              <a:rPr lang="en-US" altLang="ko-KR" i="1" dirty="0">
                <a:solidFill>
                  <a:srgbClr val="CC0000"/>
                </a:solidFill>
                <a:ea typeface="ＭＳ Ｐゴシック" pitchFamily="34" charset="-128"/>
              </a:rPr>
              <a:t>“</a:t>
            </a:r>
            <a:r>
              <a:rPr lang="ko-KR" altLang="en-US" i="1" dirty="0">
                <a:solidFill>
                  <a:srgbClr val="CC0000"/>
                </a:solidFill>
                <a:ea typeface="ＭＳ Ｐゴシック" pitchFamily="34" charset="-128"/>
              </a:rPr>
              <a:t>요소</a:t>
            </a:r>
            <a:r>
              <a:rPr lang="en-US" altLang="ko-KR" i="1" dirty="0">
                <a:solidFill>
                  <a:srgbClr val="CC0000"/>
                </a:solidFill>
                <a:ea typeface="ＭＳ Ｐゴシック" pitchFamily="34" charset="-128"/>
              </a:rPr>
              <a:t>”</a:t>
            </a:r>
            <a:r>
              <a:rPr lang="ko-KR" altLang="en-US" i="1" dirty="0">
                <a:solidFill>
                  <a:srgbClr val="CC0000"/>
                </a:solidFill>
                <a:ea typeface="ＭＳ Ｐゴシック" pitchFamily="34" charset="-128"/>
              </a:rPr>
              <a:t>들로 구성되어 복잡하다</a:t>
            </a:r>
            <a:r>
              <a:rPr lang="en-US" altLang="ko-KR" i="1" dirty="0">
                <a:solidFill>
                  <a:srgbClr val="CC0000"/>
                </a:solidFill>
                <a:ea typeface="ＭＳ Ｐゴシック" pitchFamily="34" charset="-128"/>
              </a:rPr>
              <a:t>:</a:t>
            </a:r>
            <a:endParaRPr lang="en-US" altLang="ja-JP" i="1" dirty="0">
              <a:solidFill>
                <a:srgbClr val="CC0000"/>
              </a:solidFill>
              <a:ea typeface="ＭＳ Ｐゴシック" pitchFamily="34" charset="-128"/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2800" dirty="0">
                <a:ea typeface="Arial" pitchFamily="34" charset="0"/>
              </a:rPr>
              <a:t>호스트</a:t>
            </a:r>
            <a:endParaRPr lang="en-US" altLang="ko-KR" sz="2800" dirty="0">
              <a:ea typeface="Arial" pitchFamily="34" charset="0"/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2800" dirty="0" err="1">
                <a:ea typeface="Arial" pitchFamily="34" charset="0"/>
              </a:rPr>
              <a:t>라우터</a:t>
            </a:r>
            <a:endParaRPr lang="en-US" altLang="ko-KR" sz="2800" dirty="0">
              <a:ea typeface="Arial" pitchFamily="34" charset="0"/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2800" dirty="0">
                <a:ea typeface="Arial" pitchFamily="34" charset="0"/>
              </a:rPr>
              <a:t>다양한 매체의 링크</a:t>
            </a:r>
            <a:endParaRPr lang="en-US" altLang="ko-KR" sz="2800" dirty="0">
              <a:ea typeface="Arial" pitchFamily="34" charset="0"/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2800" dirty="0">
                <a:ea typeface="Arial" pitchFamily="34" charset="0"/>
              </a:rPr>
              <a:t>응용</a:t>
            </a:r>
            <a:endParaRPr lang="en-US" altLang="ko-KR" sz="2800" dirty="0">
              <a:ea typeface="Arial" pitchFamily="34" charset="0"/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2800" dirty="0">
                <a:ea typeface="Arial" pitchFamily="34" charset="0"/>
              </a:rPr>
              <a:t>프로토콜</a:t>
            </a:r>
            <a:endParaRPr lang="en-US" altLang="ko-KR" sz="2800" dirty="0">
              <a:ea typeface="Arial" pitchFamily="34" charset="0"/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2800" dirty="0">
                <a:ea typeface="Arial" pitchFamily="34" charset="0"/>
              </a:rPr>
              <a:t>하드웨어</a:t>
            </a:r>
            <a:r>
              <a:rPr lang="en-US" altLang="ko-KR" sz="2800" dirty="0">
                <a:ea typeface="Arial" pitchFamily="34" charset="0"/>
              </a:rPr>
              <a:t>, </a:t>
            </a:r>
            <a:r>
              <a:rPr lang="ko-KR" altLang="en-US" sz="2800" dirty="0">
                <a:ea typeface="Arial" pitchFamily="34" charset="0"/>
              </a:rPr>
              <a:t>소프트웨어</a:t>
            </a:r>
            <a:endParaRPr lang="en-US" altLang="ko-KR" sz="2800" dirty="0">
              <a:ea typeface="Arial" pitchFamily="34" charset="0"/>
            </a:endParaRPr>
          </a:p>
        </p:txBody>
      </p:sp>
      <p:sp>
        <p:nvSpPr>
          <p:cNvPr id="64518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52950" y="2266950"/>
            <a:ext cx="4057650" cy="2619375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ko-KR" altLang="en-US" sz="3200" i="1" dirty="0">
                <a:solidFill>
                  <a:srgbClr val="CC0000"/>
                </a:solidFill>
                <a:ea typeface="ＭＳ Ｐゴシック" pitchFamily="34" charset="-128"/>
              </a:rPr>
              <a:t>질문</a:t>
            </a:r>
            <a:r>
              <a:rPr lang="en-US" altLang="ko-KR" sz="3200" i="1" dirty="0">
                <a:solidFill>
                  <a:srgbClr val="CC0000"/>
                </a:solidFill>
                <a:ea typeface="ＭＳ Ｐゴシック" pitchFamily="34" charset="-128"/>
              </a:rPr>
              <a:t>:</a:t>
            </a:r>
            <a:r>
              <a:rPr lang="en-US" altLang="ko-KR" sz="2400" u="sng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ko-KR" altLang="en-US" dirty="0">
                <a:ea typeface="ＭＳ Ｐゴシック" pitchFamily="34" charset="-128"/>
              </a:rPr>
              <a:t>네트워크 구조를 조직</a:t>
            </a:r>
            <a:r>
              <a:rPr lang="en-US" altLang="ko-KR" dirty="0">
                <a:ea typeface="ＭＳ Ｐゴシック" pitchFamily="34" charset="-128"/>
              </a:rPr>
              <a:t>(organize)</a:t>
            </a:r>
            <a:r>
              <a:rPr lang="ko-KR" altLang="en-US" dirty="0">
                <a:ea typeface="ＭＳ Ｐゴシック" pitchFamily="34" charset="-128"/>
              </a:rPr>
              <a:t>할 수 있을까</a:t>
            </a:r>
            <a:r>
              <a:rPr lang="en-US" altLang="ko-KR" dirty="0">
                <a:ea typeface="ＭＳ Ｐゴシック" pitchFamily="34" charset="-128"/>
              </a:rPr>
              <a:t>?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altLang="ko-KR" dirty="0">
              <a:ea typeface="ＭＳ Ｐゴシック" pitchFamily="34" charset="-128"/>
            </a:endParaRPr>
          </a:p>
          <a:p>
            <a:pPr algn="ctr" eaLnBrk="1" hangingPunct="1">
              <a:buFont typeface="Wingdings" pitchFamily="2" charset="2"/>
              <a:buNone/>
            </a:pPr>
            <a:r>
              <a:rPr lang="en-US" altLang="ko-KR" dirty="0">
                <a:ea typeface="ＭＳ Ｐゴシック" pitchFamily="34" charset="-128"/>
              </a:rPr>
              <a:t>…. </a:t>
            </a:r>
            <a:r>
              <a:rPr lang="ko-KR" altLang="en-US" dirty="0">
                <a:ea typeface="ＭＳ Ｐゴシック" pitchFamily="34" charset="-128"/>
              </a:rPr>
              <a:t>또는 네트워크 구조에 대한 논의가 가능할까</a:t>
            </a:r>
            <a:r>
              <a:rPr lang="en-US" altLang="ko-KR" dirty="0">
                <a:ea typeface="ＭＳ Ｐゴシック" pitchFamily="34" charset="-128"/>
              </a:rPr>
              <a:t>?</a:t>
            </a:r>
          </a:p>
        </p:txBody>
      </p:sp>
      <p:sp>
        <p:nvSpPr>
          <p:cNvPr id="6451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299A2526-57E9-474A-8971-75A99366B226}" type="slidenum">
              <a:rPr lang="en-US" altLang="ko-KR"/>
              <a:pPr/>
              <a:t>68</a:t>
            </a:fld>
            <a:endParaRPr lang="en-US" altLang="ko-KR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65539" name="Picture 14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2738" y="928688"/>
            <a:ext cx="54848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4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76225" y="142875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sz="4000" dirty="0">
                <a:ea typeface="ＭＳ Ｐゴシック" pitchFamily="34" charset="-128"/>
              </a:rPr>
              <a:t>항공 여행의 조직화</a:t>
            </a:r>
            <a:endParaRPr lang="en-US" altLang="ko-KR" dirty="0">
              <a:ea typeface="ＭＳ Ｐゴシック" pitchFamily="34" charset="-128"/>
            </a:endParaRPr>
          </a:p>
        </p:txBody>
      </p:sp>
      <p:sp>
        <p:nvSpPr>
          <p:cNvPr id="6554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5489575"/>
            <a:ext cx="7772400" cy="542925"/>
          </a:xfrm>
        </p:spPr>
        <p:txBody>
          <a:bodyPr/>
          <a:lstStyle/>
          <a:p>
            <a:pPr marL="287338" indent="-287338" eaLnBrk="1" hangingPunct="1"/>
            <a:r>
              <a:rPr lang="ko-KR" altLang="en-US" dirty="0">
                <a:ea typeface="ＭＳ Ｐゴシック" pitchFamily="34" charset="-128"/>
              </a:rPr>
              <a:t>일련의 단계</a:t>
            </a:r>
            <a:endParaRPr lang="en-US" altLang="ko-KR" dirty="0">
              <a:ea typeface="ＭＳ Ｐゴシック" pitchFamily="34" charset="-128"/>
            </a:endParaRPr>
          </a:p>
        </p:txBody>
      </p:sp>
      <p:grpSp>
        <p:nvGrpSpPr>
          <p:cNvPr id="65542" name="Group 4"/>
          <p:cNvGrpSpPr>
            <a:grpSpLocks/>
          </p:cNvGrpSpPr>
          <p:nvPr/>
        </p:nvGrpSpPr>
        <p:grpSpPr bwMode="auto">
          <a:xfrm>
            <a:off x="1111250" y="1587500"/>
            <a:ext cx="6508751" cy="3297238"/>
            <a:chOff x="700" y="1000"/>
            <a:chExt cx="4100" cy="2077"/>
          </a:xfrm>
        </p:grpSpPr>
        <p:sp>
          <p:nvSpPr>
            <p:cNvPr id="65544" name="Text Box 5"/>
            <p:cNvSpPr txBox="1">
              <a:spLocks noChangeArrowheads="1"/>
            </p:cNvSpPr>
            <p:nvPr/>
          </p:nvSpPr>
          <p:spPr bwMode="auto">
            <a:xfrm>
              <a:off x="846" y="1007"/>
              <a:ext cx="1130" cy="1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solidFill>
                    <a:srgbClr val="000099"/>
                  </a:solidFill>
                </a:rPr>
                <a:t>티켓</a:t>
              </a:r>
              <a:r>
                <a:rPr lang="en-US" altLang="ko-KR" sz="2000" dirty="0">
                  <a:solidFill>
                    <a:srgbClr val="000099"/>
                  </a:solidFill>
                </a:rPr>
                <a:t> (</a:t>
              </a:r>
              <a:r>
                <a:rPr lang="ko-KR" altLang="en-US" sz="2000" dirty="0">
                  <a:solidFill>
                    <a:srgbClr val="000099"/>
                  </a:solidFill>
                </a:rPr>
                <a:t>구입</a:t>
              </a:r>
              <a:r>
                <a:rPr lang="en-US" altLang="ko-KR" sz="2000" dirty="0">
                  <a:solidFill>
                    <a:srgbClr val="000099"/>
                  </a:solidFill>
                </a:rPr>
                <a:t>)</a:t>
              </a:r>
            </a:p>
            <a:p>
              <a:endParaRPr lang="en-US" altLang="ko-KR" sz="2000" dirty="0">
                <a:solidFill>
                  <a:srgbClr val="000099"/>
                </a:solidFill>
              </a:endParaRPr>
            </a:p>
            <a:p>
              <a:r>
                <a:rPr lang="ko-KR" altLang="en-US" sz="2000" dirty="0">
                  <a:solidFill>
                    <a:srgbClr val="000099"/>
                  </a:solidFill>
                </a:rPr>
                <a:t>수하물</a:t>
              </a:r>
              <a:r>
                <a:rPr lang="en-US" altLang="ko-KR" sz="2000" dirty="0">
                  <a:solidFill>
                    <a:srgbClr val="000099"/>
                  </a:solidFill>
                </a:rPr>
                <a:t> (</a:t>
              </a:r>
              <a:r>
                <a:rPr lang="ko-KR" altLang="en-US" sz="2000" dirty="0">
                  <a:solidFill>
                    <a:srgbClr val="000099"/>
                  </a:solidFill>
                </a:rPr>
                <a:t>검사</a:t>
              </a:r>
              <a:r>
                <a:rPr lang="en-US" altLang="ko-KR" sz="2000" dirty="0">
                  <a:solidFill>
                    <a:srgbClr val="000099"/>
                  </a:solidFill>
                </a:rPr>
                <a:t>)</a:t>
              </a:r>
            </a:p>
            <a:p>
              <a:endParaRPr lang="en-US" altLang="ko-KR" sz="2000" dirty="0">
                <a:solidFill>
                  <a:srgbClr val="000099"/>
                </a:solidFill>
              </a:endParaRPr>
            </a:p>
            <a:p>
              <a:r>
                <a:rPr lang="ko-KR" altLang="en-US" sz="2000" dirty="0" err="1">
                  <a:solidFill>
                    <a:srgbClr val="000099"/>
                  </a:solidFill>
                </a:rPr>
                <a:t>게이트</a:t>
              </a:r>
              <a:r>
                <a:rPr lang="en-US" altLang="ko-KR" sz="2000" dirty="0">
                  <a:solidFill>
                    <a:srgbClr val="000099"/>
                  </a:solidFill>
                </a:rPr>
                <a:t> (</a:t>
              </a:r>
              <a:r>
                <a:rPr lang="ko-KR" altLang="en-US" sz="2000" dirty="0">
                  <a:solidFill>
                    <a:srgbClr val="000099"/>
                  </a:solidFill>
                </a:rPr>
                <a:t>탑승</a:t>
              </a:r>
              <a:r>
                <a:rPr lang="en-US" altLang="ko-KR" sz="2000" dirty="0">
                  <a:solidFill>
                    <a:srgbClr val="000099"/>
                  </a:solidFill>
                </a:rPr>
                <a:t>)</a:t>
              </a:r>
            </a:p>
            <a:p>
              <a:endParaRPr lang="en-US" altLang="ko-KR" sz="2000" dirty="0">
                <a:solidFill>
                  <a:srgbClr val="000099"/>
                </a:solidFill>
              </a:endParaRPr>
            </a:p>
            <a:p>
              <a:r>
                <a:rPr lang="ko-KR" altLang="en-US" sz="2000" dirty="0">
                  <a:solidFill>
                    <a:srgbClr val="000099"/>
                  </a:solidFill>
                </a:rPr>
                <a:t>활주로 이륙</a:t>
              </a:r>
              <a:endParaRPr lang="en-US" altLang="ko-KR" sz="2000" dirty="0">
                <a:solidFill>
                  <a:srgbClr val="000099"/>
                </a:solidFill>
              </a:endParaRPr>
            </a:p>
            <a:p>
              <a:endParaRPr lang="en-US" altLang="ko-KR" sz="2000" dirty="0">
                <a:solidFill>
                  <a:srgbClr val="000099"/>
                </a:solidFill>
              </a:endParaRPr>
            </a:p>
            <a:p>
              <a:r>
                <a:rPr lang="ko-KR" altLang="en-US" sz="2000" dirty="0">
                  <a:solidFill>
                    <a:srgbClr val="000099"/>
                  </a:solidFill>
                </a:rPr>
                <a:t>비행기 </a:t>
              </a:r>
              <a:r>
                <a:rPr lang="ko-KR" altLang="en-US" sz="2000" dirty="0" err="1">
                  <a:solidFill>
                    <a:srgbClr val="000099"/>
                  </a:solidFill>
                </a:rPr>
                <a:t>라우팅</a:t>
              </a:r>
              <a:endParaRPr lang="en-US" altLang="ko-KR" sz="2000" dirty="0">
                <a:solidFill>
                  <a:srgbClr val="000099"/>
                </a:solidFill>
              </a:endParaRPr>
            </a:p>
          </p:txBody>
        </p:sp>
        <p:sp>
          <p:nvSpPr>
            <p:cNvPr id="65545" name="Text Box 6"/>
            <p:cNvSpPr txBox="1">
              <a:spLocks noChangeArrowheads="1"/>
            </p:cNvSpPr>
            <p:nvPr/>
          </p:nvSpPr>
          <p:spPr bwMode="auto">
            <a:xfrm>
              <a:off x="3242" y="1001"/>
              <a:ext cx="1237" cy="1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solidFill>
                    <a:srgbClr val="000099"/>
                  </a:solidFill>
                </a:rPr>
                <a:t>티켓</a:t>
              </a:r>
              <a:r>
                <a:rPr lang="en-US" altLang="ko-KR" sz="2000" dirty="0">
                  <a:solidFill>
                    <a:srgbClr val="000099"/>
                  </a:solidFill>
                </a:rPr>
                <a:t> (</a:t>
              </a:r>
              <a:r>
                <a:rPr lang="ko-KR" altLang="en-US" sz="2000" dirty="0">
                  <a:solidFill>
                    <a:srgbClr val="000099"/>
                  </a:solidFill>
                </a:rPr>
                <a:t>항의</a:t>
              </a:r>
              <a:r>
                <a:rPr lang="en-US" altLang="ko-KR" sz="2000" dirty="0">
                  <a:solidFill>
                    <a:srgbClr val="000099"/>
                  </a:solidFill>
                </a:rPr>
                <a:t>)</a:t>
              </a:r>
            </a:p>
            <a:p>
              <a:endParaRPr lang="en-US" altLang="ko-KR" sz="2000" dirty="0">
                <a:solidFill>
                  <a:srgbClr val="000099"/>
                </a:solidFill>
              </a:endParaRPr>
            </a:p>
            <a:p>
              <a:r>
                <a:rPr lang="ko-KR" altLang="en-US" sz="2000" dirty="0">
                  <a:solidFill>
                    <a:srgbClr val="000099"/>
                  </a:solidFill>
                </a:rPr>
                <a:t>수하물</a:t>
              </a:r>
              <a:r>
                <a:rPr lang="en-US" altLang="ko-KR" sz="2000" dirty="0">
                  <a:solidFill>
                    <a:srgbClr val="000099"/>
                  </a:solidFill>
                </a:rPr>
                <a:t> (</a:t>
              </a:r>
              <a:r>
                <a:rPr lang="ko-KR" altLang="en-US" sz="2000" dirty="0">
                  <a:solidFill>
                    <a:srgbClr val="000099"/>
                  </a:solidFill>
                </a:rPr>
                <a:t>클레임</a:t>
              </a:r>
              <a:r>
                <a:rPr lang="en-US" altLang="ko-KR" sz="2000" dirty="0">
                  <a:solidFill>
                    <a:srgbClr val="000099"/>
                  </a:solidFill>
                </a:rPr>
                <a:t>)</a:t>
              </a:r>
            </a:p>
            <a:p>
              <a:endParaRPr lang="en-US" altLang="ko-KR" sz="2000" dirty="0">
                <a:solidFill>
                  <a:srgbClr val="000099"/>
                </a:solidFill>
              </a:endParaRPr>
            </a:p>
            <a:p>
              <a:r>
                <a:rPr lang="ko-KR" altLang="en-US" sz="2000" dirty="0" err="1">
                  <a:solidFill>
                    <a:srgbClr val="000099"/>
                  </a:solidFill>
                </a:rPr>
                <a:t>게이트</a:t>
              </a:r>
              <a:r>
                <a:rPr lang="en-US" altLang="ko-KR" sz="2000" dirty="0">
                  <a:solidFill>
                    <a:srgbClr val="000099"/>
                  </a:solidFill>
                </a:rPr>
                <a:t> (</a:t>
              </a:r>
              <a:r>
                <a:rPr lang="ko-KR" altLang="en-US" sz="2000" dirty="0">
                  <a:solidFill>
                    <a:srgbClr val="000099"/>
                  </a:solidFill>
                </a:rPr>
                <a:t>내림</a:t>
              </a:r>
              <a:r>
                <a:rPr lang="en-US" altLang="ko-KR" sz="2000" dirty="0">
                  <a:solidFill>
                    <a:srgbClr val="000099"/>
                  </a:solidFill>
                </a:rPr>
                <a:t>)</a:t>
              </a:r>
            </a:p>
            <a:p>
              <a:endParaRPr lang="en-US" altLang="ko-KR" sz="2000" dirty="0">
                <a:solidFill>
                  <a:srgbClr val="000099"/>
                </a:solidFill>
              </a:endParaRPr>
            </a:p>
            <a:p>
              <a:r>
                <a:rPr lang="ko-KR" altLang="en-US" sz="2000" dirty="0" err="1">
                  <a:solidFill>
                    <a:srgbClr val="000099"/>
                  </a:solidFill>
                </a:rPr>
                <a:t>확주로</a:t>
              </a:r>
              <a:r>
                <a:rPr lang="ko-KR" altLang="en-US" sz="2000" dirty="0">
                  <a:solidFill>
                    <a:srgbClr val="000099"/>
                  </a:solidFill>
                </a:rPr>
                <a:t> 착륙</a:t>
              </a:r>
              <a:endParaRPr lang="en-US" altLang="ko-KR" sz="2000" dirty="0">
                <a:solidFill>
                  <a:srgbClr val="000099"/>
                </a:solidFill>
              </a:endParaRPr>
            </a:p>
            <a:p>
              <a:endParaRPr lang="en-US" altLang="ko-KR" sz="2000" dirty="0">
                <a:solidFill>
                  <a:srgbClr val="000099"/>
                </a:solidFill>
              </a:endParaRPr>
            </a:p>
            <a:p>
              <a:r>
                <a:rPr lang="ko-KR" altLang="en-US" sz="2000" dirty="0">
                  <a:solidFill>
                    <a:srgbClr val="000099"/>
                  </a:solidFill>
                </a:rPr>
                <a:t>비행기 </a:t>
              </a:r>
              <a:r>
                <a:rPr lang="ko-KR" altLang="en-US" sz="2000" dirty="0" err="1">
                  <a:solidFill>
                    <a:srgbClr val="000099"/>
                  </a:solidFill>
                </a:rPr>
                <a:t>라우팅</a:t>
              </a:r>
              <a:endParaRPr lang="en-US" altLang="ko-KR" sz="2000" dirty="0">
                <a:solidFill>
                  <a:srgbClr val="000099"/>
                </a:solidFill>
              </a:endParaRPr>
            </a:p>
          </p:txBody>
        </p:sp>
        <p:sp>
          <p:nvSpPr>
            <p:cNvPr id="65546" name="Text Box 7"/>
            <p:cNvSpPr txBox="1">
              <a:spLocks noChangeArrowheads="1"/>
            </p:cNvSpPr>
            <p:nvPr/>
          </p:nvSpPr>
          <p:spPr bwMode="auto">
            <a:xfrm>
              <a:off x="2074" y="2825"/>
              <a:ext cx="1130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solidFill>
                    <a:srgbClr val="000099"/>
                  </a:solidFill>
                </a:rPr>
                <a:t>비행기 </a:t>
              </a:r>
              <a:r>
                <a:rPr lang="ko-KR" altLang="en-US" sz="2000" dirty="0" err="1">
                  <a:solidFill>
                    <a:srgbClr val="000099"/>
                  </a:solidFill>
                </a:rPr>
                <a:t>라우팅</a:t>
              </a:r>
              <a:endParaRPr lang="en-US" altLang="ko-KR" sz="2000" dirty="0">
                <a:solidFill>
                  <a:srgbClr val="000099"/>
                </a:solidFill>
              </a:endParaRPr>
            </a:p>
          </p:txBody>
        </p:sp>
        <p:sp>
          <p:nvSpPr>
            <p:cNvPr id="65547" name="Freeform 8"/>
            <p:cNvSpPr>
              <a:spLocks/>
            </p:cNvSpPr>
            <p:nvPr/>
          </p:nvSpPr>
          <p:spPr bwMode="auto">
            <a:xfrm>
              <a:off x="700" y="1000"/>
              <a:ext cx="4100" cy="2072"/>
            </a:xfrm>
            <a:custGeom>
              <a:avLst/>
              <a:gdLst>
                <a:gd name="T0" fmla="*/ 0 w 4100"/>
                <a:gd name="T1" fmla="*/ 0 h 2072"/>
                <a:gd name="T2" fmla="*/ 4 w 4100"/>
                <a:gd name="T3" fmla="*/ 1736 h 2072"/>
                <a:gd name="T4" fmla="*/ 804 w 4100"/>
                <a:gd name="T5" fmla="*/ 2064 h 2072"/>
                <a:gd name="T6" fmla="*/ 3468 w 4100"/>
                <a:gd name="T7" fmla="*/ 2072 h 2072"/>
                <a:gd name="T8" fmla="*/ 4100 w 4100"/>
                <a:gd name="T9" fmla="*/ 1736 h 2072"/>
                <a:gd name="T10" fmla="*/ 4100 w 4100"/>
                <a:gd name="T11" fmla="*/ 96 h 20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100"/>
                <a:gd name="T19" fmla="*/ 0 h 2072"/>
                <a:gd name="T20" fmla="*/ 4100 w 4100"/>
                <a:gd name="T21" fmla="*/ 2072 h 207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100" h="2072">
                  <a:moveTo>
                    <a:pt x="0" y="0"/>
                  </a:moveTo>
                  <a:lnTo>
                    <a:pt x="4" y="1736"/>
                  </a:lnTo>
                  <a:lnTo>
                    <a:pt x="804" y="2064"/>
                  </a:lnTo>
                  <a:lnTo>
                    <a:pt x="3468" y="2072"/>
                  </a:lnTo>
                  <a:lnTo>
                    <a:pt x="4100" y="1736"/>
                  </a:lnTo>
                  <a:lnTo>
                    <a:pt x="4100" y="96"/>
                  </a:lnTo>
                </a:path>
              </a:pathLst>
            </a:cu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6554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59E0160F-0B83-4D91-A8C8-CD7BB6B0AF7C}" type="slidenum">
              <a:rPr lang="en-US" altLang="ko-KR"/>
              <a:pPr/>
              <a:t>69</a:t>
            </a:fld>
            <a:endParaRPr lang="en-US" altLang="ko-K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373938" y="6467475"/>
            <a:ext cx="1098550" cy="288925"/>
          </a:xfrm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46087" y="1516063"/>
            <a:ext cx="4971301" cy="4457700"/>
          </a:xfrm>
        </p:spPr>
        <p:txBody>
          <a:bodyPr/>
          <a:lstStyle/>
          <a:p>
            <a:pPr marL="231775" indent="-231775" eaLnBrk="1" hangingPunct="1"/>
            <a:r>
              <a:rPr lang="ko-KR" altLang="en-US" sz="2400" i="1" dirty="0">
                <a:solidFill>
                  <a:srgbClr val="CC0000"/>
                </a:solidFill>
                <a:ea typeface="ＭＳ Ｐゴシック" pitchFamily="34" charset="-128"/>
              </a:rPr>
              <a:t>인터넷</a:t>
            </a:r>
            <a:r>
              <a:rPr lang="en-US" altLang="ko-KR" sz="2400" i="1" dirty="0">
                <a:solidFill>
                  <a:srgbClr val="CC0000"/>
                </a:solidFill>
                <a:ea typeface="ＭＳ Ｐゴシック" pitchFamily="34" charset="-128"/>
              </a:rPr>
              <a:t>: </a:t>
            </a:r>
            <a:r>
              <a:rPr lang="ja-JP" altLang="en-US" sz="2400" dirty="0">
                <a:solidFill>
                  <a:srgbClr val="CC0000"/>
                </a:solidFill>
                <a:ea typeface="ＭＳ Ｐゴシック" pitchFamily="34" charset="-128"/>
              </a:rPr>
              <a:t>“</a:t>
            </a:r>
            <a:r>
              <a:rPr lang="ko-KR" altLang="en-US" sz="2400" dirty="0">
                <a:solidFill>
                  <a:srgbClr val="CC0000"/>
                </a:solidFill>
                <a:ea typeface="ＭＳ Ｐゴシック" pitchFamily="34" charset="-128"/>
              </a:rPr>
              <a:t>네트워크들의 네트워크</a:t>
            </a:r>
            <a:r>
              <a:rPr lang="ja-JP" altLang="en-US" sz="2400" dirty="0">
                <a:solidFill>
                  <a:srgbClr val="CC0000"/>
                </a:solidFill>
                <a:ea typeface="ＭＳ Ｐゴシック" pitchFamily="34" charset="-128"/>
              </a:rPr>
              <a:t>”</a:t>
            </a:r>
            <a:endParaRPr lang="en-US" altLang="ja-JP" sz="2400" dirty="0">
              <a:solidFill>
                <a:srgbClr val="CC0000"/>
              </a:solidFill>
              <a:ea typeface="ＭＳ Ｐゴシック" pitchFamily="34" charset="-128"/>
            </a:endParaRPr>
          </a:p>
          <a:p>
            <a:pPr marL="682625" lvl="1" indent="-225425" eaLnBrk="1" hangingPunct="1"/>
            <a:r>
              <a:rPr lang="ko-KR" altLang="en-US" sz="2000" dirty="0">
                <a:ea typeface="Arial" pitchFamily="34" charset="0"/>
              </a:rPr>
              <a:t>상호 연결된</a:t>
            </a:r>
            <a:r>
              <a:rPr lang="en-US" altLang="ko-KR" sz="2000" dirty="0">
                <a:ea typeface="Arial" pitchFamily="34" charset="0"/>
              </a:rPr>
              <a:t> ISPs (internet service providers)</a:t>
            </a:r>
          </a:p>
          <a:p>
            <a:pPr marL="682625" lvl="1" indent="-225425" eaLnBrk="1" hangingPunct="1"/>
            <a:r>
              <a:rPr lang="ko-KR" altLang="en-US" sz="2000" dirty="0">
                <a:ea typeface="Arial" pitchFamily="34" charset="0"/>
              </a:rPr>
              <a:t>보통명사 </a:t>
            </a:r>
            <a:r>
              <a:rPr lang="en-US" altLang="ko-KR" sz="2000" dirty="0">
                <a:ea typeface="Arial" pitchFamily="34" charset="0"/>
              </a:rPr>
              <a:t>vs. </a:t>
            </a:r>
            <a:r>
              <a:rPr lang="ko-KR" altLang="en-US" sz="2000" dirty="0">
                <a:ea typeface="Arial" pitchFamily="34" charset="0"/>
              </a:rPr>
              <a:t>고유명사</a:t>
            </a:r>
            <a:endParaRPr lang="en-US" altLang="ko-KR" sz="2000" dirty="0">
              <a:ea typeface="Arial" pitchFamily="34" charset="0"/>
            </a:endParaRPr>
          </a:p>
          <a:p>
            <a:pPr marL="231775" indent="-231775" eaLnBrk="1" hangingPunct="1"/>
            <a:r>
              <a:rPr lang="ko-KR" altLang="en-US" sz="2400" i="1" dirty="0">
                <a:solidFill>
                  <a:srgbClr val="CC0000"/>
                </a:solidFill>
                <a:ea typeface="ＭＳ Ｐゴシック" pitchFamily="34" charset="-128"/>
              </a:rPr>
              <a:t>프로토콜</a:t>
            </a:r>
            <a:r>
              <a:rPr lang="ko-KR" altLang="en-US" sz="2400" dirty="0">
                <a:ea typeface="ＭＳ Ｐゴシック" pitchFamily="34" charset="-128"/>
              </a:rPr>
              <a:t>은 메시지의 송수신을 제어함</a:t>
            </a:r>
            <a:endParaRPr lang="en-US" altLang="ko-KR" sz="2400" dirty="0">
              <a:ea typeface="ＭＳ Ｐゴシック" pitchFamily="34" charset="-128"/>
            </a:endParaRPr>
          </a:p>
          <a:p>
            <a:pPr marL="682625" lvl="1" indent="-225425" eaLnBrk="1" hangingPunct="1"/>
            <a:r>
              <a:rPr lang="en-US" altLang="ko-KR" sz="2000" dirty="0">
                <a:ea typeface="Arial" pitchFamily="34" charset="0"/>
              </a:rPr>
              <a:t>e.g., TCP, IP, HTTP, Skype,  802.11</a:t>
            </a:r>
            <a:endParaRPr lang="en-US" altLang="ko-KR" dirty="0">
              <a:ea typeface="Arial" pitchFamily="34" charset="0"/>
            </a:endParaRPr>
          </a:p>
          <a:p>
            <a:pPr marL="231775" indent="-231775" eaLnBrk="1" hangingPunct="1"/>
            <a:r>
              <a:rPr lang="ko-KR" altLang="en-US" sz="2400" i="1" dirty="0">
                <a:solidFill>
                  <a:srgbClr val="C00000"/>
                </a:solidFill>
                <a:ea typeface="ＭＳ Ｐゴシック" pitchFamily="34" charset="-128"/>
              </a:rPr>
              <a:t>인터넷 표준</a:t>
            </a:r>
            <a:endParaRPr lang="en-US" altLang="ko-KR" sz="2400" i="1" dirty="0">
              <a:solidFill>
                <a:srgbClr val="C00000"/>
              </a:solidFill>
              <a:ea typeface="ＭＳ Ｐゴシック" pitchFamily="34" charset="-128"/>
            </a:endParaRPr>
          </a:p>
          <a:p>
            <a:pPr marL="682625" lvl="1" indent="-225425" eaLnBrk="1" hangingPunct="1"/>
            <a:r>
              <a:rPr lang="en-US" altLang="ko-KR" sz="2000" dirty="0">
                <a:ea typeface="Arial" pitchFamily="34" charset="0"/>
              </a:rPr>
              <a:t>ISO : </a:t>
            </a:r>
            <a:r>
              <a:rPr lang="ko-KR" altLang="en-US" sz="2000" dirty="0">
                <a:ea typeface="Arial" pitchFamily="34" charset="0"/>
              </a:rPr>
              <a:t>전세계 표준화 활동</a:t>
            </a:r>
            <a:endParaRPr lang="en-US" altLang="ko-KR" sz="2000" dirty="0">
              <a:ea typeface="Arial" pitchFamily="34" charset="0"/>
            </a:endParaRPr>
          </a:p>
          <a:p>
            <a:pPr marL="1082675" lvl="2" indent="-225425" eaLnBrk="1" hangingPunct="1"/>
            <a:r>
              <a:rPr lang="en-US" altLang="ko-KR" sz="1600" dirty="0">
                <a:ea typeface="Arial" pitchFamily="34" charset="0"/>
              </a:rPr>
              <a:t>OSI (Open System interconnection)</a:t>
            </a:r>
          </a:p>
          <a:p>
            <a:pPr marL="682625" lvl="1" indent="-225425" eaLnBrk="1" hangingPunct="1"/>
            <a:r>
              <a:rPr lang="en-US" altLang="ko-KR" sz="2000" dirty="0">
                <a:ea typeface="Arial" pitchFamily="34" charset="0"/>
              </a:rPr>
              <a:t>IEEE : </a:t>
            </a:r>
            <a:r>
              <a:rPr lang="ko-KR" altLang="en-US" sz="2000" dirty="0">
                <a:ea typeface="Arial" pitchFamily="34" charset="0"/>
              </a:rPr>
              <a:t>미국 </a:t>
            </a:r>
            <a:r>
              <a:rPr lang="ko-KR" altLang="en-US" sz="2000" dirty="0" err="1">
                <a:ea typeface="Arial" pitchFamily="34" charset="0"/>
              </a:rPr>
              <a:t>전기전자공학자협회</a:t>
            </a:r>
            <a:endParaRPr lang="en-US" altLang="ko-KR" sz="2000" dirty="0">
              <a:ea typeface="Arial" pitchFamily="34" charset="0"/>
            </a:endParaRPr>
          </a:p>
          <a:p>
            <a:pPr marL="682625" lvl="1" indent="-225425" eaLnBrk="1" hangingPunct="1"/>
            <a:r>
              <a:rPr lang="en-US" altLang="ko-KR" sz="2000" dirty="0">
                <a:ea typeface="Arial" pitchFamily="34" charset="0"/>
              </a:rPr>
              <a:t>ITU-T</a:t>
            </a:r>
            <a:r>
              <a:rPr lang="ko-KR" altLang="en-US" sz="2000" dirty="0">
                <a:ea typeface="Arial" pitchFamily="34" charset="0"/>
              </a:rPr>
              <a:t> </a:t>
            </a:r>
            <a:r>
              <a:rPr lang="en-US" altLang="ko-KR" sz="2000" dirty="0">
                <a:ea typeface="Arial" pitchFamily="34" charset="0"/>
              </a:rPr>
              <a:t>:</a:t>
            </a:r>
            <a:r>
              <a:rPr lang="ko-KR" altLang="en-US" sz="2000" dirty="0">
                <a:ea typeface="Arial" pitchFamily="34" charset="0"/>
              </a:rPr>
              <a:t> 국제전기통신 표준화 기구</a:t>
            </a:r>
            <a:endParaRPr lang="en-US" altLang="ko-KR" sz="2000" dirty="0">
              <a:ea typeface="Arial" pitchFamily="34" charset="0"/>
            </a:endParaRPr>
          </a:p>
          <a:p>
            <a:pPr marL="682625" lvl="1" indent="-225425" eaLnBrk="1" hangingPunct="1"/>
            <a:r>
              <a:rPr lang="en-US" altLang="ko-KR" sz="2000" dirty="0">
                <a:ea typeface="Arial" pitchFamily="34" charset="0"/>
              </a:rPr>
              <a:t>IETF: Internet Engineering Task Force</a:t>
            </a:r>
          </a:p>
          <a:p>
            <a:pPr marL="457200" lvl="1" indent="0" eaLnBrk="1" hangingPunct="1">
              <a:buNone/>
            </a:pPr>
            <a:r>
              <a:rPr lang="en-US" altLang="ko-KR" sz="2000" dirty="0">
                <a:ea typeface="Arial" pitchFamily="34" charset="0"/>
              </a:rPr>
              <a:t>  (</a:t>
            </a:r>
            <a:r>
              <a:rPr lang="ko-KR" altLang="en-US" sz="2000" dirty="0">
                <a:ea typeface="Arial" pitchFamily="34" charset="0"/>
              </a:rPr>
              <a:t>인터넷국제표준화기구</a:t>
            </a:r>
            <a:r>
              <a:rPr lang="en-US" altLang="ko-KR" sz="2000" dirty="0">
                <a:ea typeface="Arial" pitchFamily="34" charset="0"/>
              </a:rPr>
              <a:t>)</a:t>
            </a:r>
          </a:p>
          <a:p>
            <a:pPr marL="457200" lvl="1" indent="0" eaLnBrk="1" hangingPunct="1">
              <a:buNone/>
            </a:pPr>
            <a:r>
              <a:rPr lang="en-US" altLang="ko-KR" sz="2000" dirty="0">
                <a:ea typeface="Arial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2000" dirty="0">
                <a:ea typeface="Arial" pitchFamily="34" charset="0"/>
              </a:rPr>
              <a:t>RFC: Request for comments (</a:t>
            </a:r>
            <a:r>
              <a:rPr lang="ko-KR" altLang="en-US" sz="2000" dirty="0">
                <a:ea typeface="Arial" pitchFamily="34" charset="0"/>
              </a:rPr>
              <a:t>기술제안서</a:t>
            </a:r>
            <a:r>
              <a:rPr lang="en-US" altLang="ko-KR" sz="2000" dirty="0">
                <a:ea typeface="Arial" pitchFamily="34" charset="0"/>
              </a:rPr>
              <a:t>)</a:t>
            </a:r>
          </a:p>
          <a:p>
            <a:pPr marL="457200" lvl="1" indent="0" eaLnBrk="1" hangingPunct="1">
              <a:buNone/>
            </a:pPr>
            <a:endParaRPr lang="en-US" altLang="ko-KR" sz="2000" dirty="0">
              <a:ea typeface="Arial" pitchFamily="34" charset="0"/>
            </a:endParaRPr>
          </a:p>
        </p:txBody>
      </p:sp>
      <p:sp>
        <p:nvSpPr>
          <p:cNvPr id="14340" name="Rectangle 2"/>
          <p:cNvSpPr>
            <a:spLocks noChangeArrowheads="1"/>
          </p:cNvSpPr>
          <p:nvPr/>
        </p:nvSpPr>
        <p:spPr bwMode="auto">
          <a:xfrm>
            <a:off x="212725" y="190500"/>
            <a:ext cx="8382000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ko-KR" altLang="en-US" sz="3600" dirty="0">
                <a:solidFill>
                  <a:srgbClr val="000099"/>
                </a:solidFill>
                <a:latin typeface="Gill Sans MT" pitchFamily="34" charset="0"/>
              </a:rPr>
              <a:t>인터넷이란</a:t>
            </a:r>
            <a:r>
              <a:rPr lang="en-US" altLang="ja-JP" sz="3600" dirty="0">
                <a:solidFill>
                  <a:srgbClr val="000099"/>
                </a:solidFill>
                <a:latin typeface="Gill Sans MT" pitchFamily="34" charset="0"/>
              </a:rPr>
              <a:t>: </a:t>
            </a:r>
            <a:r>
              <a:rPr lang="ja-JP" altLang="en-US" sz="3600" dirty="0">
                <a:solidFill>
                  <a:srgbClr val="000099"/>
                </a:solidFill>
                <a:latin typeface="Gill Sans MT" pitchFamily="34" charset="0"/>
              </a:rPr>
              <a:t>“</a:t>
            </a:r>
            <a:r>
              <a:rPr lang="en-US" altLang="ja-JP" sz="3600" dirty="0">
                <a:solidFill>
                  <a:srgbClr val="000099"/>
                </a:solidFill>
                <a:latin typeface="Gill Sans MT" pitchFamily="34" charset="0"/>
              </a:rPr>
              <a:t>nuts and bolts</a:t>
            </a:r>
            <a:r>
              <a:rPr lang="ja-JP" altLang="en-US" sz="3600" dirty="0">
                <a:solidFill>
                  <a:srgbClr val="000099"/>
                </a:solidFill>
                <a:latin typeface="Gill Sans MT" pitchFamily="34" charset="0"/>
              </a:rPr>
              <a:t>”</a:t>
            </a:r>
            <a:r>
              <a:rPr lang="en-US" altLang="ja-JP" sz="3600" dirty="0">
                <a:solidFill>
                  <a:srgbClr val="000099"/>
                </a:solidFill>
                <a:latin typeface="Gill Sans MT" pitchFamily="34" charset="0"/>
              </a:rPr>
              <a:t> </a:t>
            </a:r>
            <a:r>
              <a:rPr lang="ko-KR" altLang="en-US" sz="3600" dirty="0">
                <a:solidFill>
                  <a:srgbClr val="000099"/>
                </a:solidFill>
                <a:latin typeface="Gill Sans MT" pitchFamily="34" charset="0"/>
              </a:rPr>
              <a:t>관점</a:t>
            </a:r>
            <a:endParaRPr lang="en-US" altLang="ko-KR" sz="4400" dirty="0">
              <a:solidFill>
                <a:srgbClr val="000099"/>
              </a:solidFill>
              <a:latin typeface="Gill Sans MT" pitchFamily="34" charset="0"/>
            </a:endParaRPr>
          </a:p>
        </p:txBody>
      </p:sp>
      <p:pic>
        <p:nvPicPr>
          <p:cNvPr id="14341" name="Picture 330" descr="underline_bas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0200" y="868363"/>
            <a:ext cx="8228013" cy="141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847F73C1-552C-42FC-BD99-6DDF4D749C5F}" type="slidenum">
              <a:rPr lang="en-US" altLang="ko-KR"/>
              <a:pPr/>
              <a:t>7</a:t>
            </a:fld>
            <a:endParaRPr lang="en-US" altLang="ko-KR"/>
          </a:p>
        </p:txBody>
      </p:sp>
      <p:grpSp>
        <p:nvGrpSpPr>
          <p:cNvPr id="14343" name="Group 979"/>
          <p:cNvGrpSpPr>
            <a:grpSpLocks/>
          </p:cNvGrpSpPr>
          <p:nvPr/>
        </p:nvGrpSpPr>
        <p:grpSpPr bwMode="auto">
          <a:xfrm>
            <a:off x="5202238" y="1384300"/>
            <a:ext cx="3551237" cy="4743450"/>
            <a:chOff x="5202238" y="1384300"/>
            <a:chExt cx="3551237" cy="4743450"/>
          </a:xfrm>
        </p:grpSpPr>
        <p:sp>
          <p:nvSpPr>
            <p:cNvPr id="14344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345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346" name="Freeform 665"/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4347" name="Group 666"/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14954" name="Rectangle 66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4955" name="AutoShape 66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14348" name="Freeform 669"/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349" name="Line 670"/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50" name="Line 671"/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51" name="Line 672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52" name="Line 674"/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353" name="Line 675"/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354" name="Line 678"/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355" name="Line 679"/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356" name="Line 680"/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357" name="Line 682"/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358" name="Line 683"/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14359" name="Picture 684" descr="access_point_stylized_small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360" name="Line 685"/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61" name="Line 686"/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14362" name="Picture 708" descr="access_point_stylized_small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363" name="Line 711"/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364" name="Line 712"/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365" name="Line 713"/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366" name="Line 714"/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367" name="Line 715"/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368" name="Line 716"/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369" name="Line 717"/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370" name="Line 718"/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371" name="Line 719"/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372" name="Line 720"/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373" name="Line 721"/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374" name="Line 722"/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375" name="Line 723"/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376" name="Line 724"/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377" name="Line 725"/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378" name="Line 726"/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379" name="Line 727"/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380" name="Line 728"/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381" name="Oval 407"/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14382" name="Rectangle 410"/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14383" name="Oval 411"/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grpSp>
          <p:nvGrpSpPr>
            <p:cNvPr id="14384" name="Group 732"/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14952" name="Freeform 7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953" name="Freeform 7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4385" name="Line 735"/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386" name="Line 736"/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4387" name="Group 737"/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1494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494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494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4947" name="Group 74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4950" name="Freeform 7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4951" name="Freeform 7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4948" name="Line 74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949" name="Line 74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4388" name="Group 746"/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1493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493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493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4939" name="Group 75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4942" name="Freeform 7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4943" name="Freeform 7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4940" name="Line 75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941" name="Line 75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4389" name="Group 764"/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1492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492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493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4931" name="Group 76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4934" name="Freeform 7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4935" name="Freeform 7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4932" name="Line 77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933" name="Line 77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4390" name="Line 782"/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4391" name="Group 801"/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1492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492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492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4923" name="Group 80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4926" name="Freeform 80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4927" name="Freeform 80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4924" name="Line 80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925" name="Line 80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4392" name="Group 810"/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1491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491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491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4915" name="Group 81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4918" name="Freeform 81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4919" name="Freeform 81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4916" name="Line 81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917" name="Line 81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4393" name="Group 819"/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1490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490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490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4907" name="Group 82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4910" name="Freeform 82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4911" name="Freeform 82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4908" name="Line 82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909" name="Line 82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4394" name="Group 828"/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1489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489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489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4899" name="Group 83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4902" name="Freeform 83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4903" name="Freeform 83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4900" name="Line 83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901" name="Line 83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4395" name="Group 846"/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14880" name="Line 270"/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4881" name="Line 271"/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4882" name="Line 272"/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4883" name="Line 273"/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4884" name="Line 274"/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4885" name="Line 275"/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4886" name="Line 276"/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4887" name="Line 277"/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4888" name="Line 278"/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4889" name="Line 279"/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4890" name="Line 280"/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4891" name="Line 281"/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4892" name="Line 282"/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4893" name="Line 283"/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4894" name="Line 284"/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4895" name="Oval 862"/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pic>
          <p:nvPicPr>
            <p:cNvPr id="14396" name="Picture 915" descr="access_point_stylized_small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397" name="Line 918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14398" name="Group 919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14878" name="Picture 92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879" name="Freeform 92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</p:grpSp>
        <p:grpSp>
          <p:nvGrpSpPr>
            <p:cNvPr id="14399" name="Group 922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14876" name="Picture 92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877" name="Freeform 92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</p:grpSp>
        <p:grpSp>
          <p:nvGrpSpPr>
            <p:cNvPr id="14400" name="Group 925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14874" name="Picture 92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875" name="Freeform 92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</p:grpSp>
        <p:grpSp>
          <p:nvGrpSpPr>
            <p:cNvPr id="14401" name="Group 928"/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14872" name="Picture 92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873" name="Freeform 930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</p:grpSp>
        <p:pic>
          <p:nvPicPr>
            <p:cNvPr id="14402" name="Picture 933" descr="iphone_stylized_small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5773010" y="1604047"/>
              <a:ext cx="136841" cy="3279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403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5618163" y="1558925"/>
              <a:ext cx="415925" cy="886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404" name="Picture 936" descr="access_point_stylized_small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4405" name="Group 938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14840" name="Freeform 93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8 w 354"/>
                  <a:gd name="T3" fmla="*/ 16 h 2742"/>
                  <a:gd name="T4" fmla="*/ 8 w 354"/>
                  <a:gd name="T5" fmla="*/ 119 h 2742"/>
                  <a:gd name="T6" fmla="*/ 0 w 354"/>
                  <a:gd name="T7" fmla="*/ 124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841" name="Rectangle 940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4842" name="Freeform 94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5 w 211"/>
                  <a:gd name="T3" fmla="*/ 11 h 2537"/>
                  <a:gd name="T4" fmla="*/ 2 w 211"/>
                  <a:gd name="T5" fmla="*/ 11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843" name="Freeform 94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7 h 226"/>
                  <a:gd name="T4" fmla="*/ 7 w 328"/>
                  <a:gd name="T5" fmla="*/ 11 h 226"/>
                  <a:gd name="T6" fmla="*/ 0 w 328"/>
                  <a:gd name="T7" fmla="*/ 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844" name="Rectangle 943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grpSp>
            <p:nvGrpSpPr>
              <p:cNvPr id="14845" name="Group 94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4870" name="AutoShape 945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14871" name="AutoShape 946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</p:grpSp>
          <p:sp>
            <p:nvSpPr>
              <p:cNvPr id="14846" name="Rectangle 947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grpSp>
            <p:nvGrpSpPr>
              <p:cNvPr id="14847" name="Group 94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4868" name="AutoShape 94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14869" name="AutoShape 950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</p:grpSp>
          <p:sp>
            <p:nvSpPr>
              <p:cNvPr id="14848" name="Rectangle 951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4849" name="Rectangle 952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grpSp>
            <p:nvGrpSpPr>
              <p:cNvPr id="14850" name="Group 95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4866" name="AutoShape 954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14867" name="AutoShape 955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</p:grpSp>
          <p:sp>
            <p:nvSpPr>
              <p:cNvPr id="14851" name="Freeform 95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6 h 226"/>
                  <a:gd name="T4" fmla="*/ 7 w 328"/>
                  <a:gd name="T5" fmla="*/ 10 h 226"/>
                  <a:gd name="T6" fmla="*/ 0 w 328"/>
                  <a:gd name="T7" fmla="*/ 4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14852" name="Group 95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4864" name="AutoShape 958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14865" name="AutoShape 95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</p:grpSp>
          <p:sp>
            <p:nvSpPr>
              <p:cNvPr id="14853" name="Rectangle 960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4854" name="Freeform 96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7 w 296"/>
                  <a:gd name="T3" fmla="*/ 6 h 256"/>
                  <a:gd name="T4" fmla="*/ 7 w 296"/>
                  <a:gd name="T5" fmla="*/ 11 h 256"/>
                  <a:gd name="T6" fmla="*/ 0 w 296"/>
                  <a:gd name="T7" fmla="*/ 4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855" name="Freeform 96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7 w 304"/>
                  <a:gd name="T3" fmla="*/ 8 h 288"/>
                  <a:gd name="T4" fmla="*/ 6 w 304"/>
                  <a:gd name="T5" fmla="*/ 13 h 288"/>
                  <a:gd name="T6" fmla="*/ 2 w 304"/>
                  <a:gd name="T7" fmla="*/ 6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856" name="Oval 963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4857" name="Freeform 96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6 h 240"/>
                  <a:gd name="T2" fmla="*/ 2 w 306"/>
                  <a:gd name="T3" fmla="*/ 11 h 240"/>
                  <a:gd name="T4" fmla="*/ 7 w 306"/>
                  <a:gd name="T5" fmla="*/ 6 h 240"/>
                  <a:gd name="T6" fmla="*/ 7 w 306"/>
                  <a:gd name="T7" fmla="*/ 0 h 240"/>
                  <a:gd name="T8" fmla="*/ 0 w 306"/>
                  <a:gd name="T9" fmla="*/ 6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858" name="AutoShape 96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4859" name="AutoShape 966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4860" name="Oval 967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4861" name="Oval 968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ko-KR" altLang="ko-KR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4862" name="Oval 969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4863" name="Rectangle 970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grpSp>
          <p:nvGrpSpPr>
            <p:cNvPr id="14406" name="Group 971"/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14808" name="Freeform 97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8 w 354"/>
                  <a:gd name="T3" fmla="*/ 16 h 2742"/>
                  <a:gd name="T4" fmla="*/ 8 w 354"/>
                  <a:gd name="T5" fmla="*/ 119 h 2742"/>
                  <a:gd name="T6" fmla="*/ 0 w 354"/>
                  <a:gd name="T7" fmla="*/ 124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809" name="Rectangle 973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4810" name="Freeform 97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5 w 211"/>
                  <a:gd name="T3" fmla="*/ 11 h 2537"/>
                  <a:gd name="T4" fmla="*/ 2 w 211"/>
                  <a:gd name="T5" fmla="*/ 11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811" name="Freeform 97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7 h 226"/>
                  <a:gd name="T4" fmla="*/ 7 w 328"/>
                  <a:gd name="T5" fmla="*/ 11 h 226"/>
                  <a:gd name="T6" fmla="*/ 0 w 328"/>
                  <a:gd name="T7" fmla="*/ 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812" name="Rectangle 976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grpSp>
            <p:nvGrpSpPr>
              <p:cNvPr id="14813" name="Group 97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4838" name="AutoShape 978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14839" name="AutoShape 979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</p:grpSp>
          <p:sp>
            <p:nvSpPr>
              <p:cNvPr id="14814" name="Rectangle 980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grpSp>
            <p:nvGrpSpPr>
              <p:cNvPr id="14815" name="Group 98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4836" name="AutoShape 982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14837" name="AutoShape 983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</p:grpSp>
          <p:sp>
            <p:nvSpPr>
              <p:cNvPr id="14816" name="Rectangle 984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4817" name="Rectangle 985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grpSp>
            <p:nvGrpSpPr>
              <p:cNvPr id="14818" name="Group 98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4834" name="AutoShape 987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14835" name="AutoShape 988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</p:grpSp>
          <p:sp>
            <p:nvSpPr>
              <p:cNvPr id="14819" name="Freeform 98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6 h 226"/>
                  <a:gd name="T4" fmla="*/ 7 w 328"/>
                  <a:gd name="T5" fmla="*/ 10 h 226"/>
                  <a:gd name="T6" fmla="*/ 0 w 328"/>
                  <a:gd name="T7" fmla="*/ 4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14820" name="Group 99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4832" name="AutoShape 991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14833" name="AutoShape 992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</p:grpSp>
          <p:sp>
            <p:nvSpPr>
              <p:cNvPr id="14821" name="Rectangle 993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4822" name="Freeform 99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7 w 296"/>
                  <a:gd name="T3" fmla="*/ 6 h 256"/>
                  <a:gd name="T4" fmla="*/ 7 w 296"/>
                  <a:gd name="T5" fmla="*/ 11 h 256"/>
                  <a:gd name="T6" fmla="*/ 0 w 296"/>
                  <a:gd name="T7" fmla="*/ 4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823" name="Freeform 99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7 w 304"/>
                  <a:gd name="T3" fmla="*/ 8 h 288"/>
                  <a:gd name="T4" fmla="*/ 6 w 304"/>
                  <a:gd name="T5" fmla="*/ 13 h 288"/>
                  <a:gd name="T6" fmla="*/ 2 w 304"/>
                  <a:gd name="T7" fmla="*/ 6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824" name="Oval 996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4825" name="Freeform 99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6 h 240"/>
                  <a:gd name="T2" fmla="*/ 2 w 306"/>
                  <a:gd name="T3" fmla="*/ 11 h 240"/>
                  <a:gd name="T4" fmla="*/ 7 w 306"/>
                  <a:gd name="T5" fmla="*/ 6 h 240"/>
                  <a:gd name="T6" fmla="*/ 7 w 306"/>
                  <a:gd name="T7" fmla="*/ 0 h 240"/>
                  <a:gd name="T8" fmla="*/ 0 w 306"/>
                  <a:gd name="T9" fmla="*/ 6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826" name="AutoShape 99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4827" name="AutoShape 999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4828" name="Oval 1000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4829" name="Oval 1001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ko-KR" altLang="ko-KR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4830" name="Oval 1002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4831" name="Rectangle 1003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pic>
          <p:nvPicPr>
            <p:cNvPr id="14407" name="Picture 1005" descr="antenna_stylized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5302250" y="2043113"/>
              <a:ext cx="530703" cy="2237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408" name="Picture 1006" descr="laptop_keyboard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 rot="109064" flipH="1">
              <a:off x="5327957" y="2291590"/>
              <a:ext cx="437222" cy="159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409" name="Freeform 1007"/>
            <p:cNvSpPr>
              <a:spLocks/>
            </p:cNvSpPr>
            <p:nvPr/>
          </p:nvSpPr>
          <p:spPr bwMode="auto">
            <a:xfrm>
              <a:off x="5472854" y="2136804"/>
              <a:ext cx="351920" cy="208166"/>
            </a:xfrm>
            <a:custGeom>
              <a:avLst/>
              <a:gdLst>
                <a:gd name="T0" fmla="*/ 193954059 w 2982"/>
                <a:gd name="T1" fmla="*/ 0 h 2442"/>
                <a:gd name="T2" fmla="*/ 0 w 2982"/>
                <a:gd name="T3" fmla="*/ 52653382 h 2442"/>
                <a:gd name="T4" fmla="*/ 775802547 w 2982"/>
                <a:gd name="T5" fmla="*/ 52653382 h 2442"/>
                <a:gd name="T6" fmla="*/ 775802547 w 2982"/>
                <a:gd name="T7" fmla="*/ 52653382 h 2442"/>
                <a:gd name="T8" fmla="*/ 19395405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14410" name="Picture 1008" descr="screen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5490187" y="2142157"/>
              <a:ext cx="319785" cy="1894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411" name="Freeform 1009"/>
            <p:cNvSpPr>
              <a:spLocks/>
            </p:cNvSpPr>
            <p:nvPr/>
          </p:nvSpPr>
          <p:spPr bwMode="auto">
            <a:xfrm>
              <a:off x="5536928" y="2130663"/>
              <a:ext cx="298168" cy="38736"/>
            </a:xfrm>
            <a:custGeom>
              <a:avLst/>
              <a:gdLst>
                <a:gd name="T0" fmla="*/ 193617522 w 2528"/>
                <a:gd name="T1" fmla="*/ 0 h 455"/>
                <a:gd name="T2" fmla="*/ 774455933 w 2528"/>
                <a:gd name="T3" fmla="*/ 52445146 h 455"/>
                <a:gd name="T4" fmla="*/ 774455933 w 2528"/>
                <a:gd name="T5" fmla="*/ 52445146 h 455"/>
                <a:gd name="T6" fmla="*/ 0 w 2528"/>
                <a:gd name="T7" fmla="*/ 52445146 h 455"/>
                <a:gd name="T8" fmla="*/ 193617522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12" name="Freeform 1010"/>
            <p:cNvSpPr>
              <a:spLocks/>
            </p:cNvSpPr>
            <p:nvPr/>
          </p:nvSpPr>
          <p:spPr bwMode="auto">
            <a:xfrm>
              <a:off x="5469738" y="2130348"/>
              <a:ext cx="82770" cy="161242"/>
            </a:xfrm>
            <a:custGeom>
              <a:avLst/>
              <a:gdLst>
                <a:gd name="T0" fmla="*/ 193416032 w 702"/>
                <a:gd name="T1" fmla="*/ 0 h 1893"/>
                <a:gd name="T2" fmla="*/ 0 w 702"/>
                <a:gd name="T3" fmla="*/ 52528358 h 1893"/>
                <a:gd name="T4" fmla="*/ 193416032 w 702"/>
                <a:gd name="T5" fmla="*/ 52528358 h 1893"/>
                <a:gd name="T6" fmla="*/ 193416032 w 702"/>
                <a:gd name="T7" fmla="*/ 52528358 h 1893"/>
                <a:gd name="T8" fmla="*/ 193416032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13" name="Freeform 1011"/>
            <p:cNvSpPr>
              <a:spLocks/>
            </p:cNvSpPr>
            <p:nvPr/>
          </p:nvSpPr>
          <p:spPr bwMode="auto">
            <a:xfrm>
              <a:off x="5743756" y="2159163"/>
              <a:ext cx="89197" cy="186121"/>
            </a:xfrm>
            <a:custGeom>
              <a:avLst/>
              <a:gdLst>
                <a:gd name="T0" fmla="*/ 193802070 w 756"/>
                <a:gd name="T1" fmla="*/ 0 h 2184"/>
                <a:gd name="T2" fmla="*/ 193802070 w 756"/>
                <a:gd name="T3" fmla="*/ 52609433 h 2184"/>
                <a:gd name="T4" fmla="*/ 0 w 756"/>
                <a:gd name="T5" fmla="*/ 52609433 h 2184"/>
                <a:gd name="T6" fmla="*/ 193802070 w 756"/>
                <a:gd name="T7" fmla="*/ 52609433 h 2184"/>
                <a:gd name="T8" fmla="*/ 19380207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14" name="Freeform 1012"/>
            <p:cNvSpPr>
              <a:spLocks/>
            </p:cNvSpPr>
            <p:nvPr/>
          </p:nvSpPr>
          <p:spPr bwMode="auto">
            <a:xfrm>
              <a:off x="5468764" y="2283402"/>
              <a:ext cx="327186" cy="62828"/>
            </a:xfrm>
            <a:custGeom>
              <a:avLst/>
              <a:gdLst>
                <a:gd name="T0" fmla="*/ 193830617 w 2773"/>
                <a:gd name="T1" fmla="*/ 0 h 738"/>
                <a:gd name="T2" fmla="*/ 0 w 2773"/>
                <a:gd name="T3" fmla="*/ 52443591 h 738"/>
                <a:gd name="T4" fmla="*/ 775308309 w 2773"/>
                <a:gd name="T5" fmla="*/ 52443591 h 738"/>
                <a:gd name="T6" fmla="*/ 775308309 w 2773"/>
                <a:gd name="T7" fmla="*/ 52443591 h 738"/>
                <a:gd name="T8" fmla="*/ 19383061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15" name="Freeform 1013"/>
            <p:cNvSpPr>
              <a:spLocks/>
            </p:cNvSpPr>
            <p:nvPr/>
          </p:nvSpPr>
          <p:spPr bwMode="auto">
            <a:xfrm>
              <a:off x="5753689" y="2160738"/>
              <a:ext cx="83549" cy="186909"/>
            </a:xfrm>
            <a:custGeom>
              <a:avLst/>
              <a:gdLst>
                <a:gd name="T0" fmla="*/ 886744152 w 637"/>
                <a:gd name="T1" fmla="*/ 0 h 1659"/>
                <a:gd name="T2" fmla="*/ 886744152 w 637"/>
                <a:gd name="T3" fmla="*/ 0 h 1659"/>
                <a:gd name="T4" fmla="*/ 295581428 w 637"/>
                <a:gd name="T5" fmla="*/ 2147483647 h 1659"/>
                <a:gd name="T6" fmla="*/ 0 w 637"/>
                <a:gd name="T7" fmla="*/ 2147483647 h 1659"/>
                <a:gd name="T8" fmla="*/ 88674415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16" name="Freeform 1014"/>
            <p:cNvSpPr>
              <a:spLocks/>
            </p:cNvSpPr>
            <p:nvPr/>
          </p:nvSpPr>
          <p:spPr bwMode="auto">
            <a:xfrm>
              <a:off x="5469154" y="2291747"/>
              <a:ext cx="290962" cy="62040"/>
            </a:xfrm>
            <a:custGeom>
              <a:avLst/>
              <a:gdLst>
                <a:gd name="T0" fmla="*/ 0 w 2216"/>
                <a:gd name="T1" fmla="*/ 0 h 550"/>
                <a:gd name="T2" fmla="*/ 296524942 w 2216"/>
                <a:gd name="T3" fmla="*/ 162178072 h 550"/>
                <a:gd name="T4" fmla="*/ 2147483647 w 2216"/>
                <a:gd name="T5" fmla="*/ 1133846597 h 550"/>
                <a:gd name="T6" fmla="*/ 2147483647 w 2216"/>
                <a:gd name="T7" fmla="*/ 97166824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4417" name="Group 1015"/>
            <p:cNvGrpSpPr>
              <a:grpSpLocks/>
            </p:cNvGrpSpPr>
            <p:nvPr/>
          </p:nvGrpSpPr>
          <p:grpSpPr bwMode="auto">
            <a:xfrm>
              <a:off x="5464285" y="2358039"/>
              <a:ext cx="98740" cy="36846"/>
              <a:chOff x="1740" y="2642"/>
              <a:chExt cx="752" cy="327"/>
            </a:xfrm>
          </p:grpSpPr>
          <p:sp>
            <p:nvSpPr>
              <p:cNvPr id="14802" name="Freeform 1016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803" name="Freeform 1017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804" name="Freeform 1018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805" name="Freeform 1019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806" name="Freeform 1020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807" name="Freeform 1021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4418" name="Freeform 1022"/>
            <p:cNvSpPr>
              <a:spLocks/>
            </p:cNvSpPr>
            <p:nvPr/>
          </p:nvSpPr>
          <p:spPr bwMode="auto">
            <a:xfrm>
              <a:off x="5633331" y="2363550"/>
              <a:ext cx="119579" cy="80936"/>
            </a:xfrm>
            <a:custGeom>
              <a:avLst/>
              <a:gdLst>
                <a:gd name="T0" fmla="*/ 213225067 w 990"/>
                <a:gd name="T1" fmla="*/ 327634039 h 792"/>
                <a:gd name="T2" fmla="*/ 426450134 w 990"/>
                <a:gd name="T3" fmla="*/ 0 h 792"/>
                <a:gd name="T4" fmla="*/ 426450134 w 990"/>
                <a:gd name="T5" fmla="*/ 108859857 h 792"/>
                <a:gd name="T6" fmla="*/ 0 w 990"/>
                <a:gd name="T7" fmla="*/ 327634039 h 792"/>
                <a:gd name="T8" fmla="*/ 213225067 w 990"/>
                <a:gd name="T9" fmla="*/ 327634039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19" name="Freeform 1023"/>
            <p:cNvSpPr>
              <a:spLocks/>
            </p:cNvSpPr>
            <p:nvPr/>
          </p:nvSpPr>
          <p:spPr bwMode="auto">
            <a:xfrm>
              <a:off x="5328152" y="2370006"/>
              <a:ext cx="305958" cy="73850"/>
            </a:xfrm>
            <a:custGeom>
              <a:avLst/>
              <a:gdLst>
                <a:gd name="T0" fmla="*/ 213487852 w 2532"/>
                <a:gd name="T1" fmla="*/ 0 h 723"/>
                <a:gd name="T2" fmla="*/ 213487852 w 2532"/>
                <a:gd name="T3" fmla="*/ 0 h 723"/>
                <a:gd name="T4" fmla="*/ 1279175104 w 2532"/>
                <a:gd name="T5" fmla="*/ 326105249 h 723"/>
                <a:gd name="T6" fmla="*/ 1279175104 w 2532"/>
                <a:gd name="T7" fmla="*/ 326105249 h 723"/>
                <a:gd name="T8" fmla="*/ 0 w 2532"/>
                <a:gd name="T9" fmla="*/ 108705274 h 723"/>
                <a:gd name="T10" fmla="*/ 21348785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20" name="Freeform 1024"/>
            <p:cNvSpPr>
              <a:spLocks/>
            </p:cNvSpPr>
            <p:nvPr/>
          </p:nvSpPr>
          <p:spPr bwMode="auto">
            <a:xfrm>
              <a:off x="5328347" y="2356465"/>
              <a:ext cx="3311" cy="14959"/>
            </a:xfrm>
            <a:custGeom>
              <a:avLst/>
              <a:gdLst>
                <a:gd name="T0" fmla="*/ 262278177 w 26"/>
                <a:gd name="T1" fmla="*/ 107489987 h 147"/>
                <a:gd name="T2" fmla="*/ 262278177 w 26"/>
                <a:gd name="T3" fmla="*/ 107489987 h 147"/>
                <a:gd name="T4" fmla="*/ 0 w 26"/>
                <a:gd name="T5" fmla="*/ 107489987 h 147"/>
                <a:gd name="T6" fmla="*/ 262278177 w 26"/>
                <a:gd name="T7" fmla="*/ 0 h 147"/>
                <a:gd name="T8" fmla="*/ 262278177 w 26"/>
                <a:gd name="T9" fmla="*/ 10748998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21" name="Freeform 1025"/>
            <p:cNvSpPr>
              <a:spLocks/>
            </p:cNvSpPr>
            <p:nvPr/>
          </p:nvSpPr>
          <p:spPr bwMode="auto">
            <a:xfrm>
              <a:off x="5328542" y="2295526"/>
              <a:ext cx="142170" cy="61883"/>
            </a:xfrm>
            <a:custGeom>
              <a:avLst/>
              <a:gdLst>
                <a:gd name="T0" fmla="*/ 427578636 w 1176"/>
                <a:gd name="T1" fmla="*/ 0 h 606"/>
                <a:gd name="T2" fmla="*/ 0 w 1176"/>
                <a:gd name="T3" fmla="*/ 217234261 h 606"/>
                <a:gd name="T4" fmla="*/ 213789318 w 1176"/>
                <a:gd name="T5" fmla="*/ 217234261 h 606"/>
                <a:gd name="T6" fmla="*/ 427578636 w 1176"/>
                <a:gd name="T7" fmla="*/ 108617131 h 606"/>
                <a:gd name="T8" fmla="*/ 427578636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22" name="Freeform 1026"/>
            <p:cNvSpPr>
              <a:spLocks/>
            </p:cNvSpPr>
            <p:nvPr/>
          </p:nvSpPr>
          <p:spPr bwMode="auto">
            <a:xfrm>
              <a:off x="5338085" y="2359614"/>
              <a:ext cx="290183" cy="71016"/>
            </a:xfrm>
            <a:custGeom>
              <a:avLst/>
              <a:gdLst>
                <a:gd name="T0" fmla="*/ 173113862 w 2532"/>
                <a:gd name="T1" fmla="*/ 0 h 723"/>
                <a:gd name="T2" fmla="*/ 173113862 w 2532"/>
                <a:gd name="T3" fmla="*/ 0 h 723"/>
                <a:gd name="T4" fmla="*/ 344717215 w 2532"/>
                <a:gd name="T5" fmla="*/ 92871339 h 723"/>
                <a:gd name="T6" fmla="*/ 344717215 w 2532"/>
                <a:gd name="T7" fmla="*/ 92871339 h 723"/>
                <a:gd name="T8" fmla="*/ 0 w 2532"/>
                <a:gd name="T9" fmla="*/ 92871339 h 723"/>
                <a:gd name="T10" fmla="*/ 17311386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23" name="Freeform 1027"/>
            <p:cNvSpPr>
              <a:spLocks/>
            </p:cNvSpPr>
            <p:nvPr/>
          </p:nvSpPr>
          <p:spPr bwMode="auto">
            <a:xfrm flipV="1">
              <a:off x="5627878" y="2354575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20898190 h 723"/>
                <a:gd name="T6" fmla="*/ 0 w 2532"/>
                <a:gd name="T7" fmla="*/ 320898190 h 723"/>
                <a:gd name="T8" fmla="*/ 0 w 2532"/>
                <a:gd name="T9" fmla="*/ 107314329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14424" name="Picture 1030" descr="laptop_keyboard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425" name="Freeform 1031"/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14426" name="Picture 1032" descr="screen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427" name="Freeform 1033"/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28" name="Freeform 1034"/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29" name="Freeform 1035"/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30" name="Freeform 1036"/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31" name="Freeform 1037"/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32" name="Freeform 1038"/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4433" name="Group 1039"/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14796" name="Freeform 1040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797" name="Freeform 1041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798" name="Freeform 1042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799" name="Freeform 1043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800" name="Freeform 1044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801" name="Freeform 1045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4434" name="Freeform 1046"/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35" name="Freeform 1047"/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36" name="Freeform 1048"/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37" name="Freeform 1049"/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38" name="Freeform 1050"/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39" name="Freeform 1051"/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4440" name="Group 2"/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14774" name="Picture 1054" descr="laptop_keyboard"/>
              <p:cNvPicPr>
                <a:picLocks noChangeAspect="1" noChangeArrowheads="1"/>
              </p:cNvPicPr>
              <p:nvPr/>
            </p:nvPicPr>
            <p:blipFill>
              <a:blip r:embed="rId15"/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775" name="Freeform 1055"/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pic>
            <p:nvPicPr>
              <p:cNvPr id="14776" name="Picture 1056" descr="screen"/>
              <p:cNvPicPr>
                <a:picLocks noChangeAspect="1" noChangeArrowheads="1"/>
              </p:cNvPicPr>
              <p:nvPr/>
            </p:nvPicPr>
            <p:blipFill>
              <a:blip r:embed="rId16"/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777" name="Freeform 1057"/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778" name="Freeform 1058"/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779" name="Freeform 1059"/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780" name="Freeform 1060"/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781" name="Freeform 1061"/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782" name="Freeform 1062"/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14783" name="Group 1063"/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14790" name="Freeform 106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4791" name="Freeform 106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4792" name="Freeform 106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4793" name="Freeform 106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4794" name="Freeform 106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4795" name="Freeform 106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4784" name="Freeform 1070"/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785" name="Freeform 1071"/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786" name="Freeform 1072"/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787" name="Freeform 1073"/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788" name="Freeform 1074"/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789" name="Freeform 1075"/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pic>
          <p:nvPicPr>
            <p:cNvPr id="14441" name="Picture 1077" descr="desktop_computer_stylized_medium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 flipH="1">
              <a:off x="6156325" y="3300413"/>
              <a:ext cx="342900" cy="334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442" name="Freeform 1078"/>
            <p:cNvSpPr>
              <a:spLocks/>
            </p:cNvSpPr>
            <p:nvPr/>
          </p:nvSpPr>
          <p:spPr bwMode="auto">
            <a:xfrm flipH="1">
              <a:off x="6302568" y="3332533"/>
              <a:ext cx="161685" cy="153507"/>
            </a:xfrm>
            <a:custGeom>
              <a:avLst/>
              <a:gdLst>
                <a:gd name="T0" fmla="*/ 0 w 356"/>
                <a:gd name="T1" fmla="*/ 0 h 368"/>
                <a:gd name="T2" fmla="*/ 2147483647 w 356"/>
                <a:gd name="T3" fmla="*/ 2147483647 h 368"/>
                <a:gd name="T4" fmla="*/ 2147483647 w 356"/>
                <a:gd name="T5" fmla="*/ 2147483647 h 368"/>
                <a:gd name="T6" fmla="*/ 2147483647 w 356"/>
                <a:gd name="T7" fmla="*/ 214748364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  <p:pic>
          <p:nvPicPr>
            <p:cNvPr id="14443" name="Picture 1081" descr="laptop_keyboard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444" name="Freeform 1082"/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14445" name="Picture 1083" descr="screen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446" name="Freeform 1084"/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47" name="Freeform 1085"/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48" name="Freeform 1086"/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49" name="Freeform 1087"/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50" name="Freeform 1088"/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51" name="Freeform 1089"/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4452" name="Group 1090"/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14768" name="Freeform 109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769" name="Freeform 109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770" name="Freeform 109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771" name="Freeform 109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772" name="Freeform 109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773" name="Freeform 109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4453" name="Freeform 1097"/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54" name="Freeform 1098"/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55" name="Freeform 1099"/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56" name="Freeform 1100"/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57" name="Freeform 1101"/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58" name="Freeform 1102"/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4459" name="Group 1103"/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1476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476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476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4763" name="Group 110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766" name="Freeform 110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4767" name="Freeform 110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4764" name="Line 111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765" name="Line 111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4460" name="Group 1112"/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1475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475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475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4755" name="Group 11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758" name="Freeform 11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4759" name="Freeform 11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4756" name="Line 11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757" name="Line 11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4461" name="Group 1121"/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1474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474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474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4747" name="Group 112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4750" name="Freeform 11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4751" name="Freeform 11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4748" name="Line 112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749" name="Line 112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4462" name="Group 1130"/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1473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473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473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4739" name="Group 113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4742" name="Freeform 11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4743" name="Freeform 11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4740" name="Line 113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741" name="Line 113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4463" name="Group 1139"/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1472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472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473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4731" name="Group 114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4734" name="Freeform 11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4735" name="Freeform 11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4732" name="Line 1146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733" name="Line 1147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4464" name="Group 3"/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14726" name="Picture 555" descr="fridge2.png"/>
              <p:cNvPicPr>
                <a:picLocks noChangeAspect="1"/>
              </p:cNvPicPr>
              <p:nvPr/>
            </p:nvPicPr>
            <p:blipFill>
              <a:blip r:embed="rId18"/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727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19"/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4465" name="Picture 603" descr="car_icon_small"/>
            <p:cNvPicPr>
              <a:picLocks noChangeAspect="1" noChangeArrowheads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466" name="Picture 814" descr="light2.png"/>
            <p:cNvPicPr>
              <a:picLocks noChangeAspect="1"/>
            </p:cNvPicPr>
            <p:nvPr/>
          </p:nvPicPr>
          <p:blipFill>
            <a:blip r:embed="rId21"/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467" name="Picture 1017" descr="antenna_stylized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468" name="Picture 1017" descr="antenna_stylized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4469" name="Group 347"/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1354" name="Oval 1353"/>
              <p:cNvSpPr>
                <a:spLocks noChangeArrowheads="1"/>
              </p:cNvSpPr>
              <p:nvPr/>
            </p:nvSpPr>
            <p:spPr bwMode="auto">
              <a:xfrm flipV="1">
                <a:off x="1874829" y="1695169"/>
                <a:ext cx="1126060" cy="319747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355" name="Rectangle 1354"/>
              <p:cNvSpPr/>
              <p:nvPr/>
            </p:nvSpPr>
            <p:spPr bwMode="auto">
              <a:xfrm>
                <a:off x="1872116" y="1739006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1356" name="Oval 1355"/>
              <p:cNvSpPr>
                <a:spLocks noChangeArrowheads="1"/>
              </p:cNvSpPr>
              <p:nvPr/>
            </p:nvSpPr>
            <p:spPr bwMode="auto">
              <a:xfrm flipV="1">
                <a:off x="1872116" y="1576553"/>
                <a:ext cx="1126058" cy="31974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357" name="Freeform 1356"/>
              <p:cNvSpPr/>
              <p:nvPr/>
            </p:nvSpPr>
            <p:spPr bwMode="auto">
              <a:xfrm>
                <a:off x="2159736" y="1674540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58" name="Freeform 1357"/>
              <p:cNvSpPr>
                <a:spLocks/>
              </p:cNvSpPr>
              <p:nvPr/>
            </p:nvSpPr>
            <p:spPr bwMode="auto">
              <a:xfrm>
                <a:off x="2102754" y="1633283"/>
                <a:ext cx="664783" cy="11088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59" name="Freeform 1358"/>
              <p:cNvSpPr>
                <a:spLocks/>
              </p:cNvSpPr>
              <p:nvPr/>
            </p:nvSpPr>
            <p:spPr bwMode="auto">
              <a:xfrm>
                <a:off x="2536897" y="1728692"/>
                <a:ext cx="244206" cy="95408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60" name="Freeform 1359"/>
              <p:cNvSpPr>
                <a:spLocks/>
              </p:cNvSpPr>
              <p:nvPr/>
            </p:nvSpPr>
            <p:spPr bwMode="auto">
              <a:xfrm>
                <a:off x="2091900" y="1731270"/>
                <a:ext cx="238779" cy="9540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361" name="Straight Connector 1360"/>
              <p:cNvCxnSpPr>
                <a:cxnSpLocks noChangeShapeType="1"/>
                <a:endCxn id="1356" idx="2"/>
              </p:cNvCxnSpPr>
              <p:nvPr/>
            </p:nvCxnSpPr>
            <p:spPr bwMode="auto">
              <a:xfrm flipH="1" flipV="1">
                <a:off x="1872116" y="1736427"/>
                <a:ext cx="2713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1362" name="Straight Connector 1361"/>
              <p:cNvCxnSpPr>
                <a:cxnSpLocks noChangeShapeType="1"/>
              </p:cNvCxnSpPr>
              <p:nvPr/>
            </p:nvCxnSpPr>
            <p:spPr bwMode="auto">
              <a:xfrm flipH="1" flipV="1">
                <a:off x="2998175" y="1736427"/>
                <a:ext cx="2714" cy="121195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14470" name="Group 347"/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1345" name="Oval 1344"/>
              <p:cNvSpPr>
                <a:spLocks noChangeArrowheads="1"/>
              </p:cNvSpPr>
              <p:nvPr/>
            </p:nvSpPr>
            <p:spPr bwMode="auto">
              <a:xfrm flipV="1">
                <a:off x="1875246" y="1695720"/>
                <a:ext cx="1123346" cy="317168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346" name="Rectangle 1345"/>
              <p:cNvSpPr/>
              <p:nvPr/>
            </p:nvSpPr>
            <p:spPr bwMode="auto">
              <a:xfrm>
                <a:off x="1872532" y="1739555"/>
                <a:ext cx="1126060" cy="1160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1347" name="Oval 1346"/>
              <p:cNvSpPr>
                <a:spLocks noChangeArrowheads="1"/>
              </p:cNvSpPr>
              <p:nvPr/>
            </p:nvSpPr>
            <p:spPr bwMode="auto">
              <a:xfrm flipV="1">
                <a:off x="1872532" y="1577104"/>
                <a:ext cx="1123346" cy="317168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348" name="Freeform 1347"/>
              <p:cNvSpPr/>
              <p:nvPr/>
            </p:nvSpPr>
            <p:spPr bwMode="auto">
              <a:xfrm>
                <a:off x="2160152" y="1672512"/>
                <a:ext cx="548106" cy="16245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49" name="Freeform 1348"/>
              <p:cNvSpPr>
                <a:spLocks/>
              </p:cNvSpPr>
              <p:nvPr/>
            </p:nvSpPr>
            <p:spPr bwMode="auto">
              <a:xfrm>
                <a:off x="2103171" y="1633833"/>
                <a:ext cx="662069" cy="110879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50" name="Freeform 1349"/>
              <p:cNvSpPr>
                <a:spLocks/>
              </p:cNvSpPr>
              <p:nvPr/>
            </p:nvSpPr>
            <p:spPr bwMode="auto">
              <a:xfrm>
                <a:off x="2537314" y="1726663"/>
                <a:ext cx="244206" cy="97987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51" name="Freeform 1350"/>
              <p:cNvSpPr>
                <a:spLocks/>
              </p:cNvSpPr>
              <p:nvPr/>
            </p:nvSpPr>
            <p:spPr bwMode="auto">
              <a:xfrm>
                <a:off x="2089603" y="1729241"/>
                <a:ext cx="241493" cy="97987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352" name="Straight Connector 1351"/>
              <p:cNvCxnSpPr>
                <a:cxnSpLocks noChangeShapeType="1"/>
                <a:endCxn id="1347" idx="2"/>
              </p:cNvCxnSpPr>
              <p:nvPr/>
            </p:nvCxnSpPr>
            <p:spPr bwMode="auto">
              <a:xfrm flipH="1" flipV="1">
                <a:off x="1872532" y="1736978"/>
                <a:ext cx="2714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1353" name="Straight Connector 1352"/>
              <p:cNvCxnSpPr>
                <a:cxnSpLocks noChangeShapeType="1"/>
              </p:cNvCxnSpPr>
              <p:nvPr/>
            </p:nvCxnSpPr>
            <p:spPr bwMode="auto">
              <a:xfrm flipH="1" flipV="1">
                <a:off x="2995877" y="1734398"/>
                <a:ext cx="2714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14471" name="Group 347"/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1336" name="Oval 1335"/>
              <p:cNvSpPr>
                <a:spLocks noChangeArrowheads="1"/>
              </p:cNvSpPr>
              <p:nvPr/>
            </p:nvSpPr>
            <p:spPr bwMode="auto">
              <a:xfrm flipV="1">
                <a:off x="1874875" y="1695070"/>
                <a:ext cx="1126060" cy="319747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337" name="Rectangle 1336"/>
              <p:cNvSpPr/>
              <p:nvPr/>
            </p:nvSpPr>
            <p:spPr bwMode="auto">
              <a:xfrm>
                <a:off x="1872162" y="1738907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1338" name="Oval 1337"/>
              <p:cNvSpPr>
                <a:spLocks noChangeArrowheads="1"/>
              </p:cNvSpPr>
              <p:nvPr/>
            </p:nvSpPr>
            <p:spPr bwMode="auto">
              <a:xfrm flipV="1">
                <a:off x="1872162" y="1576454"/>
                <a:ext cx="1126058" cy="31974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339" name="Freeform 1338"/>
              <p:cNvSpPr/>
              <p:nvPr/>
            </p:nvSpPr>
            <p:spPr bwMode="auto">
              <a:xfrm>
                <a:off x="2159782" y="1674441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40" name="Freeform 1339"/>
              <p:cNvSpPr>
                <a:spLocks/>
              </p:cNvSpPr>
              <p:nvPr/>
            </p:nvSpPr>
            <p:spPr bwMode="auto">
              <a:xfrm>
                <a:off x="2102800" y="1633184"/>
                <a:ext cx="664783" cy="11088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41" name="Freeform 1340"/>
              <p:cNvSpPr>
                <a:spLocks/>
              </p:cNvSpPr>
              <p:nvPr/>
            </p:nvSpPr>
            <p:spPr bwMode="auto">
              <a:xfrm>
                <a:off x="2536944" y="1728593"/>
                <a:ext cx="244206" cy="95408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42" name="Freeform 1341"/>
              <p:cNvSpPr>
                <a:spLocks/>
              </p:cNvSpPr>
              <p:nvPr/>
            </p:nvSpPr>
            <p:spPr bwMode="auto">
              <a:xfrm>
                <a:off x="2091947" y="1731171"/>
                <a:ext cx="238779" cy="9540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343" name="Straight Connector 1342"/>
              <p:cNvCxnSpPr>
                <a:cxnSpLocks noChangeShapeType="1"/>
                <a:endCxn id="1338" idx="2"/>
              </p:cNvCxnSpPr>
              <p:nvPr/>
            </p:nvCxnSpPr>
            <p:spPr bwMode="auto">
              <a:xfrm flipH="1" flipV="1">
                <a:off x="1872162" y="1736328"/>
                <a:ext cx="2713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1344" name="Straight Connector 1343"/>
              <p:cNvCxnSpPr>
                <a:cxnSpLocks noChangeShapeType="1"/>
              </p:cNvCxnSpPr>
              <p:nvPr/>
            </p:nvCxnSpPr>
            <p:spPr bwMode="auto">
              <a:xfrm flipH="1" flipV="1">
                <a:off x="2998221" y="1736328"/>
                <a:ext cx="2714" cy="121195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14472" name="Group 347"/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1327" name="Oval 1326"/>
              <p:cNvSpPr>
                <a:spLocks noChangeArrowheads="1"/>
              </p:cNvSpPr>
              <p:nvPr/>
            </p:nvSpPr>
            <p:spPr bwMode="auto">
              <a:xfrm flipV="1">
                <a:off x="1874401" y="1693738"/>
                <a:ext cx="1125103" cy="319666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328" name="Rectangle 1327"/>
              <p:cNvSpPr/>
              <p:nvPr/>
            </p:nvSpPr>
            <p:spPr bwMode="auto">
              <a:xfrm>
                <a:off x="1870189" y="1739404"/>
                <a:ext cx="1129316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1329" name="Oval 1328"/>
              <p:cNvSpPr>
                <a:spLocks noChangeArrowheads="1"/>
              </p:cNvSpPr>
              <p:nvPr/>
            </p:nvSpPr>
            <p:spPr bwMode="auto">
              <a:xfrm flipV="1">
                <a:off x="1870189" y="1575004"/>
                <a:ext cx="1125101" cy="319668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330" name="Freeform 1329"/>
              <p:cNvSpPr/>
              <p:nvPr/>
            </p:nvSpPr>
            <p:spPr bwMode="auto">
              <a:xfrm>
                <a:off x="2160944" y="1672426"/>
                <a:ext cx="547803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31" name="Freeform 1330"/>
              <p:cNvSpPr>
                <a:spLocks/>
              </p:cNvSpPr>
              <p:nvPr/>
            </p:nvSpPr>
            <p:spPr bwMode="auto">
              <a:xfrm>
                <a:off x="2101950" y="1632849"/>
                <a:ext cx="661578" cy="109600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32" name="Freeform 1331"/>
              <p:cNvSpPr>
                <a:spLocks/>
              </p:cNvSpPr>
              <p:nvPr/>
            </p:nvSpPr>
            <p:spPr bwMode="auto">
              <a:xfrm>
                <a:off x="2535979" y="1727226"/>
                <a:ext cx="244404" cy="97422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33" name="Freeform 1332"/>
              <p:cNvSpPr>
                <a:spLocks/>
              </p:cNvSpPr>
              <p:nvPr/>
            </p:nvSpPr>
            <p:spPr bwMode="auto">
              <a:xfrm>
                <a:off x="2089310" y="1730271"/>
                <a:ext cx="240189" cy="97422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334" name="Straight Connector 1333"/>
              <p:cNvCxnSpPr>
                <a:cxnSpLocks noChangeShapeType="1"/>
                <a:endCxn id="1329" idx="2"/>
              </p:cNvCxnSpPr>
              <p:nvPr/>
            </p:nvCxnSpPr>
            <p:spPr bwMode="auto">
              <a:xfrm flipH="1" flipV="1">
                <a:off x="1870189" y="1736360"/>
                <a:ext cx="4213" cy="121778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1335" name="Straight Connector 1334"/>
              <p:cNvCxnSpPr>
                <a:cxnSpLocks noChangeShapeType="1"/>
              </p:cNvCxnSpPr>
              <p:nvPr/>
            </p:nvCxnSpPr>
            <p:spPr bwMode="auto">
              <a:xfrm flipH="1" flipV="1">
                <a:off x="2995289" y="1733315"/>
                <a:ext cx="4215" cy="12482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14473" name="Group 347"/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1318" name="Oval 1317"/>
              <p:cNvSpPr>
                <a:spLocks noChangeArrowheads="1"/>
              </p:cNvSpPr>
              <p:nvPr/>
            </p:nvSpPr>
            <p:spPr bwMode="auto">
              <a:xfrm flipV="1">
                <a:off x="1877892" y="1694743"/>
                <a:ext cx="1119914" cy="318751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319" name="Rectangle 1318"/>
              <p:cNvSpPr/>
              <p:nvPr/>
            </p:nvSpPr>
            <p:spPr bwMode="auto">
              <a:xfrm>
                <a:off x="1873449" y="1739300"/>
                <a:ext cx="1124357" cy="1165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1320" name="Oval 1319"/>
              <p:cNvSpPr>
                <a:spLocks noChangeArrowheads="1"/>
              </p:cNvSpPr>
              <p:nvPr/>
            </p:nvSpPr>
            <p:spPr bwMode="auto">
              <a:xfrm flipV="1">
                <a:off x="1873449" y="1574784"/>
                <a:ext cx="1119914" cy="318749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321" name="Freeform 1320"/>
              <p:cNvSpPr/>
              <p:nvPr/>
            </p:nvSpPr>
            <p:spPr bwMode="auto">
              <a:xfrm>
                <a:off x="2162315" y="1670752"/>
                <a:ext cx="546626" cy="16108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22" name="Freeform 1321"/>
              <p:cNvSpPr>
                <a:spLocks/>
              </p:cNvSpPr>
              <p:nvPr/>
            </p:nvSpPr>
            <p:spPr bwMode="auto">
              <a:xfrm>
                <a:off x="2104543" y="1633049"/>
                <a:ext cx="657727" cy="109677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23" name="Freeform 1322"/>
              <p:cNvSpPr>
                <a:spLocks/>
              </p:cNvSpPr>
              <p:nvPr/>
            </p:nvSpPr>
            <p:spPr bwMode="auto">
              <a:xfrm>
                <a:off x="2535619" y="1725591"/>
                <a:ext cx="244427" cy="99394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24" name="Freeform 1323"/>
              <p:cNvSpPr>
                <a:spLocks/>
              </p:cNvSpPr>
              <p:nvPr/>
            </p:nvSpPr>
            <p:spPr bwMode="auto">
              <a:xfrm>
                <a:off x="2091209" y="1729017"/>
                <a:ext cx="239982" cy="95968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325" name="Straight Connector 1324"/>
              <p:cNvCxnSpPr>
                <a:cxnSpLocks noChangeShapeType="1"/>
                <a:endCxn id="1320" idx="2"/>
              </p:cNvCxnSpPr>
              <p:nvPr/>
            </p:nvCxnSpPr>
            <p:spPr bwMode="auto">
              <a:xfrm flipH="1" flipV="1">
                <a:off x="1873449" y="1735872"/>
                <a:ext cx="4443" cy="123387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1326" name="Straight Connector 1325"/>
              <p:cNvCxnSpPr>
                <a:cxnSpLocks noChangeShapeType="1"/>
              </p:cNvCxnSpPr>
              <p:nvPr/>
            </p:nvCxnSpPr>
            <p:spPr bwMode="auto">
              <a:xfrm flipH="1" flipV="1">
                <a:off x="2993363" y="1732446"/>
                <a:ext cx="4443" cy="123387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14474" name="Group 1110"/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1309" name="Oval 1308"/>
              <p:cNvSpPr>
                <a:spLocks noChangeArrowheads="1"/>
              </p:cNvSpPr>
              <p:nvPr/>
            </p:nvSpPr>
            <p:spPr bwMode="auto">
              <a:xfrm flipV="1">
                <a:off x="7916261" y="1595082"/>
                <a:ext cx="621721" cy="196676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310" name="Rectangle 1309"/>
              <p:cNvSpPr/>
              <p:nvPr/>
            </p:nvSpPr>
            <p:spPr bwMode="auto">
              <a:xfrm>
                <a:off x="7913888" y="1622848"/>
                <a:ext cx="624093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1311" name="Oval 1310"/>
              <p:cNvSpPr>
                <a:spLocks noChangeArrowheads="1"/>
              </p:cNvSpPr>
              <p:nvPr/>
            </p:nvSpPr>
            <p:spPr bwMode="auto">
              <a:xfrm flipV="1">
                <a:off x="7913888" y="1516411"/>
                <a:ext cx="621721" cy="196676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312" name="Freeform 1311"/>
              <p:cNvSpPr/>
              <p:nvPr/>
            </p:nvSpPr>
            <p:spPr bwMode="auto">
              <a:xfrm>
                <a:off x="8072877" y="1581199"/>
                <a:ext cx="303742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13" name="Freeform 1312"/>
              <p:cNvSpPr>
                <a:spLocks/>
              </p:cNvSpPr>
              <p:nvPr/>
            </p:nvSpPr>
            <p:spPr bwMode="auto">
              <a:xfrm>
                <a:off x="8042029" y="1555746"/>
                <a:ext cx="365439" cy="69415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14" name="Freeform 1313"/>
              <p:cNvSpPr>
                <a:spLocks/>
              </p:cNvSpPr>
              <p:nvPr/>
            </p:nvSpPr>
            <p:spPr bwMode="auto">
              <a:xfrm>
                <a:off x="8281700" y="1613593"/>
                <a:ext cx="135261" cy="60160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15" name="Freeform 1314"/>
              <p:cNvSpPr>
                <a:spLocks/>
              </p:cNvSpPr>
              <p:nvPr/>
            </p:nvSpPr>
            <p:spPr bwMode="auto">
              <a:xfrm>
                <a:off x="8034910" y="1615906"/>
                <a:ext cx="132887" cy="6016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316" name="Straight Connector 1315"/>
              <p:cNvCxnSpPr>
                <a:cxnSpLocks noChangeShapeType="1"/>
                <a:endCxn id="1311" idx="2"/>
              </p:cNvCxnSpPr>
              <p:nvPr/>
            </p:nvCxnSpPr>
            <p:spPr bwMode="auto">
              <a:xfrm flipH="1" flipV="1">
                <a:off x="7913888" y="1615906"/>
                <a:ext cx="2372" cy="76357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1317" name="Straight Connector 1316"/>
              <p:cNvCxnSpPr>
                <a:cxnSpLocks noChangeShapeType="1"/>
              </p:cNvCxnSpPr>
              <p:nvPr/>
            </p:nvCxnSpPr>
            <p:spPr bwMode="auto">
              <a:xfrm flipH="1" flipV="1">
                <a:off x="8535609" y="1618220"/>
                <a:ext cx="2372" cy="7635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14475" name="Group 1111"/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1300" name="Oval 1299"/>
              <p:cNvSpPr>
                <a:spLocks noChangeArrowheads="1"/>
              </p:cNvSpPr>
              <p:nvPr/>
            </p:nvSpPr>
            <p:spPr bwMode="auto">
              <a:xfrm flipV="1">
                <a:off x="7915268" y="1595576"/>
                <a:ext cx="624095" cy="19667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301" name="Rectangle 1300"/>
              <p:cNvSpPr/>
              <p:nvPr/>
            </p:nvSpPr>
            <p:spPr bwMode="auto">
              <a:xfrm>
                <a:off x="7912896" y="1623342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1302" name="Oval 1301"/>
              <p:cNvSpPr>
                <a:spLocks noChangeArrowheads="1"/>
              </p:cNvSpPr>
              <p:nvPr/>
            </p:nvSpPr>
            <p:spPr bwMode="auto">
              <a:xfrm flipV="1">
                <a:off x="7912896" y="1516906"/>
                <a:ext cx="624093" cy="19667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303" name="Freeform 1302"/>
              <p:cNvSpPr/>
              <p:nvPr/>
            </p:nvSpPr>
            <p:spPr bwMode="auto">
              <a:xfrm>
                <a:off x="8071885" y="1581693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04" name="Freeform 1303"/>
              <p:cNvSpPr>
                <a:spLocks/>
              </p:cNvSpPr>
              <p:nvPr/>
            </p:nvSpPr>
            <p:spPr bwMode="auto">
              <a:xfrm>
                <a:off x="8041037" y="1556241"/>
                <a:ext cx="367811" cy="69415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05" name="Freeform 1304"/>
              <p:cNvSpPr>
                <a:spLocks/>
              </p:cNvSpPr>
              <p:nvPr/>
            </p:nvSpPr>
            <p:spPr bwMode="auto">
              <a:xfrm>
                <a:off x="8283081" y="1614087"/>
                <a:ext cx="135259" cy="60160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06" name="Freeform 1305"/>
              <p:cNvSpPr>
                <a:spLocks/>
              </p:cNvSpPr>
              <p:nvPr/>
            </p:nvSpPr>
            <p:spPr bwMode="auto">
              <a:xfrm>
                <a:off x="8033917" y="1616401"/>
                <a:ext cx="135261" cy="6016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307" name="Straight Connector 1306"/>
              <p:cNvCxnSpPr>
                <a:cxnSpLocks noChangeShapeType="1"/>
                <a:endCxn id="1302" idx="2"/>
              </p:cNvCxnSpPr>
              <p:nvPr/>
            </p:nvCxnSpPr>
            <p:spPr bwMode="auto">
              <a:xfrm flipH="1" flipV="1">
                <a:off x="7912896" y="1616401"/>
                <a:ext cx="2372" cy="7635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1308" name="Straight Connector 1307"/>
              <p:cNvCxnSpPr>
                <a:cxnSpLocks noChangeShapeType="1"/>
              </p:cNvCxnSpPr>
              <p:nvPr/>
            </p:nvCxnSpPr>
            <p:spPr bwMode="auto">
              <a:xfrm flipH="1" flipV="1">
                <a:off x="8536989" y="1618714"/>
                <a:ext cx="2374" cy="76357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14476" name="Group 1112"/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1291" name="Oval 1290"/>
              <p:cNvSpPr>
                <a:spLocks noChangeArrowheads="1"/>
              </p:cNvSpPr>
              <p:nvPr/>
            </p:nvSpPr>
            <p:spPr bwMode="auto">
              <a:xfrm flipV="1">
                <a:off x="7915277" y="1593365"/>
                <a:ext cx="624093" cy="198990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292" name="Rectangle 1291"/>
              <p:cNvSpPr/>
              <p:nvPr/>
            </p:nvSpPr>
            <p:spPr bwMode="auto">
              <a:xfrm>
                <a:off x="7912903" y="162113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1293" name="Oval 1292"/>
              <p:cNvSpPr>
                <a:spLocks noChangeArrowheads="1"/>
              </p:cNvSpPr>
              <p:nvPr/>
            </p:nvSpPr>
            <p:spPr bwMode="auto">
              <a:xfrm flipV="1">
                <a:off x="7912903" y="1514694"/>
                <a:ext cx="624095" cy="19899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294" name="Freeform 1293"/>
              <p:cNvSpPr/>
              <p:nvPr/>
            </p:nvSpPr>
            <p:spPr bwMode="auto">
              <a:xfrm>
                <a:off x="8071894" y="1579482"/>
                <a:ext cx="306114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95" name="Freeform 1294"/>
              <p:cNvSpPr>
                <a:spLocks/>
              </p:cNvSpPr>
              <p:nvPr/>
            </p:nvSpPr>
            <p:spPr bwMode="auto">
              <a:xfrm>
                <a:off x="8041044" y="1554029"/>
                <a:ext cx="367813" cy="69415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96" name="Freeform 1295"/>
              <p:cNvSpPr>
                <a:spLocks/>
              </p:cNvSpPr>
              <p:nvPr/>
            </p:nvSpPr>
            <p:spPr bwMode="auto">
              <a:xfrm>
                <a:off x="8283088" y="1614189"/>
                <a:ext cx="135261" cy="60160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97" name="Freeform 1296"/>
              <p:cNvSpPr>
                <a:spLocks/>
              </p:cNvSpPr>
              <p:nvPr/>
            </p:nvSpPr>
            <p:spPr bwMode="auto">
              <a:xfrm>
                <a:off x="8033926" y="1614189"/>
                <a:ext cx="135259" cy="62474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298" name="Straight Connector 1297"/>
              <p:cNvCxnSpPr>
                <a:cxnSpLocks noChangeShapeType="1"/>
                <a:endCxn id="1293" idx="2"/>
              </p:cNvCxnSpPr>
              <p:nvPr/>
            </p:nvCxnSpPr>
            <p:spPr bwMode="auto">
              <a:xfrm flipH="1" flipV="1">
                <a:off x="7912903" y="1614189"/>
                <a:ext cx="2374" cy="78671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1299" name="Straight Connector 1298"/>
              <p:cNvCxnSpPr>
                <a:cxnSpLocks noChangeShapeType="1"/>
              </p:cNvCxnSpPr>
              <p:nvPr/>
            </p:nvCxnSpPr>
            <p:spPr bwMode="auto">
              <a:xfrm flipH="1" flipV="1">
                <a:off x="8536998" y="1618816"/>
                <a:ext cx="2372" cy="76357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14477" name="Group 1113"/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1282" name="Oval 1281"/>
              <p:cNvSpPr>
                <a:spLocks noChangeArrowheads="1"/>
              </p:cNvSpPr>
              <p:nvPr/>
            </p:nvSpPr>
            <p:spPr bwMode="auto">
              <a:xfrm flipV="1">
                <a:off x="7915183" y="1595105"/>
                <a:ext cx="624095" cy="196676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283" name="Rectangle 1282"/>
              <p:cNvSpPr/>
              <p:nvPr/>
            </p:nvSpPr>
            <p:spPr bwMode="auto">
              <a:xfrm>
                <a:off x="7912811" y="162287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1284" name="Oval 1283"/>
              <p:cNvSpPr>
                <a:spLocks noChangeArrowheads="1"/>
              </p:cNvSpPr>
              <p:nvPr/>
            </p:nvSpPr>
            <p:spPr bwMode="auto">
              <a:xfrm flipV="1">
                <a:off x="7912811" y="1516435"/>
                <a:ext cx="624093" cy="196676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285" name="Freeform 1284"/>
              <p:cNvSpPr/>
              <p:nvPr/>
            </p:nvSpPr>
            <p:spPr bwMode="auto">
              <a:xfrm>
                <a:off x="8071800" y="1581222"/>
                <a:ext cx="306115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86" name="Freeform 1285"/>
              <p:cNvSpPr>
                <a:spLocks/>
              </p:cNvSpPr>
              <p:nvPr/>
            </p:nvSpPr>
            <p:spPr bwMode="auto">
              <a:xfrm>
                <a:off x="8040952" y="1555769"/>
                <a:ext cx="367811" cy="69415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87" name="Freeform 1286"/>
              <p:cNvSpPr>
                <a:spLocks/>
              </p:cNvSpPr>
              <p:nvPr/>
            </p:nvSpPr>
            <p:spPr bwMode="auto">
              <a:xfrm>
                <a:off x="8282996" y="1613616"/>
                <a:ext cx="135259" cy="60160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88" name="Freeform 1287"/>
              <p:cNvSpPr>
                <a:spLocks/>
              </p:cNvSpPr>
              <p:nvPr/>
            </p:nvSpPr>
            <p:spPr bwMode="auto">
              <a:xfrm>
                <a:off x="8033832" y="1615929"/>
                <a:ext cx="135261" cy="6016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289" name="Straight Connector 1288"/>
              <p:cNvCxnSpPr>
                <a:cxnSpLocks noChangeShapeType="1"/>
                <a:endCxn id="1284" idx="2"/>
              </p:cNvCxnSpPr>
              <p:nvPr/>
            </p:nvCxnSpPr>
            <p:spPr bwMode="auto">
              <a:xfrm flipH="1" flipV="1">
                <a:off x="7912811" y="1615929"/>
                <a:ext cx="2372" cy="76357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1290" name="Straight Connector 1289"/>
              <p:cNvCxnSpPr>
                <a:cxnSpLocks noChangeShapeType="1"/>
              </p:cNvCxnSpPr>
              <p:nvPr/>
            </p:nvCxnSpPr>
            <p:spPr bwMode="auto">
              <a:xfrm flipH="1" flipV="1">
                <a:off x="8536904" y="1618244"/>
                <a:ext cx="2374" cy="7635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14478" name="Group 1114"/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1273" name="Oval 1272"/>
              <p:cNvSpPr>
                <a:spLocks noChangeArrowheads="1"/>
              </p:cNvSpPr>
              <p:nvPr/>
            </p:nvSpPr>
            <p:spPr bwMode="auto">
              <a:xfrm flipV="1">
                <a:off x="7916193" y="1595113"/>
                <a:ext cx="624095" cy="19667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274" name="Rectangle 1273"/>
              <p:cNvSpPr/>
              <p:nvPr/>
            </p:nvSpPr>
            <p:spPr bwMode="auto">
              <a:xfrm>
                <a:off x="7913821" y="1622879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1275" name="Oval 1274"/>
              <p:cNvSpPr>
                <a:spLocks noChangeArrowheads="1"/>
              </p:cNvSpPr>
              <p:nvPr/>
            </p:nvSpPr>
            <p:spPr bwMode="auto">
              <a:xfrm flipV="1">
                <a:off x="7913821" y="1516442"/>
                <a:ext cx="624093" cy="19667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276" name="Freeform 1275"/>
              <p:cNvSpPr/>
              <p:nvPr/>
            </p:nvSpPr>
            <p:spPr bwMode="auto">
              <a:xfrm>
                <a:off x="8072810" y="1581230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77" name="Freeform 1276"/>
              <p:cNvSpPr>
                <a:spLocks/>
              </p:cNvSpPr>
              <p:nvPr/>
            </p:nvSpPr>
            <p:spPr bwMode="auto">
              <a:xfrm>
                <a:off x="8041962" y="1555778"/>
                <a:ext cx="367811" cy="69415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78" name="Freeform 1277"/>
              <p:cNvSpPr>
                <a:spLocks/>
              </p:cNvSpPr>
              <p:nvPr/>
            </p:nvSpPr>
            <p:spPr bwMode="auto">
              <a:xfrm>
                <a:off x="8284006" y="1613623"/>
                <a:ext cx="135259" cy="60160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79" name="Freeform 1278"/>
              <p:cNvSpPr>
                <a:spLocks/>
              </p:cNvSpPr>
              <p:nvPr/>
            </p:nvSpPr>
            <p:spPr bwMode="auto">
              <a:xfrm>
                <a:off x="8034842" y="1615938"/>
                <a:ext cx="135261" cy="6016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280" name="Straight Connector 1279"/>
              <p:cNvCxnSpPr>
                <a:cxnSpLocks noChangeShapeType="1"/>
                <a:endCxn id="1275" idx="2"/>
              </p:cNvCxnSpPr>
              <p:nvPr/>
            </p:nvCxnSpPr>
            <p:spPr bwMode="auto">
              <a:xfrm flipH="1" flipV="1">
                <a:off x="7913821" y="1615938"/>
                <a:ext cx="2372" cy="7635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1281" name="Straight Connector 1280"/>
              <p:cNvCxnSpPr>
                <a:cxnSpLocks noChangeShapeType="1"/>
              </p:cNvCxnSpPr>
              <p:nvPr/>
            </p:nvCxnSpPr>
            <p:spPr bwMode="auto">
              <a:xfrm flipH="1" flipV="1">
                <a:off x="8537914" y="1618251"/>
                <a:ext cx="2374" cy="76357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14479" name="Group 1115"/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1264" name="Oval 1263"/>
              <p:cNvSpPr>
                <a:spLocks noChangeArrowheads="1"/>
              </p:cNvSpPr>
              <p:nvPr/>
            </p:nvSpPr>
            <p:spPr bwMode="auto">
              <a:xfrm flipV="1">
                <a:off x="7916060" y="1593871"/>
                <a:ext cx="624095" cy="198990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265" name="Rectangle 1264"/>
              <p:cNvSpPr/>
              <p:nvPr/>
            </p:nvSpPr>
            <p:spPr bwMode="auto">
              <a:xfrm>
                <a:off x="7913688" y="1621637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1266" name="Oval 1265"/>
              <p:cNvSpPr>
                <a:spLocks noChangeArrowheads="1"/>
              </p:cNvSpPr>
              <p:nvPr/>
            </p:nvSpPr>
            <p:spPr bwMode="auto">
              <a:xfrm flipV="1">
                <a:off x="7913688" y="1515200"/>
                <a:ext cx="624093" cy="19899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267" name="Freeform 1266"/>
              <p:cNvSpPr/>
              <p:nvPr/>
            </p:nvSpPr>
            <p:spPr bwMode="auto">
              <a:xfrm>
                <a:off x="8072677" y="1579988"/>
                <a:ext cx="306115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68" name="Freeform 1267"/>
              <p:cNvSpPr>
                <a:spLocks/>
              </p:cNvSpPr>
              <p:nvPr/>
            </p:nvSpPr>
            <p:spPr bwMode="auto">
              <a:xfrm>
                <a:off x="8041829" y="1554536"/>
                <a:ext cx="367811" cy="69415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69" name="Freeform 1268"/>
              <p:cNvSpPr>
                <a:spLocks/>
              </p:cNvSpPr>
              <p:nvPr/>
            </p:nvSpPr>
            <p:spPr bwMode="auto">
              <a:xfrm>
                <a:off x="8283873" y="1614696"/>
                <a:ext cx="135259" cy="60160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70" name="Freeform 1269"/>
              <p:cNvSpPr>
                <a:spLocks/>
              </p:cNvSpPr>
              <p:nvPr/>
            </p:nvSpPr>
            <p:spPr bwMode="auto">
              <a:xfrm>
                <a:off x="8034709" y="1614696"/>
                <a:ext cx="135261" cy="62473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271" name="Straight Connector 1270"/>
              <p:cNvCxnSpPr>
                <a:cxnSpLocks noChangeShapeType="1"/>
                <a:endCxn id="1266" idx="2"/>
              </p:cNvCxnSpPr>
              <p:nvPr/>
            </p:nvCxnSpPr>
            <p:spPr bwMode="auto">
              <a:xfrm flipH="1" flipV="1">
                <a:off x="7913688" y="1614696"/>
                <a:ext cx="2372" cy="78671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1272" name="Straight Connector 1271"/>
              <p:cNvCxnSpPr>
                <a:cxnSpLocks noChangeShapeType="1"/>
              </p:cNvCxnSpPr>
              <p:nvPr/>
            </p:nvCxnSpPr>
            <p:spPr bwMode="auto">
              <a:xfrm flipH="1" flipV="1">
                <a:off x="8537781" y="1619324"/>
                <a:ext cx="2374" cy="7635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sp>
          <p:nvSpPr>
            <p:cNvPr id="14480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81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82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83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84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85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86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87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88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89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90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91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4492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2"/>
              <a:chOff x="4650" y="1129"/>
              <a:chExt cx="246" cy="95"/>
            </a:xfrm>
          </p:grpSpPr>
          <p:sp>
            <p:nvSpPr>
              <p:cNvPr id="1461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462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462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4622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625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4626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4623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624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4493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2"/>
              <a:chOff x="4650" y="1129"/>
              <a:chExt cx="246" cy="95"/>
            </a:xfrm>
          </p:grpSpPr>
          <p:sp>
            <p:nvSpPr>
              <p:cNvPr id="1461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461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461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4614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617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4618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4615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616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4494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2"/>
              <a:chOff x="4650" y="1129"/>
              <a:chExt cx="246" cy="95"/>
            </a:xfrm>
          </p:grpSpPr>
          <p:sp>
            <p:nvSpPr>
              <p:cNvPr id="1460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460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460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4606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609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4610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4607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608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4495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4496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1459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459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459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4598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601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4602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4599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600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4497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1458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458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458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4590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593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4594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4591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592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4498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1457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458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458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4582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585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4586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4583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584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4499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494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600"/>
                <a:t>mobile network</a:t>
              </a:r>
            </a:p>
          </p:txBody>
        </p:sp>
        <p:sp>
          <p:nvSpPr>
            <p:cNvPr id="14500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0807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600"/>
                <a:t>global ISP</a:t>
              </a:r>
            </a:p>
          </p:txBody>
        </p:sp>
        <p:sp>
          <p:nvSpPr>
            <p:cNvPr id="14501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890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600"/>
                <a:t>regional ISP</a:t>
              </a:r>
            </a:p>
          </p:txBody>
        </p:sp>
        <p:sp>
          <p:nvSpPr>
            <p:cNvPr id="14502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95350" cy="48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ko-KR" sz="1600"/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600"/>
                <a:t>network</a:t>
              </a:r>
            </a:p>
          </p:txBody>
        </p:sp>
        <p:sp>
          <p:nvSpPr>
            <p:cNvPr id="14503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95400" cy="48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ko-KR" sz="1600"/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600"/>
                <a:t>       network</a:t>
              </a:r>
            </a:p>
          </p:txBody>
        </p:sp>
        <p:pic>
          <p:nvPicPr>
            <p:cNvPr id="14504" name="Picture 269" descr="cell_tower_radiation copy"/>
            <p:cNvPicPr>
              <a:picLocks noChangeAspect="1" noChangeArrowheads="1"/>
            </p:cNvPicPr>
            <p:nvPr/>
          </p:nvPicPr>
          <p:blipFill>
            <a:blip r:embed="rId22"/>
            <a:srcRect/>
            <a:stretch>
              <a:fillRect/>
            </a:stretch>
          </p:blipFill>
          <p:spPr bwMode="auto">
            <a:xfrm>
              <a:off x="6026149" y="1803400"/>
              <a:ext cx="518463" cy="412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4505" name="Group 347"/>
            <p:cNvGrpSpPr>
              <a:grpSpLocks/>
            </p:cNvGrpSpPr>
            <p:nvPr/>
          </p:nvGrpSpPr>
          <p:grpSpPr bwMode="auto">
            <a:xfrm>
              <a:off x="7077272" y="3621727"/>
              <a:ext cx="493804" cy="228319"/>
              <a:chOff x="1871277" y="1576300"/>
              <a:chExt cx="1128371" cy="437861"/>
            </a:xfrm>
          </p:grpSpPr>
          <p:sp>
            <p:nvSpPr>
              <p:cNvPr id="1207" name="Oval 1206"/>
              <p:cNvSpPr>
                <a:spLocks noChangeArrowheads="1"/>
              </p:cNvSpPr>
              <p:nvPr/>
            </p:nvSpPr>
            <p:spPr bwMode="auto">
              <a:xfrm flipV="1">
                <a:off x="1874456" y="1693807"/>
                <a:ext cx="1124534" cy="319668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208" name="Rectangle 1207"/>
              <p:cNvSpPr/>
              <p:nvPr/>
            </p:nvSpPr>
            <p:spPr bwMode="auto">
              <a:xfrm>
                <a:off x="1870827" y="1739475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1209" name="Oval 1208"/>
              <p:cNvSpPr>
                <a:spLocks noChangeArrowheads="1"/>
              </p:cNvSpPr>
              <p:nvPr/>
            </p:nvSpPr>
            <p:spPr bwMode="auto">
              <a:xfrm flipV="1">
                <a:off x="1870827" y="1575075"/>
                <a:ext cx="1124534" cy="319666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210" name="Freeform 1209"/>
              <p:cNvSpPr/>
              <p:nvPr/>
            </p:nvSpPr>
            <p:spPr bwMode="auto">
              <a:xfrm>
                <a:off x="2157403" y="1672497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11" name="Freeform 1210"/>
              <p:cNvSpPr>
                <a:spLocks/>
              </p:cNvSpPr>
              <p:nvPr/>
            </p:nvSpPr>
            <p:spPr bwMode="auto">
              <a:xfrm>
                <a:off x="2102989" y="1632918"/>
                <a:ext cx="660211" cy="109600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12" name="Freeform 1211"/>
              <p:cNvSpPr>
                <a:spLocks/>
              </p:cNvSpPr>
              <p:nvPr/>
            </p:nvSpPr>
            <p:spPr bwMode="auto">
              <a:xfrm>
                <a:off x="2534666" y="1727297"/>
                <a:ext cx="246672" cy="97422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13" name="Freeform 1212"/>
              <p:cNvSpPr>
                <a:spLocks/>
              </p:cNvSpPr>
              <p:nvPr/>
            </p:nvSpPr>
            <p:spPr bwMode="auto">
              <a:xfrm>
                <a:off x="2088479" y="1730340"/>
                <a:ext cx="243046" cy="97422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214" name="Straight Connector 1213"/>
              <p:cNvCxnSpPr>
                <a:cxnSpLocks noChangeShapeType="1"/>
                <a:endCxn id="1209" idx="2"/>
              </p:cNvCxnSpPr>
              <p:nvPr/>
            </p:nvCxnSpPr>
            <p:spPr bwMode="auto">
              <a:xfrm flipH="1" flipV="1">
                <a:off x="1870827" y="1736429"/>
                <a:ext cx="3629" cy="121778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1215" name="Straight Connector 1214"/>
              <p:cNvCxnSpPr>
                <a:cxnSpLocks noChangeShapeType="1"/>
              </p:cNvCxnSpPr>
              <p:nvPr/>
            </p:nvCxnSpPr>
            <p:spPr bwMode="auto">
              <a:xfrm flipH="1" flipV="1">
                <a:off x="2995361" y="1733386"/>
                <a:ext cx="3629" cy="124821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14506" name="Group 347"/>
            <p:cNvGrpSpPr>
              <a:grpSpLocks/>
            </p:cNvGrpSpPr>
            <p:nvPr/>
          </p:nvGrpSpPr>
          <p:grpSpPr bwMode="auto">
            <a:xfrm>
              <a:off x="7733157" y="3638864"/>
              <a:ext cx="493804" cy="228319"/>
              <a:chOff x="1871277" y="1576300"/>
              <a:chExt cx="1128371" cy="437861"/>
            </a:xfrm>
          </p:grpSpPr>
          <p:sp>
            <p:nvSpPr>
              <p:cNvPr id="1198" name="Oval 1197"/>
              <p:cNvSpPr>
                <a:spLocks noChangeArrowheads="1"/>
              </p:cNvSpPr>
              <p:nvPr/>
            </p:nvSpPr>
            <p:spPr bwMode="auto">
              <a:xfrm flipV="1">
                <a:off x="1873889" y="1694432"/>
                <a:ext cx="1124534" cy="319666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199" name="Rectangle 1198"/>
              <p:cNvSpPr/>
              <p:nvPr/>
            </p:nvSpPr>
            <p:spPr bwMode="auto">
              <a:xfrm>
                <a:off x="1870262" y="1740098"/>
                <a:ext cx="1128161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1200" name="Oval 1199"/>
              <p:cNvSpPr>
                <a:spLocks noChangeArrowheads="1"/>
              </p:cNvSpPr>
              <p:nvPr/>
            </p:nvSpPr>
            <p:spPr bwMode="auto">
              <a:xfrm flipV="1">
                <a:off x="1870262" y="1575698"/>
                <a:ext cx="1124534" cy="319668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201" name="Freeform 1200"/>
              <p:cNvSpPr/>
              <p:nvPr/>
            </p:nvSpPr>
            <p:spPr bwMode="auto">
              <a:xfrm>
                <a:off x="2156836" y="1673120"/>
                <a:ext cx="551385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02" name="Freeform 1201"/>
              <p:cNvSpPr>
                <a:spLocks/>
              </p:cNvSpPr>
              <p:nvPr/>
            </p:nvSpPr>
            <p:spPr bwMode="auto">
              <a:xfrm>
                <a:off x="2102424" y="1633543"/>
                <a:ext cx="660211" cy="109600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03" name="Freeform 1202"/>
              <p:cNvSpPr>
                <a:spLocks/>
              </p:cNvSpPr>
              <p:nvPr/>
            </p:nvSpPr>
            <p:spPr bwMode="auto">
              <a:xfrm>
                <a:off x="2534099" y="1727920"/>
                <a:ext cx="246672" cy="97422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04" name="Freeform 1203"/>
              <p:cNvSpPr>
                <a:spLocks/>
              </p:cNvSpPr>
              <p:nvPr/>
            </p:nvSpPr>
            <p:spPr bwMode="auto">
              <a:xfrm>
                <a:off x="2087914" y="1730965"/>
                <a:ext cx="243043" cy="97422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205" name="Straight Connector 1204"/>
              <p:cNvCxnSpPr>
                <a:cxnSpLocks noChangeShapeType="1"/>
                <a:endCxn id="1200" idx="2"/>
              </p:cNvCxnSpPr>
              <p:nvPr/>
            </p:nvCxnSpPr>
            <p:spPr bwMode="auto">
              <a:xfrm flipH="1" flipV="1">
                <a:off x="1870262" y="1737054"/>
                <a:ext cx="3626" cy="121778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1206" name="Straight Connector 1205"/>
              <p:cNvCxnSpPr>
                <a:cxnSpLocks noChangeShapeType="1"/>
              </p:cNvCxnSpPr>
              <p:nvPr/>
            </p:nvCxnSpPr>
            <p:spPr bwMode="auto">
              <a:xfrm flipH="1" flipV="1">
                <a:off x="2994797" y="1734009"/>
                <a:ext cx="3626" cy="12482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14507" name="Group 347"/>
            <p:cNvGrpSpPr>
              <a:grpSpLocks/>
            </p:cNvGrpSpPr>
            <p:nvPr/>
          </p:nvGrpSpPr>
          <p:grpSpPr bwMode="auto">
            <a:xfrm>
              <a:off x="7397100" y="3903983"/>
              <a:ext cx="493804" cy="228319"/>
              <a:chOff x="1871277" y="1576300"/>
              <a:chExt cx="1128371" cy="437861"/>
            </a:xfrm>
          </p:grpSpPr>
          <p:sp>
            <p:nvSpPr>
              <p:cNvPr id="1189" name="Oval 1188"/>
              <p:cNvSpPr>
                <a:spLocks noChangeArrowheads="1"/>
              </p:cNvSpPr>
              <p:nvPr/>
            </p:nvSpPr>
            <p:spPr bwMode="auto">
              <a:xfrm flipV="1">
                <a:off x="1876391" y="1694419"/>
                <a:ext cx="1124534" cy="319668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190" name="Rectangle 1189"/>
              <p:cNvSpPr/>
              <p:nvPr/>
            </p:nvSpPr>
            <p:spPr bwMode="auto">
              <a:xfrm>
                <a:off x="1872762" y="1740086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1191" name="Oval 1190"/>
              <p:cNvSpPr>
                <a:spLocks noChangeArrowheads="1"/>
              </p:cNvSpPr>
              <p:nvPr/>
            </p:nvSpPr>
            <p:spPr bwMode="auto">
              <a:xfrm flipV="1">
                <a:off x="1872762" y="1575686"/>
                <a:ext cx="1124534" cy="319666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192" name="Freeform 1191"/>
              <p:cNvSpPr/>
              <p:nvPr/>
            </p:nvSpPr>
            <p:spPr bwMode="auto">
              <a:xfrm>
                <a:off x="2159338" y="1673109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93" name="Freeform 1192"/>
              <p:cNvSpPr>
                <a:spLocks/>
              </p:cNvSpPr>
              <p:nvPr/>
            </p:nvSpPr>
            <p:spPr bwMode="auto">
              <a:xfrm>
                <a:off x="2104924" y="1633530"/>
                <a:ext cx="660211" cy="109600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94" name="Freeform 1193"/>
              <p:cNvSpPr>
                <a:spLocks/>
              </p:cNvSpPr>
              <p:nvPr/>
            </p:nvSpPr>
            <p:spPr bwMode="auto">
              <a:xfrm>
                <a:off x="2536601" y="1727909"/>
                <a:ext cx="246672" cy="97422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95" name="Freeform 1194"/>
              <p:cNvSpPr>
                <a:spLocks/>
              </p:cNvSpPr>
              <p:nvPr/>
            </p:nvSpPr>
            <p:spPr bwMode="auto">
              <a:xfrm>
                <a:off x="2090414" y="1730952"/>
                <a:ext cx="243046" cy="97422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196" name="Straight Connector 1195"/>
              <p:cNvCxnSpPr>
                <a:cxnSpLocks noChangeShapeType="1"/>
                <a:endCxn id="1191" idx="2"/>
              </p:cNvCxnSpPr>
              <p:nvPr/>
            </p:nvCxnSpPr>
            <p:spPr bwMode="auto">
              <a:xfrm flipH="1" flipV="1">
                <a:off x="1872762" y="1737041"/>
                <a:ext cx="3629" cy="121778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1197" name="Straight Connector 1196"/>
              <p:cNvCxnSpPr>
                <a:cxnSpLocks noChangeShapeType="1"/>
              </p:cNvCxnSpPr>
              <p:nvPr/>
            </p:nvCxnSpPr>
            <p:spPr bwMode="auto">
              <a:xfrm flipH="1" flipV="1">
                <a:off x="2997297" y="1733997"/>
                <a:ext cx="3629" cy="124821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14508" name="Group 347"/>
            <p:cNvGrpSpPr>
              <a:grpSpLocks/>
            </p:cNvGrpSpPr>
            <p:nvPr/>
          </p:nvGrpSpPr>
          <p:grpSpPr bwMode="auto">
            <a:xfrm>
              <a:off x="7195340" y="2756360"/>
              <a:ext cx="413310" cy="196874"/>
              <a:chOff x="1871277" y="1576300"/>
              <a:chExt cx="1128371" cy="437861"/>
            </a:xfrm>
          </p:grpSpPr>
          <p:sp>
            <p:nvSpPr>
              <p:cNvPr id="1180" name="Oval 1179"/>
              <p:cNvSpPr>
                <a:spLocks noChangeArrowheads="1"/>
              </p:cNvSpPr>
              <p:nvPr/>
            </p:nvSpPr>
            <p:spPr bwMode="auto">
              <a:xfrm flipV="1">
                <a:off x="1873456" y="1695321"/>
                <a:ext cx="1126842" cy="317764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181" name="Rectangle 1180"/>
              <p:cNvSpPr/>
              <p:nvPr/>
            </p:nvSpPr>
            <p:spPr bwMode="auto">
              <a:xfrm>
                <a:off x="1869120" y="1737689"/>
                <a:ext cx="1131178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1182" name="Oval 1181"/>
              <p:cNvSpPr>
                <a:spLocks noChangeArrowheads="1"/>
              </p:cNvSpPr>
              <p:nvPr/>
            </p:nvSpPr>
            <p:spPr bwMode="auto">
              <a:xfrm flipV="1">
                <a:off x="1869120" y="1575277"/>
                <a:ext cx="1126842" cy="317764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183" name="Freeform 1182"/>
              <p:cNvSpPr/>
              <p:nvPr/>
            </p:nvSpPr>
            <p:spPr bwMode="auto">
              <a:xfrm>
                <a:off x="2159500" y="1670607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84" name="Freeform 1183"/>
              <p:cNvSpPr>
                <a:spLocks/>
              </p:cNvSpPr>
              <p:nvPr/>
            </p:nvSpPr>
            <p:spPr bwMode="auto">
              <a:xfrm>
                <a:off x="2103157" y="1631768"/>
                <a:ext cx="663105" cy="112983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85" name="Freeform 1184"/>
              <p:cNvSpPr>
                <a:spLocks/>
              </p:cNvSpPr>
              <p:nvPr/>
            </p:nvSpPr>
            <p:spPr bwMode="auto">
              <a:xfrm>
                <a:off x="2536558" y="1727098"/>
                <a:ext cx="242704" cy="95328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86" name="Freeform 1185"/>
              <p:cNvSpPr>
                <a:spLocks/>
              </p:cNvSpPr>
              <p:nvPr/>
            </p:nvSpPr>
            <p:spPr bwMode="auto">
              <a:xfrm>
                <a:off x="2090156" y="1730628"/>
                <a:ext cx="238369" cy="95330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187" name="Straight Connector 1186"/>
              <p:cNvCxnSpPr>
                <a:cxnSpLocks noChangeShapeType="1"/>
                <a:endCxn id="1182" idx="2"/>
              </p:cNvCxnSpPr>
              <p:nvPr/>
            </p:nvCxnSpPr>
            <p:spPr bwMode="auto">
              <a:xfrm flipH="1" flipV="1">
                <a:off x="1869120" y="1737689"/>
                <a:ext cx="4335" cy="12004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1188" name="Straight Connector 1187"/>
              <p:cNvCxnSpPr>
                <a:cxnSpLocks noChangeShapeType="1"/>
              </p:cNvCxnSpPr>
              <p:nvPr/>
            </p:nvCxnSpPr>
            <p:spPr bwMode="auto">
              <a:xfrm flipH="1" flipV="1">
                <a:off x="2995962" y="1734160"/>
                <a:ext cx="4335" cy="1235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14509" name="Group 347"/>
            <p:cNvGrpSpPr>
              <a:grpSpLocks/>
            </p:cNvGrpSpPr>
            <p:nvPr/>
          </p:nvGrpSpPr>
          <p:grpSpPr bwMode="auto">
            <a:xfrm>
              <a:off x="7677419" y="2378982"/>
              <a:ext cx="413310" cy="196874"/>
              <a:chOff x="1871277" y="1576300"/>
              <a:chExt cx="1128371" cy="437861"/>
            </a:xfrm>
          </p:grpSpPr>
          <p:sp>
            <p:nvSpPr>
              <p:cNvPr id="1171" name="Oval 1170"/>
              <p:cNvSpPr>
                <a:spLocks noChangeArrowheads="1"/>
              </p:cNvSpPr>
              <p:nvPr/>
            </p:nvSpPr>
            <p:spPr bwMode="auto">
              <a:xfrm flipV="1">
                <a:off x="1874878" y="1697859"/>
                <a:ext cx="1126842" cy="317764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172" name="Rectangle 1171"/>
              <p:cNvSpPr/>
              <p:nvPr/>
            </p:nvSpPr>
            <p:spPr bwMode="auto">
              <a:xfrm>
                <a:off x="1870543" y="1740227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1173" name="Oval 1172"/>
              <p:cNvSpPr>
                <a:spLocks noChangeArrowheads="1"/>
              </p:cNvSpPr>
              <p:nvPr/>
            </p:nvSpPr>
            <p:spPr bwMode="auto">
              <a:xfrm flipV="1">
                <a:off x="1870543" y="1577815"/>
                <a:ext cx="1126842" cy="317764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174" name="Freeform 1173"/>
              <p:cNvSpPr/>
              <p:nvPr/>
            </p:nvSpPr>
            <p:spPr bwMode="auto">
              <a:xfrm>
                <a:off x="2160923" y="1673143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75" name="Freeform 1174"/>
              <p:cNvSpPr>
                <a:spLocks/>
              </p:cNvSpPr>
              <p:nvPr/>
            </p:nvSpPr>
            <p:spPr bwMode="auto">
              <a:xfrm>
                <a:off x="2104579" y="1634306"/>
                <a:ext cx="663105" cy="112983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76" name="Freeform 1175"/>
              <p:cNvSpPr>
                <a:spLocks/>
              </p:cNvSpPr>
              <p:nvPr/>
            </p:nvSpPr>
            <p:spPr bwMode="auto">
              <a:xfrm>
                <a:off x="2537980" y="1729634"/>
                <a:ext cx="242704" cy="9533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77" name="Freeform 1176"/>
              <p:cNvSpPr>
                <a:spLocks/>
              </p:cNvSpPr>
              <p:nvPr/>
            </p:nvSpPr>
            <p:spPr bwMode="auto">
              <a:xfrm>
                <a:off x="2091578" y="1733166"/>
                <a:ext cx="238369" cy="95328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178" name="Straight Connector 1177"/>
              <p:cNvCxnSpPr>
                <a:cxnSpLocks noChangeShapeType="1"/>
                <a:endCxn id="1173" idx="2"/>
              </p:cNvCxnSpPr>
              <p:nvPr/>
            </p:nvCxnSpPr>
            <p:spPr bwMode="auto">
              <a:xfrm flipH="1" flipV="1">
                <a:off x="1870543" y="1740227"/>
                <a:ext cx="4335" cy="12004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1179" name="Straight Connector 1178"/>
              <p:cNvCxnSpPr>
                <a:cxnSpLocks noChangeShapeType="1"/>
              </p:cNvCxnSpPr>
              <p:nvPr/>
            </p:nvCxnSpPr>
            <p:spPr bwMode="auto">
              <a:xfrm flipH="1" flipV="1">
                <a:off x="2997385" y="1736695"/>
                <a:ext cx="4335" cy="123576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14510" name="Group 347"/>
            <p:cNvGrpSpPr>
              <a:grpSpLocks/>
            </p:cNvGrpSpPr>
            <p:nvPr/>
          </p:nvGrpSpPr>
          <p:grpSpPr bwMode="auto">
            <a:xfrm>
              <a:off x="7186342" y="2486295"/>
              <a:ext cx="413310" cy="196874"/>
              <a:chOff x="1871277" y="1576300"/>
              <a:chExt cx="1128371" cy="437861"/>
            </a:xfrm>
          </p:grpSpPr>
          <p:sp>
            <p:nvSpPr>
              <p:cNvPr id="1162" name="Oval 1161"/>
              <p:cNvSpPr>
                <a:spLocks noChangeArrowheads="1"/>
              </p:cNvSpPr>
              <p:nvPr/>
            </p:nvSpPr>
            <p:spPr bwMode="auto">
              <a:xfrm flipV="1">
                <a:off x="1876349" y="1695744"/>
                <a:ext cx="1122510" cy="317764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163" name="Rectangle 1162"/>
              <p:cNvSpPr/>
              <p:nvPr/>
            </p:nvSpPr>
            <p:spPr bwMode="auto">
              <a:xfrm>
                <a:off x="1872017" y="1738112"/>
                <a:ext cx="1126842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1164" name="Oval 1163"/>
              <p:cNvSpPr>
                <a:spLocks noChangeArrowheads="1"/>
              </p:cNvSpPr>
              <p:nvPr/>
            </p:nvSpPr>
            <p:spPr bwMode="auto">
              <a:xfrm flipV="1">
                <a:off x="1872017" y="1575700"/>
                <a:ext cx="1122507" cy="317764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165" name="Freeform 1164"/>
              <p:cNvSpPr/>
              <p:nvPr/>
            </p:nvSpPr>
            <p:spPr bwMode="auto">
              <a:xfrm>
                <a:off x="2158061" y="1671030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66" name="Freeform 1165"/>
              <p:cNvSpPr>
                <a:spLocks/>
              </p:cNvSpPr>
              <p:nvPr/>
            </p:nvSpPr>
            <p:spPr bwMode="auto">
              <a:xfrm>
                <a:off x="2101718" y="1632191"/>
                <a:ext cx="663105" cy="112983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67" name="Freeform 1166"/>
              <p:cNvSpPr>
                <a:spLocks/>
              </p:cNvSpPr>
              <p:nvPr/>
            </p:nvSpPr>
            <p:spPr bwMode="auto">
              <a:xfrm>
                <a:off x="2535119" y="1727521"/>
                <a:ext cx="247040" cy="95328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68" name="Freeform 1167"/>
              <p:cNvSpPr>
                <a:spLocks/>
              </p:cNvSpPr>
              <p:nvPr/>
            </p:nvSpPr>
            <p:spPr bwMode="auto">
              <a:xfrm>
                <a:off x="2088717" y="1731051"/>
                <a:ext cx="242704" cy="95330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169" name="Straight Connector 1168"/>
              <p:cNvCxnSpPr>
                <a:cxnSpLocks noChangeShapeType="1"/>
                <a:endCxn id="1164" idx="2"/>
              </p:cNvCxnSpPr>
              <p:nvPr/>
            </p:nvCxnSpPr>
            <p:spPr bwMode="auto">
              <a:xfrm flipH="1" flipV="1">
                <a:off x="1872017" y="1738112"/>
                <a:ext cx="4333" cy="12004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1170" name="Straight Connector 1169"/>
              <p:cNvCxnSpPr>
                <a:cxnSpLocks noChangeShapeType="1"/>
              </p:cNvCxnSpPr>
              <p:nvPr/>
            </p:nvCxnSpPr>
            <p:spPr bwMode="auto">
              <a:xfrm flipH="1" flipV="1">
                <a:off x="2994524" y="1734582"/>
                <a:ext cx="4335" cy="1235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14511" name="Group 347"/>
            <p:cNvGrpSpPr>
              <a:grpSpLocks/>
            </p:cNvGrpSpPr>
            <p:nvPr/>
          </p:nvGrpSpPr>
          <p:grpSpPr bwMode="auto">
            <a:xfrm>
              <a:off x="7750914" y="2756819"/>
              <a:ext cx="413310" cy="196874"/>
              <a:chOff x="1871277" y="1576300"/>
              <a:chExt cx="1128371" cy="437861"/>
            </a:xfrm>
          </p:grpSpPr>
          <p:sp>
            <p:nvSpPr>
              <p:cNvPr id="1153" name="Oval 1152"/>
              <p:cNvSpPr>
                <a:spLocks noChangeArrowheads="1"/>
              </p:cNvSpPr>
              <p:nvPr/>
            </p:nvSpPr>
            <p:spPr bwMode="auto">
              <a:xfrm flipV="1">
                <a:off x="1873595" y="1697832"/>
                <a:ext cx="1126842" cy="317764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154" name="Rectangle 1153"/>
              <p:cNvSpPr/>
              <p:nvPr/>
            </p:nvSpPr>
            <p:spPr bwMode="auto">
              <a:xfrm>
                <a:off x="1869259" y="1740200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1155" name="Oval 1154"/>
              <p:cNvSpPr>
                <a:spLocks noChangeArrowheads="1"/>
              </p:cNvSpPr>
              <p:nvPr/>
            </p:nvSpPr>
            <p:spPr bwMode="auto">
              <a:xfrm flipV="1">
                <a:off x="1869259" y="1577788"/>
                <a:ext cx="1126842" cy="317764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156" name="Freeform 1155"/>
              <p:cNvSpPr/>
              <p:nvPr/>
            </p:nvSpPr>
            <p:spPr bwMode="auto">
              <a:xfrm>
                <a:off x="2159639" y="1673116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57" name="Freeform 1156"/>
              <p:cNvSpPr>
                <a:spLocks/>
              </p:cNvSpPr>
              <p:nvPr/>
            </p:nvSpPr>
            <p:spPr bwMode="auto">
              <a:xfrm>
                <a:off x="2103296" y="1634279"/>
                <a:ext cx="663105" cy="112983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58" name="Freeform 1157"/>
              <p:cNvSpPr>
                <a:spLocks/>
              </p:cNvSpPr>
              <p:nvPr/>
            </p:nvSpPr>
            <p:spPr bwMode="auto">
              <a:xfrm>
                <a:off x="2536697" y="1729607"/>
                <a:ext cx="242704" cy="9533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59" name="Freeform 1158"/>
              <p:cNvSpPr>
                <a:spLocks/>
              </p:cNvSpPr>
              <p:nvPr/>
            </p:nvSpPr>
            <p:spPr bwMode="auto">
              <a:xfrm>
                <a:off x="2090295" y="1733139"/>
                <a:ext cx="238369" cy="95328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160" name="Straight Connector 1159"/>
              <p:cNvCxnSpPr>
                <a:cxnSpLocks noChangeShapeType="1"/>
                <a:endCxn id="1155" idx="2"/>
              </p:cNvCxnSpPr>
              <p:nvPr/>
            </p:nvCxnSpPr>
            <p:spPr bwMode="auto">
              <a:xfrm flipH="1" flipV="1">
                <a:off x="1869259" y="1740200"/>
                <a:ext cx="4335" cy="12004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1161" name="Straight Connector 1160"/>
              <p:cNvCxnSpPr>
                <a:cxnSpLocks noChangeShapeType="1"/>
              </p:cNvCxnSpPr>
              <p:nvPr/>
            </p:nvCxnSpPr>
            <p:spPr bwMode="auto">
              <a:xfrm flipH="1" flipV="1">
                <a:off x="2996102" y="1736669"/>
                <a:ext cx="4335" cy="123576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pic>
          <p:nvPicPr>
            <p:cNvPr id="14512" name="Picture 1005" descr="antenna_stylized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5516100" y="3095151"/>
              <a:ext cx="530703" cy="2237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513" name="Picture 1005" descr="antenna_stylized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893951" y="5490536"/>
              <a:ext cx="530703" cy="2237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514" name="Picture 1005" descr="antenna_stylized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7365711" y="5438691"/>
              <a:ext cx="530703" cy="2237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515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7096052" y="5017186"/>
              <a:ext cx="415925" cy="886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7139892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66563" name="Picture 45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7988" y="819150"/>
            <a:ext cx="73136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6564" name="Group 38"/>
          <p:cNvGrpSpPr>
            <a:grpSpLocks/>
          </p:cNvGrpSpPr>
          <p:nvPr/>
        </p:nvGrpSpPr>
        <p:grpSpPr bwMode="auto">
          <a:xfrm>
            <a:off x="434975" y="1314450"/>
            <a:ext cx="8418513" cy="2654300"/>
            <a:chOff x="258" y="1214"/>
            <a:chExt cx="5303" cy="1672"/>
          </a:xfrm>
        </p:grpSpPr>
        <p:sp>
          <p:nvSpPr>
            <p:cNvPr id="66568" name="Rectangle 2"/>
            <p:cNvSpPr>
              <a:spLocks noChangeArrowheads="1"/>
            </p:cNvSpPr>
            <p:nvPr/>
          </p:nvSpPr>
          <p:spPr bwMode="auto">
            <a:xfrm>
              <a:off x="264" y="1544"/>
              <a:ext cx="1028" cy="10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66569" name="Text Box 3"/>
            <p:cNvSpPr txBox="1">
              <a:spLocks noChangeArrowheads="1"/>
            </p:cNvSpPr>
            <p:nvPr/>
          </p:nvSpPr>
          <p:spPr bwMode="auto">
            <a:xfrm>
              <a:off x="258" y="1597"/>
              <a:ext cx="1071" cy="10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1400"/>
                <a:t>ticket (purchase)</a:t>
              </a:r>
            </a:p>
            <a:p>
              <a:pPr algn="ctr">
                <a:lnSpc>
                  <a:spcPct val="80000"/>
                </a:lnSpc>
              </a:pPr>
              <a:endParaRPr lang="en-US" altLang="ko-KR" sz="1400"/>
            </a:p>
            <a:p>
              <a:pPr algn="ctr">
                <a:lnSpc>
                  <a:spcPct val="80000"/>
                </a:lnSpc>
              </a:pPr>
              <a:r>
                <a:rPr lang="en-US" altLang="ko-KR" sz="1400"/>
                <a:t>baggage (check)</a:t>
              </a:r>
            </a:p>
            <a:p>
              <a:pPr algn="ctr">
                <a:lnSpc>
                  <a:spcPct val="80000"/>
                </a:lnSpc>
              </a:pPr>
              <a:endParaRPr lang="en-US" altLang="ko-KR" sz="1400"/>
            </a:p>
            <a:p>
              <a:pPr algn="ctr">
                <a:lnSpc>
                  <a:spcPct val="80000"/>
                </a:lnSpc>
              </a:pPr>
              <a:r>
                <a:rPr lang="en-US" altLang="ko-KR" sz="1400"/>
                <a:t>gates (load)</a:t>
              </a:r>
            </a:p>
            <a:p>
              <a:pPr algn="ctr">
                <a:lnSpc>
                  <a:spcPct val="80000"/>
                </a:lnSpc>
              </a:pPr>
              <a:endParaRPr lang="en-US" altLang="ko-KR" sz="1400"/>
            </a:p>
            <a:p>
              <a:pPr algn="ctr">
                <a:lnSpc>
                  <a:spcPct val="80000"/>
                </a:lnSpc>
              </a:pPr>
              <a:r>
                <a:rPr lang="en-US" altLang="ko-KR" sz="1400"/>
                <a:t>runway (takeoff)</a:t>
              </a:r>
            </a:p>
            <a:p>
              <a:pPr algn="ctr">
                <a:lnSpc>
                  <a:spcPct val="80000"/>
                </a:lnSpc>
              </a:pPr>
              <a:endParaRPr lang="en-US" altLang="ko-KR" sz="1400"/>
            </a:p>
            <a:p>
              <a:pPr algn="ctr">
                <a:lnSpc>
                  <a:spcPct val="80000"/>
                </a:lnSpc>
              </a:pPr>
              <a:r>
                <a:rPr lang="en-US" altLang="ko-KR" sz="1400"/>
                <a:t>airplane routing</a:t>
              </a:r>
            </a:p>
          </p:txBody>
        </p:sp>
        <p:sp>
          <p:nvSpPr>
            <p:cNvPr id="66570" name="Line 4"/>
            <p:cNvSpPr>
              <a:spLocks noChangeShapeType="1"/>
            </p:cNvSpPr>
            <p:nvPr/>
          </p:nvSpPr>
          <p:spPr bwMode="auto">
            <a:xfrm>
              <a:off x="271" y="1770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6571" name="Line 5"/>
            <p:cNvSpPr>
              <a:spLocks noChangeShapeType="1"/>
            </p:cNvSpPr>
            <p:nvPr/>
          </p:nvSpPr>
          <p:spPr bwMode="auto">
            <a:xfrm>
              <a:off x="275" y="1989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6572" name="Line 6"/>
            <p:cNvSpPr>
              <a:spLocks noChangeShapeType="1"/>
            </p:cNvSpPr>
            <p:nvPr/>
          </p:nvSpPr>
          <p:spPr bwMode="auto">
            <a:xfrm>
              <a:off x="271" y="2207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6573" name="Line 7"/>
            <p:cNvSpPr>
              <a:spLocks noChangeShapeType="1"/>
            </p:cNvSpPr>
            <p:nvPr/>
          </p:nvSpPr>
          <p:spPr bwMode="auto">
            <a:xfrm>
              <a:off x="279" y="2426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6574" name="Text Box 8"/>
            <p:cNvSpPr txBox="1">
              <a:spLocks noChangeArrowheads="1"/>
            </p:cNvSpPr>
            <p:nvPr/>
          </p:nvSpPr>
          <p:spPr bwMode="auto">
            <a:xfrm>
              <a:off x="493" y="2706"/>
              <a:ext cx="504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ko-KR" altLang="en-US" sz="1200" dirty="0"/>
                <a:t>출발공항</a:t>
              </a:r>
              <a:endParaRPr lang="en-US" altLang="ko-KR" sz="1200" dirty="0"/>
            </a:p>
          </p:txBody>
        </p:sp>
        <p:sp>
          <p:nvSpPr>
            <p:cNvPr id="66575" name="Text Box 9"/>
            <p:cNvSpPr txBox="1">
              <a:spLocks noChangeArrowheads="1"/>
            </p:cNvSpPr>
            <p:nvPr/>
          </p:nvSpPr>
          <p:spPr bwMode="auto">
            <a:xfrm>
              <a:off x="3756" y="2712"/>
              <a:ext cx="504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ko-KR" altLang="en-US" sz="1200" dirty="0"/>
                <a:t>도착공항</a:t>
              </a:r>
              <a:endParaRPr lang="en-US" altLang="ko-KR" sz="1200" dirty="0"/>
            </a:p>
          </p:txBody>
        </p:sp>
        <p:sp>
          <p:nvSpPr>
            <p:cNvPr id="66576" name="Text Box 10"/>
            <p:cNvSpPr txBox="1">
              <a:spLocks noChangeArrowheads="1"/>
            </p:cNvSpPr>
            <p:nvPr/>
          </p:nvSpPr>
          <p:spPr bwMode="auto">
            <a:xfrm>
              <a:off x="1859" y="2709"/>
              <a:ext cx="1113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ko-KR" altLang="en-US" sz="1200" dirty="0"/>
                <a:t>중간의 비행관제센터들</a:t>
              </a:r>
              <a:endParaRPr lang="en-US" altLang="ko-KR" sz="1200" dirty="0"/>
            </a:p>
          </p:txBody>
        </p:sp>
        <p:pic>
          <p:nvPicPr>
            <p:cNvPr id="66577" name="Picture 11" descr="yylgaifm[1]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flipH="1">
              <a:off x="1830" y="1315"/>
              <a:ext cx="963" cy="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6578" name="Line 12"/>
            <p:cNvSpPr>
              <a:spLocks noChangeShapeType="1"/>
            </p:cNvSpPr>
            <p:nvPr/>
          </p:nvSpPr>
          <p:spPr bwMode="auto">
            <a:xfrm>
              <a:off x="2133" y="1214"/>
              <a:ext cx="2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6579" name="Line 13"/>
            <p:cNvSpPr>
              <a:spLocks noChangeShapeType="1"/>
            </p:cNvSpPr>
            <p:nvPr/>
          </p:nvSpPr>
          <p:spPr bwMode="auto">
            <a:xfrm>
              <a:off x="2229" y="1310"/>
              <a:ext cx="2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6580" name="Line 14"/>
            <p:cNvSpPr>
              <a:spLocks noChangeShapeType="1"/>
            </p:cNvSpPr>
            <p:nvPr/>
          </p:nvSpPr>
          <p:spPr bwMode="auto">
            <a:xfrm>
              <a:off x="2325" y="1406"/>
              <a:ext cx="2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66581" name="Group 15"/>
            <p:cNvGrpSpPr>
              <a:grpSpLocks/>
            </p:cNvGrpSpPr>
            <p:nvPr/>
          </p:nvGrpSpPr>
          <p:grpSpPr bwMode="auto">
            <a:xfrm>
              <a:off x="1436" y="2441"/>
              <a:ext cx="1071" cy="186"/>
              <a:chOff x="1813" y="2187"/>
              <a:chExt cx="1071" cy="186"/>
            </a:xfrm>
          </p:grpSpPr>
          <p:sp>
            <p:nvSpPr>
              <p:cNvPr id="66601" name="Rectangle 16"/>
              <p:cNvSpPr>
                <a:spLocks noChangeArrowheads="1"/>
              </p:cNvSpPr>
              <p:nvPr/>
            </p:nvSpPr>
            <p:spPr bwMode="auto">
              <a:xfrm>
                <a:off x="1817" y="2187"/>
                <a:ext cx="871" cy="1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66602" name="Text Box 17"/>
              <p:cNvSpPr txBox="1">
                <a:spLocks noChangeArrowheads="1"/>
              </p:cNvSpPr>
              <p:nvPr/>
            </p:nvSpPr>
            <p:spPr bwMode="auto">
              <a:xfrm>
                <a:off x="1813" y="2200"/>
                <a:ext cx="1071" cy="1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altLang="ko-KR" sz="1400"/>
                  <a:t>airplane routing</a:t>
                </a:r>
              </a:p>
            </p:txBody>
          </p:sp>
        </p:grpSp>
        <p:grpSp>
          <p:nvGrpSpPr>
            <p:cNvPr id="66582" name="Group 18"/>
            <p:cNvGrpSpPr>
              <a:grpSpLocks/>
            </p:cNvGrpSpPr>
            <p:nvPr/>
          </p:nvGrpSpPr>
          <p:grpSpPr bwMode="auto">
            <a:xfrm>
              <a:off x="2417" y="2441"/>
              <a:ext cx="1071" cy="186"/>
              <a:chOff x="1813" y="2187"/>
              <a:chExt cx="1071" cy="186"/>
            </a:xfrm>
          </p:grpSpPr>
          <p:sp>
            <p:nvSpPr>
              <p:cNvPr id="66599" name="Rectangle 19"/>
              <p:cNvSpPr>
                <a:spLocks noChangeArrowheads="1"/>
              </p:cNvSpPr>
              <p:nvPr/>
            </p:nvSpPr>
            <p:spPr bwMode="auto">
              <a:xfrm>
                <a:off x="1817" y="2187"/>
                <a:ext cx="871" cy="1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66600" name="Text Box 20"/>
              <p:cNvSpPr txBox="1">
                <a:spLocks noChangeArrowheads="1"/>
              </p:cNvSpPr>
              <p:nvPr/>
            </p:nvSpPr>
            <p:spPr bwMode="auto">
              <a:xfrm>
                <a:off x="1813" y="2200"/>
                <a:ext cx="1071" cy="1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altLang="ko-KR" sz="1400"/>
                  <a:t>airplane routing</a:t>
                </a:r>
              </a:p>
            </p:txBody>
          </p:sp>
        </p:grpSp>
        <p:sp>
          <p:nvSpPr>
            <p:cNvPr id="66583" name="Rectangle 21"/>
            <p:cNvSpPr>
              <a:spLocks noChangeArrowheads="1"/>
            </p:cNvSpPr>
            <p:nvPr/>
          </p:nvSpPr>
          <p:spPr bwMode="auto">
            <a:xfrm>
              <a:off x="3446" y="1551"/>
              <a:ext cx="1028" cy="10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66584" name="Text Box 22"/>
            <p:cNvSpPr txBox="1">
              <a:spLocks noChangeArrowheads="1"/>
            </p:cNvSpPr>
            <p:nvPr/>
          </p:nvSpPr>
          <p:spPr bwMode="auto">
            <a:xfrm>
              <a:off x="3412" y="1598"/>
              <a:ext cx="1071" cy="10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1400"/>
                <a:t>ticket (complain)</a:t>
              </a:r>
            </a:p>
            <a:p>
              <a:pPr algn="ctr">
                <a:lnSpc>
                  <a:spcPct val="80000"/>
                </a:lnSpc>
              </a:pPr>
              <a:endParaRPr lang="en-US" altLang="ko-KR" sz="1400"/>
            </a:p>
            <a:p>
              <a:pPr algn="ctr">
                <a:lnSpc>
                  <a:spcPct val="80000"/>
                </a:lnSpc>
              </a:pPr>
              <a:r>
                <a:rPr lang="en-US" altLang="ko-KR" sz="1400"/>
                <a:t>baggage (claim</a:t>
              </a:r>
            </a:p>
            <a:p>
              <a:pPr algn="ctr">
                <a:lnSpc>
                  <a:spcPct val="80000"/>
                </a:lnSpc>
              </a:pPr>
              <a:endParaRPr lang="en-US" altLang="ko-KR" sz="1400"/>
            </a:p>
            <a:p>
              <a:pPr algn="ctr">
                <a:lnSpc>
                  <a:spcPct val="80000"/>
                </a:lnSpc>
              </a:pPr>
              <a:r>
                <a:rPr lang="en-US" altLang="ko-KR" sz="1400"/>
                <a:t>gates (unload)</a:t>
              </a:r>
            </a:p>
            <a:p>
              <a:pPr algn="ctr">
                <a:lnSpc>
                  <a:spcPct val="80000"/>
                </a:lnSpc>
              </a:pPr>
              <a:endParaRPr lang="en-US" altLang="ko-KR" sz="1400"/>
            </a:p>
            <a:p>
              <a:pPr algn="ctr">
                <a:lnSpc>
                  <a:spcPct val="80000"/>
                </a:lnSpc>
              </a:pPr>
              <a:r>
                <a:rPr lang="en-US" altLang="ko-KR" sz="1400"/>
                <a:t>runway (land)</a:t>
              </a:r>
            </a:p>
            <a:p>
              <a:pPr algn="ctr">
                <a:lnSpc>
                  <a:spcPct val="80000"/>
                </a:lnSpc>
              </a:pPr>
              <a:endParaRPr lang="en-US" altLang="ko-KR" sz="1400"/>
            </a:p>
            <a:p>
              <a:pPr algn="ctr">
                <a:lnSpc>
                  <a:spcPct val="80000"/>
                </a:lnSpc>
              </a:pPr>
              <a:r>
                <a:rPr lang="en-US" altLang="ko-KR" sz="1400"/>
                <a:t>airplane routing</a:t>
              </a:r>
            </a:p>
          </p:txBody>
        </p:sp>
        <p:sp>
          <p:nvSpPr>
            <p:cNvPr id="66585" name="Line 23"/>
            <p:cNvSpPr>
              <a:spLocks noChangeShapeType="1"/>
            </p:cNvSpPr>
            <p:nvPr/>
          </p:nvSpPr>
          <p:spPr bwMode="auto">
            <a:xfrm>
              <a:off x="3453" y="1777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6586" name="Line 24"/>
            <p:cNvSpPr>
              <a:spLocks noChangeShapeType="1"/>
            </p:cNvSpPr>
            <p:nvPr/>
          </p:nvSpPr>
          <p:spPr bwMode="auto">
            <a:xfrm>
              <a:off x="3457" y="1996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6587" name="Line 25"/>
            <p:cNvSpPr>
              <a:spLocks noChangeShapeType="1"/>
            </p:cNvSpPr>
            <p:nvPr/>
          </p:nvSpPr>
          <p:spPr bwMode="auto">
            <a:xfrm>
              <a:off x="3453" y="2214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6588" name="Line 26"/>
            <p:cNvSpPr>
              <a:spLocks noChangeShapeType="1"/>
            </p:cNvSpPr>
            <p:nvPr/>
          </p:nvSpPr>
          <p:spPr bwMode="auto">
            <a:xfrm>
              <a:off x="3461" y="2433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6589" name="Rectangle 27"/>
            <p:cNvSpPr>
              <a:spLocks noChangeArrowheads="1"/>
            </p:cNvSpPr>
            <p:nvPr/>
          </p:nvSpPr>
          <p:spPr bwMode="auto">
            <a:xfrm>
              <a:off x="268" y="2476"/>
              <a:ext cx="5293" cy="116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66590" name="Rectangle 28"/>
            <p:cNvSpPr>
              <a:spLocks noChangeArrowheads="1"/>
            </p:cNvSpPr>
            <p:nvPr/>
          </p:nvSpPr>
          <p:spPr bwMode="auto">
            <a:xfrm>
              <a:off x="268" y="2256"/>
              <a:ext cx="5293" cy="123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66591" name="Rectangle 29"/>
            <p:cNvSpPr>
              <a:spLocks noChangeArrowheads="1"/>
            </p:cNvSpPr>
            <p:nvPr/>
          </p:nvSpPr>
          <p:spPr bwMode="auto">
            <a:xfrm>
              <a:off x="268" y="2050"/>
              <a:ext cx="5293" cy="116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66592" name="Rectangle 30"/>
            <p:cNvSpPr>
              <a:spLocks noChangeArrowheads="1"/>
            </p:cNvSpPr>
            <p:nvPr/>
          </p:nvSpPr>
          <p:spPr bwMode="auto">
            <a:xfrm>
              <a:off x="268" y="1830"/>
              <a:ext cx="5286" cy="123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66593" name="Rectangle 31"/>
            <p:cNvSpPr>
              <a:spLocks noChangeArrowheads="1"/>
            </p:cNvSpPr>
            <p:nvPr/>
          </p:nvSpPr>
          <p:spPr bwMode="auto">
            <a:xfrm>
              <a:off x="268" y="1617"/>
              <a:ext cx="5287" cy="123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 dirty="0">
                <a:latin typeface="Times New Roman" pitchFamily="18" charset="0"/>
              </a:endParaRPr>
            </a:p>
          </p:txBody>
        </p:sp>
        <p:sp>
          <p:nvSpPr>
            <p:cNvPr id="66594" name="Text Box 32"/>
            <p:cNvSpPr txBox="1">
              <a:spLocks noChangeArrowheads="1"/>
            </p:cNvSpPr>
            <p:nvPr/>
          </p:nvSpPr>
          <p:spPr bwMode="auto">
            <a:xfrm>
              <a:off x="4776" y="1588"/>
              <a:ext cx="310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ko-KR" altLang="en-US" sz="1200" dirty="0"/>
                <a:t>티켓</a:t>
              </a:r>
              <a:endParaRPr lang="en-US" altLang="ko-KR" sz="1200" dirty="0"/>
            </a:p>
          </p:txBody>
        </p:sp>
        <p:sp>
          <p:nvSpPr>
            <p:cNvPr id="66595" name="Text Box 33"/>
            <p:cNvSpPr txBox="1">
              <a:spLocks noChangeArrowheads="1"/>
            </p:cNvSpPr>
            <p:nvPr/>
          </p:nvSpPr>
          <p:spPr bwMode="auto">
            <a:xfrm>
              <a:off x="4774" y="1801"/>
              <a:ext cx="407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ko-KR" altLang="en-US" sz="1200" dirty="0"/>
                <a:t>수하물</a:t>
              </a:r>
              <a:endParaRPr lang="en-US" altLang="ko-KR" sz="1200" dirty="0"/>
            </a:p>
          </p:txBody>
        </p:sp>
        <p:sp>
          <p:nvSpPr>
            <p:cNvPr id="66596" name="Text Box 34"/>
            <p:cNvSpPr txBox="1">
              <a:spLocks noChangeArrowheads="1"/>
            </p:cNvSpPr>
            <p:nvPr/>
          </p:nvSpPr>
          <p:spPr bwMode="auto">
            <a:xfrm>
              <a:off x="4772" y="2013"/>
              <a:ext cx="407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ko-KR" altLang="en-US" sz="1200" dirty="0" err="1"/>
                <a:t>게이트</a:t>
              </a:r>
              <a:endParaRPr lang="en-US" altLang="ko-KR" sz="1200" dirty="0"/>
            </a:p>
          </p:txBody>
        </p:sp>
        <p:sp>
          <p:nvSpPr>
            <p:cNvPr id="66597" name="Text Box 35"/>
            <p:cNvSpPr txBox="1">
              <a:spLocks noChangeArrowheads="1"/>
            </p:cNvSpPr>
            <p:nvPr/>
          </p:nvSpPr>
          <p:spPr bwMode="auto">
            <a:xfrm>
              <a:off x="4767" y="2225"/>
              <a:ext cx="407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ko-KR" altLang="en-US" sz="1200" dirty="0"/>
                <a:t>이착륙</a:t>
              </a:r>
              <a:endParaRPr lang="en-US" altLang="ko-KR" sz="1200" dirty="0"/>
            </a:p>
          </p:txBody>
        </p:sp>
        <p:sp>
          <p:nvSpPr>
            <p:cNvPr id="66598" name="Text Box 36"/>
            <p:cNvSpPr txBox="1">
              <a:spLocks noChangeArrowheads="1"/>
            </p:cNvSpPr>
            <p:nvPr/>
          </p:nvSpPr>
          <p:spPr bwMode="auto">
            <a:xfrm>
              <a:off x="4769" y="2444"/>
              <a:ext cx="698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ko-KR" altLang="en-US" sz="1200" dirty="0" err="1"/>
                <a:t>비행기라우팅</a:t>
              </a:r>
              <a:endParaRPr lang="en-US" altLang="ko-KR" sz="1200" dirty="0"/>
            </a:p>
          </p:txBody>
        </p:sp>
      </p:grpSp>
      <p:sp>
        <p:nvSpPr>
          <p:cNvPr id="66565" name="Rectangle 39"/>
          <p:cNvSpPr>
            <a:spLocks noGrp="1" noChangeArrowheads="1"/>
          </p:cNvSpPr>
          <p:nvPr>
            <p:ph type="title" idx="4294967295"/>
          </p:nvPr>
        </p:nvSpPr>
        <p:spPr>
          <a:xfrm>
            <a:off x="319088" y="3175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>
                <a:ea typeface="ＭＳ Ｐゴシック" pitchFamily="34" charset="-128"/>
              </a:rPr>
              <a:t>항공 기능의 계층화</a:t>
            </a:r>
            <a:endParaRPr lang="en-US" altLang="ko-KR" dirty="0">
              <a:ea typeface="ＭＳ Ｐゴシック" pitchFamily="34" charset="-128"/>
            </a:endParaRPr>
          </a:p>
        </p:txBody>
      </p:sp>
      <p:sp>
        <p:nvSpPr>
          <p:cNvPr id="66566" name="Rectangle 40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4441825"/>
            <a:ext cx="7613650" cy="176371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ko-KR" altLang="en-US" i="1" dirty="0">
                <a:solidFill>
                  <a:srgbClr val="CC0000"/>
                </a:solidFill>
                <a:ea typeface="ＭＳ Ｐゴシック" pitchFamily="34" charset="-128"/>
              </a:rPr>
              <a:t>계층</a:t>
            </a:r>
            <a:r>
              <a:rPr lang="en-US" altLang="ko-KR" i="1" dirty="0">
                <a:solidFill>
                  <a:srgbClr val="CC0000"/>
                </a:solidFill>
                <a:ea typeface="ＭＳ Ｐゴシック" pitchFamily="34" charset="-128"/>
              </a:rPr>
              <a:t>:</a:t>
            </a:r>
            <a:r>
              <a:rPr lang="en-US" altLang="ko-KR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ko-KR" altLang="en-US" dirty="0">
                <a:ea typeface="ＭＳ Ｐゴシック" pitchFamily="34" charset="-128"/>
              </a:rPr>
              <a:t>각 계층은 서비스를 구현한다</a:t>
            </a:r>
            <a:endParaRPr lang="en-US" altLang="ko-KR" dirty="0">
              <a:ea typeface="ＭＳ Ｐゴシック" pitchFamily="34" charset="-128"/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2800" dirty="0">
                <a:ea typeface="Arial" pitchFamily="34" charset="0"/>
              </a:rPr>
              <a:t>계층 자체의 내부 동작을 통해</a:t>
            </a:r>
            <a:endParaRPr lang="en-US" altLang="ko-KR" sz="2800" dirty="0">
              <a:ea typeface="Arial" pitchFamily="34" charset="0"/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2800" dirty="0">
                <a:ea typeface="Arial" pitchFamily="34" charset="0"/>
              </a:rPr>
              <a:t>아래 계층에서 제공되는 서비스에 의존하여</a:t>
            </a:r>
            <a:endParaRPr lang="en-US" altLang="ko-KR" dirty="0">
              <a:ea typeface="ＭＳ Ｐゴシック" pitchFamily="34" charset="-128"/>
            </a:endParaRPr>
          </a:p>
        </p:txBody>
      </p:sp>
      <p:sp>
        <p:nvSpPr>
          <p:cNvPr id="6656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6FF50D3E-515A-4D8E-A9B0-5BC95FFB6A67}" type="slidenum">
              <a:rPr lang="en-US" altLang="ko-KR"/>
              <a:pPr/>
              <a:t>70</a:t>
            </a:fld>
            <a:endParaRPr lang="en-US" altLang="ko-KR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67587" name="Picture 9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700" y="1022350"/>
            <a:ext cx="3298825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ea typeface="ＭＳ Ｐゴシック" pitchFamily="34" charset="-128"/>
              </a:rPr>
              <a:t>계층화하는 이유</a:t>
            </a:r>
            <a:endParaRPr lang="en-US" altLang="ko-KR" dirty="0">
              <a:ea typeface="ＭＳ Ｐゴシック" pitchFamily="34" charset="-128"/>
            </a:endParaRPr>
          </a:p>
        </p:txBody>
      </p:sp>
      <p:sp>
        <p:nvSpPr>
          <p:cNvPr id="6758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46100" y="1435100"/>
            <a:ext cx="7772400" cy="46482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ko-KR" altLang="en-US" sz="3200" dirty="0">
                <a:ea typeface="ＭＳ Ｐゴシック" pitchFamily="34" charset="-128"/>
              </a:rPr>
              <a:t>복잡한 시스템을 다룰 경우</a:t>
            </a:r>
            <a:r>
              <a:rPr lang="en-US" altLang="ko-KR" sz="3200" dirty="0">
                <a:ea typeface="ＭＳ Ｐゴシック" pitchFamily="34" charset="-128"/>
              </a:rPr>
              <a:t>:</a:t>
            </a:r>
          </a:p>
          <a:p>
            <a:pPr eaLnBrk="1" hangingPunct="1"/>
            <a:r>
              <a:rPr lang="ko-KR" altLang="en-US" dirty="0">
                <a:ea typeface="ＭＳ Ｐゴシック" pitchFamily="34" charset="-128"/>
              </a:rPr>
              <a:t>명시적인 구조가 복잡한 시스템의 요소들의 식별과 관계를 분명하게 해 줌</a:t>
            </a:r>
            <a:endParaRPr lang="en-US" altLang="ja-JP" dirty="0">
              <a:ea typeface="ＭＳ Ｐゴシック" pitchFamily="34" charset="-128"/>
            </a:endParaRPr>
          </a:p>
          <a:p>
            <a:pPr marL="682625" lvl="1" indent="-225425" eaLnBrk="1" hangingPunct="1"/>
            <a:r>
              <a:rPr lang="ko-KR" altLang="en-US" dirty="0">
                <a:ea typeface="Arial" pitchFamily="34" charset="0"/>
              </a:rPr>
              <a:t>논의를 위한 계층화된 </a:t>
            </a:r>
            <a:r>
              <a:rPr lang="ko-KR" altLang="en-US" i="1" dirty="0">
                <a:solidFill>
                  <a:srgbClr val="CC0000"/>
                </a:solidFill>
                <a:ea typeface="Arial" pitchFamily="34" charset="0"/>
              </a:rPr>
              <a:t>참조 모델</a:t>
            </a:r>
            <a:endParaRPr lang="en-US" altLang="ko-KR" dirty="0">
              <a:ea typeface="Arial" pitchFamily="34" charset="0"/>
            </a:endParaRPr>
          </a:p>
          <a:p>
            <a:pPr eaLnBrk="1" hangingPunct="1"/>
            <a:r>
              <a:rPr lang="ko-KR" altLang="en-US" dirty="0">
                <a:ea typeface="ＭＳ Ｐゴシック" pitchFamily="34" charset="-128"/>
              </a:rPr>
              <a:t>모듈화로 시스템의 관리와 갱신이 용이해짐</a:t>
            </a:r>
            <a:endParaRPr lang="en-US" altLang="ko-KR" dirty="0">
              <a:ea typeface="ＭＳ Ｐゴシック" pitchFamily="34" charset="-128"/>
            </a:endParaRPr>
          </a:p>
          <a:p>
            <a:pPr marL="682625" lvl="1" indent="-225425" eaLnBrk="1" hangingPunct="1"/>
            <a:r>
              <a:rPr lang="ko-KR" altLang="en-US" dirty="0">
                <a:ea typeface="Arial" pitchFamily="34" charset="0"/>
              </a:rPr>
              <a:t>한 계층의 구현을 변경해도 시스템의 다른 부분에 영향을 주지 않음</a:t>
            </a:r>
            <a:endParaRPr lang="en-US" altLang="ja-JP" dirty="0">
              <a:ea typeface="ＭＳ Ｐゴシック" pitchFamily="34" charset="-128"/>
            </a:endParaRPr>
          </a:p>
          <a:p>
            <a:pPr marL="682625" lvl="1" indent="-225425" eaLnBrk="1" hangingPunct="1"/>
            <a:r>
              <a:rPr lang="ko-KR" altLang="en-US" dirty="0">
                <a:ea typeface="Arial" pitchFamily="34" charset="0"/>
              </a:rPr>
              <a:t>예</a:t>
            </a:r>
            <a:r>
              <a:rPr lang="en-US" altLang="ko-KR" dirty="0">
                <a:ea typeface="Arial" pitchFamily="34" charset="0"/>
              </a:rPr>
              <a:t>: </a:t>
            </a:r>
            <a:r>
              <a:rPr lang="ko-KR" altLang="en-US" dirty="0" err="1">
                <a:ea typeface="Arial" pitchFamily="34" charset="0"/>
              </a:rPr>
              <a:t>게이트에서의</a:t>
            </a:r>
            <a:r>
              <a:rPr lang="ko-KR" altLang="en-US" dirty="0">
                <a:ea typeface="Arial" pitchFamily="34" charset="0"/>
              </a:rPr>
              <a:t> 절차를 변경해도 시스템 나머지에 영향을 주지 않음</a:t>
            </a:r>
            <a:endParaRPr lang="en-US" altLang="ja-JP" dirty="0">
              <a:ea typeface="ＭＳ Ｐゴシック" pitchFamily="34" charset="-128"/>
            </a:endParaRPr>
          </a:p>
          <a:p>
            <a:pPr eaLnBrk="1" hangingPunct="1"/>
            <a:r>
              <a:rPr lang="ko-KR" altLang="en-US" dirty="0">
                <a:ea typeface="ＭＳ Ｐゴシック" pitchFamily="34" charset="-128"/>
              </a:rPr>
              <a:t>계층화는 결점이 있는가</a:t>
            </a:r>
            <a:r>
              <a:rPr lang="en-US" altLang="ko-KR" dirty="0">
                <a:ea typeface="ＭＳ Ｐゴシック" pitchFamily="34" charset="-128"/>
              </a:rPr>
              <a:t>?</a:t>
            </a:r>
          </a:p>
        </p:txBody>
      </p:sp>
      <p:sp>
        <p:nvSpPr>
          <p:cNvPr id="6759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DDAB6AE5-DDAB-4682-A828-7AF92D235008}" type="slidenum">
              <a:rPr lang="en-US" altLang="ko-KR"/>
              <a:pPr/>
              <a:t>71</a:t>
            </a:fld>
            <a:endParaRPr lang="en-US" altLang="ko-KR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68611" name="Picture 16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8638" y="873125"/>
            <a:ext cx="54848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2" name="Rectangle 2"/>
          <p:cNvSpPr>
            <a:spLocks noChangeArrowheads="1"/>
          </p:cNvSpPr>
          <p:nvPr/>
        </p:nvSpPr>
        <p:spPr bwMode="auto">
          <a:xfrm>
            <a:off x="6575425" y="1727200"/>
            <a:ext cx="1892300" cy="3530600"/>
          </a:xfrm>
          <a:prstGeom prst="rect">
            <a:avLst/>
          </a:prstGeom>
          <a:solidFill>
            <a:srgbClr val="000099"/>
          </a:solidFill>
          <a:ln w="381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6861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433388" y="114300"/>
            <a:ext cx="7772400" cy="1028700"/>
          </a:xfrm>
        </p:spPr>
        <p:txBody>
          <a:bodyPr/>
          <a:lstStyle/>
          <a:p>
            <a:pPr eaLnBrk="1" hangingPunct="1"/>
            <a:r>
              <a:rPr lang="ko-KR" altLang="en-US" dirty="0">
                <a:ea typeface="ＭＳ Ｐゴシック" pitchFamily="34" charset="-128"/>
              </a:rPr>
              <a:t>인터넷 프로토콜 </a:t>
            </a:r>
            <a:r>
              <a:rPr lang="ko-KR" altLang="en-US" dirty="0" err="1">
                <a:ea typeface="ＭＳ Ｐゴシック" pitchFamily="34" charset="-128"/>
              </a:rPr>
              <a:t>스택</a:t>
            </a:r>
            <a:endParaRPr lang="en-US" altLang="ko-KR" dirty="0">
              <a:ea typeface="ＭＳ Ｐゴシック" pitchFamily="34" charset="-128"/>
            </a:endParaRPr>
          </a:p>
        </p:txBody>
      </p:sp>
      <p:sp>
        <p:nvSpPr>
          <p:cNvPr id="68614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27050" y="1333500"/>
            <a:ext cx="5554663" cy="4648200"/>
          </a:xfrm>
        </p:spPr>
        <p:txBody>
          <a:bodyPr/>
          <a:lstStyle/>
          <a:p>
            <a:pPr marL="287338" indent="-287338" eaLnBrk="1" hangingPunct="1">
              <a:lnSpc>
                <a:spcPct val="80000"/>
              </a:lnSpc>
            </a:pPr>
            <a:r>
              <a:rPr lang="en-US" altLang="ko-KR" i="1" dirty="0">
                <a:solidFill>
                  <a:srgbClr val="CC0000"/>
                </a:solidFill>
                <a:ea typeface="ＭＳ Ｐゴシック" pitchFamily="34" charset="-128"/>
              </a:rPr>
              <a:t>application:</a:t>
            </a:r>
            <a:r>
              <a:rPr lang="en-US" altLang="ko-KR" dirty="0">
                <a:ea typeface="ＭＳ Ｐゴシック" pitchFamily="34" charset="-128"/>
              </a:rPr>
              <a:t> </a:t>
            </a:r>
            <a:r>
              <a:rPr lang="ko-KR" altLang="en-US" dirty="0">
                <a:ea typeface="ＭＳ Ｐゴシック" pitchFamily="34" charset="-128"/>
              </a:rPr>
              <a:t>네트워크 응용을 지원</a:t>
            </a:r>
            <a:endParaRPr lang="en-US" altLang="ko-KR" dirty="0">
              <a:ea typeface="ＭＳ Ｐゴシック" pitchFamily="34" charset="-128"/>
            </a:endParaRPr>
          </a:p>
          <a:p>
            <a:pPr marL="682625" lvl="1" indent="-225425" eaLnBrk="1" hangingPunct="1">
              <a:lnSpc>
                <a:spcPct val="80000"/>
              </a:lnSpc>
            </a:pPr>
            <a:r>
              <a:rPr lang="en-US" altLang="ko-KR" dirty="0">
                <a:ea typeface="Arial" pitchFamily="34" charset="0"/>
              </a:rPr>
              <a:t>FTP, SMTP, HTTP</a:t>
            </a:r>
          </a:p>
          <a:p>
            <a:pPr marL="287338" indent="-287338" eaLnBrk="1" hangingPunct="1">
              <a:lnSpc>
                <a:spcPct val="80000"/>
              </a:lnSpc>
            </a:pPr>
            <a:r>
              <a:rPr lang="en-US" altLang="ko-KR" i="1" dirty="0">
                <a:solidFill>
                  <a:srgbClr val="CC0000"/>
                </a:solidFill>
                <a:ea typeface="ＭＳ Ｐゴシック" pitchFamily="34" charset="-128"/>
              </a:rPr>
              <a:t>transport:</a:t>
            </a:r>
            <a:r>
              <a:rPr lang="en-US" altLang="ko-KR" dirty="0">
                <a:ea typeface="ＭＳ Ｐゴシック" pitchFamily="34" charset="-128"/>
              </a:rPr>
              <a:t> </a:t>
            </a:r>
            <a:r>
              <a:rPr lang="ko-KR" altLang="en-US" dirty="0">
                <a:ea typeface="ＭＳ Ｐゴシック" pitchFamily="34" charset="-128"/>
              </a:rPr>
              <a:t>프로세스간 데이터전송</a:t>
            </a:r>
            <a:endParaRPr lang="en-US" altLang="ko-KR" dirty="0">
              <a:ea typeface="ＭＳ Ｐゴシック" pitchFamily="34" charset="-128"/>
            </a:endParaRPr>
          </a:p>
          <a:p>
            <a:pPr marL="682625" lvl="1" indent="-225425" eaLnBrk="1" hangingPunct="1">
              <a:lnSpc>
                <a:spcPct val="80000"/>
              </a:lnSpc>
            </a:pPr>
            <a:r>
              <a:rPr lang="en-US" altLang="ko-KR" dirty="0">
                <a:ea typeface="Arial" pitchFamily="34" charset="0"/>
              </a:rPr>
              <a:t>TCP, UDP</a:t>
            </a:r>
          </a:p>
          <a:p>
            <a:pPr marL="287338" indent="-287338" eaLnBrk="1" hangingPunct="1">
              <a:lnSpc>
                <a:spcPct val="80000"/>
              </a:lnSpc>
            </a:pPr>
            <a:r>
              <a:rPr lang="en-US" altLang="ko-KR" i="1" dirty="0">
                <a:solidFill>
                  <a:srgbClr val="CC0000"/>
                </a:solidFill>
                <a:ea typeface="ＭＳ Ｐゴシック" pitchFamily="34" charset="-128"/>
              </a:rPr>
              <a:t>network:</a:t>
            </a:r>
            <a:r>
              <a:rPr lang="en-US" altLang="ko-KR" dirty="0">
                <a:ea typeface="ＭＳ Ｐゴシック" pitchFamily="34" charset="-128"/>
              </a:rPr>
              <a:t> </a:t>
            </a:r>
            <a:r>
              <a:rPr lang="ko-KR" altLang="en-US" dirty="0">
                <a:ea typeface="ＭＳ Ｐゴシック" pitchFamily="34" charset="-128"/>
              </a:rPr>
              <a:t>출발지에서 도착지까지의 </a:t>
            </a:r>
            <a:r>
              <a:rPr lang="en-US" altLang="ko-KR" dirty="0">
                <a:ea typeface="ＭＳ Ｐゴシック" pitchFamily="34" charset="-128"/>
              </a:rPr>
              <a:t>datagram </a:t>
            </a:r>
            <a:r>
              <a:rPr lang="ko-KR" altLang="en-US" dirty="0" err="1">
                <a:ea typeface="ＭＳ Ｐゴシック" pitchFamily="34" charset="-128"/>
              </a:rPr>
              <a:t>라우팅</a:t>
            </a:r>
            <a:endParaRPr lang="en-US" altLang="ko-KR" dirty="0">
              <a:ea typeface="ＭＳ Ｐゴシック" pitchFamily="34" charset="-128"/>
            </a:endParaRPr>
          </a:p>
          <a:p>
            <a:pPr marL="682625" lvl="1" indent="-225425" eaLnBrk="1" hangingPunct="1">
              <a:lnSpc>
                <a:spcPct val="80000"/>
              </a:lnSpc>
            </a:pPr>
            <a:r>
              <a:rPr lang="en-US" altLang="ko-KR" dirty="0">
                <a:ea typeface="Arial" pitchFamily="34" charset="0"/>
              </a:rPr>
              <a:t>IP, routing protocols</a:t>
            </a:r>
          </a:p>
          <a:p>
            <a:pPr marL="287338" indent="-287338" eaLnBrk="1" hangingPunct="1">
              <a:lnSpc>
                <a:spcPct val="80000"/>
              </a:lnSpc>
            </a:pPr>
            <a:r>
              <a:rPr lang="en-US" altLang="ko-KR" i="1" dirty="0">
                <a:solidFill>
                  <a:srgbClr val="CC0000"/>
                </a:solidFill>
                <a:ea typeface="ＭＳ Ｐゴシック" pitchFamily="34" charset="-128"/>
              </a:rPr>
              <a:t>link:</a:t>
            </a:r>
            <a:r>
              <a:rPr lang="en-US" altLang="ko-KR" dirty="0">
                <a:ea typeface="ＭＳ Ｐゴシック" pitchFamily="34" charset="-128"/>
              </a:rPr>
              <a:t> </a:t>
            </a:r>
            <a:r>
              <a:rPr lang="ko-KR" altLang="en-US" dirty="0">
                <a:ea typeface="ＭＳ Ｐゴシック" pitchFamily="34" charset="-128"/>
              </a:rPr>
              <a:t>이웃한 네트워크 요소들간의 데이터 전송</a:t>
            </a:r>
            <a:endParaRPr lang="en-US" altLang="ko-KR" dirty="0">
              <a:ea typeface="ＭＳ Ｐゴシック" pitchFamily="34" charset="-128"/>
            </a:endParaRPr>
          </a:p>
          <a:p>
            <a:pPr marL="682625" lvl="1" indent="-225425" eaLnBrk="1" hangingPunct="1">
              <a:lnSpc>
                <a:spcPct val="80000"/>
              </a:lnSpc>
            </a:pPr>
            <a:r>
              <a:rPr lang="en-US" altLang="ko-KR" dirty="0">
                <a:ea typeface="Arial" pitchFamily="34" charset="0"/>
              </a:rPr>
              <a:t>Ethernet, 802.111 (</a:t>
            </a:r>
            <a:r>
              <a:rPr lang="en-US" altLang="ko-KR" dirty="0" err="1">
                <a:ea typeface="Arial" pitchFamily="34" charset="0"/>
              </a:rPr>
              <a:t>WiFi</a:t>
            </a:r>
            <a:r>
              <a:rPr lang="en-US" altLang="ko-KR" dirty="0">
                <a:ea typeface="Arial" pitchFamily="34" charset="0"/>
              </a:rPr>
              <a:t>), PPP</a:t>
            </a:r>
          </a:p>
          <a:p>
            <a:pPr marL="287338" indent="-287338" eaLnBrk="1" hangingPunct="1">
              <a:lnSpc>
                <a:spcPct val="80000"/>
              </a:lnSpc>
            </a:pPr>
            <a:r>
              <a:rPr lang="en-US" altLang="ko-KR" i="1" dirty="0">
                <a:solidFill>
                  <a:srgbClr val="CC0000"/>
                </a:solidFill>
                <a:ea typeface="ＭＳ Ｐゴシック" pitchFamily="34" charset="-128"/>
              </a:rPr>
              <a:t>Physical(</a:t>
            </a:r>
            <a:r>
              <a:rPr lang="ko-KR" altLang="en-US" i="1" dirty="0">
                <a:solidFill>
                  <a:srgbClr val="CC0000"/>
                </a:solidFill>
                <a:ea typeface="ＭＳ Ｐゴシック" pitchFamily="34" charset="-128"/>
              </a:rPr>
              <a:t>물리</a:t>
            </a:r>
            <a:r>
              <a:rPr lang="en-US" altLang="ko-KR" i="1" dirty="0">
                <a:solidFill>
                  <a:srgbClr val="CC0000"/>
                </a:solidFill>
                <a:ea typeface="ＭＳ Ｐゴシック" pitchFamily="34" charset="-128"/>
              </a:rPr>
              <a:t>):</a:t>
            </a:r>
            <a:r>
              <a:rPr lang="en-US" altLang="ko-KR" dirty="0">
                <a:ea typeface="ＭＳ Ｐゴシック" pitchFamily="34" charset="-128"/>
              </a:rPr>
              <a:t> bits </a:t>
            </a:r>
            <a:r>
              <a:rPr lang="ja-JP" altLang="en-US" dirty="0">
                <a:ea typeface="ＭＳ Ｐゴシック" pitchFamily="34" charset="-128"/>
              </a:rPr>
              <a:t>“</a:t>
            </a:r>
            <a:r>
              <a:rPr lang="en-US" altLang="ja-JP" dirty="0">
                <a:ea typeface="ＭＳ Ｐゴシック" pitchFamily="34" charset="-128"/>
              </a:rPr>
              <a:t>on the wire</a:t>
            </a:r>
            <a:r>
              <a:rPr lang="ja-JP" altLang="en-US" dirty="0">
                <a:ea typeface="ＭＳ Ｐゴシック" pitchFamily="34" charset="-128"/>
              </a:rPr>
              <a:t>”</a:t>
            </a:r>
            <a:endParaRPr lang="en-US" altLang="ja-JP" dirty="0">
              <a:ea typeface="ＭＳ Ｐゴシック" pitchFamily="34" charset="-128"/>
            </a:endParaRPr>
          </a:p>
          <a:p>
            <a:pPr marL="287338" indent="-287338" eaLnBrk="1" hangingPunct="1">
              <a:lnSpc>
                <a:spcPct val="80000"/>
              </a:lnSpc>
            </a:pPr>
            <a:endParaRPr lang="en-US" altLang="ko-KR" dirty="0">
              <a:ea typeface="ＭＳ Ｐゴシック" pitchFamily="34" charset="-128"/>
            </a:endParaRPr>
          </a:p>
        </p:txBody>
      </p:sp>
      <p:sp>
        <p:nvSpPr>
          <p:cNvPr id="68615" name="Rectangle 6"/>
          <p:cNvSpPr>
            <a:spLocks noChangeArrowheads="1"/>
          </p:cNvSpPr>
          <p:nvPr/>
        </p:nvSpPr>
        <p:spPr bwMode="auto">
          <a:xfrm>
            <a:off x="6457950" y="1824038"/>
            <a:ext cx="1892300" cy="3530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68616" name="Text Box 7"/>
          <p:cNvSpPr txBox="1">
            <a:spLocks noChangeArrowheads="1"/>
          </p:cNvSpPr>
          <p:nvPr/>
        </p:nvSpPr>
        <p:spPr bwMode="auto">
          <a:xfrm>
            <a:off x="6562725" y="1920875"/>
            <a:ext cx="1644650" cy="337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ko-KR"/>
              <a:t>application</a:t>
            </a:r>
          </a:p>
          <a:p>
            <a:pPr algn="ctr"/>
            <a:endParaRPr lang="en-US" altLang="ko-KR"/>
          </a:p>
          <a:p>
            <a:pPr algn="ctr"/>
            <a:r>
              <a:rPr lang="en-US" altLang="ko-KR"/>
              <a:t>transport</a:t>
            </a:r>
          </a:p>
          <a:p>
            <a:pPr algn="ctr"/>
            <a:endParaRPr lang="en-US" altLang="ko-KR"/>
          </a:p>
          <a:p>
            <a:pPr algn="ctr"/>
            <a:r>
              <a:rPr lang="en-US" altLang="ko-KR"/>
              <a:t>network</a:t>
            </a:r>
          </a:p>
          <a:p>
            <a:pPr algn="ctr"/>
            <a:endParaRPr lang="en-US" altLang="ko-KR"/>
          </a:p>
          <a:p>
            <a:pPr algn="ctr"/>
            <a:r>
              <a:rPr lang="en-US" altLang="ko-KR"/>
              <a:t>link</a:t>
            </a:r>
          </a:p>
          <a:p>
            <a:pPr algn="ctr"/>
            <a:endParaRPr lang="en-US" altLang="ko-KR"/>
          </a:p>
          <a:p>
            <a:pPr algn="ctr"/>
            <a:r>
              <a:rPr lang="en-US" altLang="ko-KR"/>
              <a:t>physical</a:t>
            </a:r>
          </a:p>
        </p:txBody>
      </p:sp>
      <p:sp>
        <p:nvSpPr>
          <p:cNvPr id="68617" name="Line 8"/>
          <p:cNvSpPr>
            <a:spLocks noChangeShapeType="1"/>
          </p:cNvSpPr>
          <p:nvPr/>
        </p:nvSpPr>
        <p:spPr bwMode="auto">
          <a:xfrm>
            <a:off x="6451600" y="251618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8618" name="Line 9"/>
          <p:cNvSpPr>
            <a:spLocks noChangeShapeType="1"/>
          </p:cNvSpPr>
          <p:nvPr/>
        </p:nvSpPr>
        <p:spPr bwMode="auto">
          <a:xfrm>
            <a:off x="6451600" y="32210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8619" name="Line 10"/>
          <p:cNvSpPr>
            <a:spLocks noChangeShapeType="1"/>
          </p:cNvSpPr>
          <p:nvPr/>
        </p:nvSpPr>
        <p:spPr bwMode="auto">
          <a:xfrm>
            <a:off x="6451600" y="39322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8620" name="Line 11"/>
          <p:cNvSpPr>
            <a:spLocks noChangeShapeType="1"/>
          </p:cNvSpPr>
          <p:nvPr/>
        </p:nvSpPr>
        <p:spPr bwMode="auto">
          <a:xfrm>
            <a:off x="6451600" y="46434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862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9F94550E-BA2A-45EB-89B2-118313B2D89D}" type="slidenum">
              <a:rPr lang="en-US" altLang="ko-KR"/>
              <a:pPr/>
              <a:t>72</a:t>
            </a:fld>
            <a:endParaRPr lang="en-US" altLang="ko-KR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sp>
        <p:nvSpPr>
          <p:cNvPr id="69635" name="Rectangle 2"/>
          <p:cNvSpPr>
            <a:spLocks noChangeArrowheads="1"/>
          </p:cNvSpPr>
          <p:nvPr/>
        </p:nvSpPr>
        <p:spPr bwMode="auto">
          <a:xfrm>
            <a:off x="6505575" y="1638300"/>
            <a:ext cx="1892300" cy="3530600"/>
          </a:xfrm>
          <a:prstGeom prst="rect">
            <a:avLst/>
          </a:prstGeom>
          <a:solidFill>
            <a:srgbClr val="000099"/>
          </a:solidFill>
          <a:ln w="381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>
              <a:latin typeface="Times New Roman" pitchFamily="18" charset="0"/>
            </a:endParaRPr>
          </a:p>
        </p:txBody>
      </p:sp>
      <p:sp>
        <p:nvSpPr>
          <p:cNvPr id="69636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400050" y="85725"/>
            <a:ext cx="6503988" cy="1143000"/>
          </a:xfrm>
        </p:spPr>
        <p:txBody>
          <a:bodyPr/>
          <a:lstStyle/>
          <a:p>
            <a:pPr eaLnBrk="1" hangingPunct="1"/>
            <a:r>
              <a:rPr lang="en-US" altLang="ko-KR" dirty="0">
                <a:ea typeface="ＭＳ Ｐゴシック" pitchFamily="34" charset="-128"/>
              </a:rPr>
              <a:t>ISO/OSI </a:t>
            </a:r>
            <a:r>
              <a:rPr lang="ko-KR" altLang="en-US" dirty="0">
                <a:ea typeface="ＭＳ Ｐゴシック" pitchFamily="34" charset="-128"/>
              </a:rPr>
              <a:t>참조 모델</a:t>
            </a:r>
            <a:endParaRPr lang="en-US" altLang="ko-KR" dirty="0">
              <a:ea typeface="ＭＳ Ｐゴシック" pitchFamily="34" charset="-128"/>
            </a:endParaRPr>
          </a:p>
        </p:txBody>
      </p:sp>
      <p:sp>
        <p:nvSpPr>
          <p:cNvPr id="69637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84200" y="1422400"/>
            <a:ext cx="5154613" cy="4648200"/>
          </a:xfrm>
        </p:spPr>
        <p:txBody>
          <a:bodyPr/>
          <a:lstStyle/>
          <a:p>
            <a:pPr marL="287338" indent="-287338" eaLnBrk="1" hangingPunct="1"/>
            <a:r>
              <a:rPr lang="ko-KR" altLang="en-US" i="1" dirty="0">
                <a:solidFill>
                  <a:srgbClr val="CC0000"/>
                </a:solidFill>
                <a:ea typeface="ＭＳ Ｐゴシック" pitchFamily="34" charset="-128"/>
              </a:rPr>
              <a:t>표현</a:t>
            </a:r>
            <a:r>
              <a:rPr lang="en-US" altLang="ko-KR" i="1" dirty="0">
                <a:solidFill>
                  <a:srgbClr val="CC0000"/>
                </a:solidFill>
                <a:ea typeface="ＭＳ Ｐゴシック" pitchFamily="34" charset="-128"/>
              </a:rPr>
              <a:t>(presentation):</a:t>
            </a:r>
            <a:r>
              <a:rPr lang="en-US" altLang="ko-KR" dirty="0">
                <a:ea typeface="ＭＳ Ｐゴシック" pitchFamily="34" charset="-128"/>
              </a:rPr>
              <a:t> </a:t>
            </a:r>
            <a:r>
              <a:rPr lang="ko-KR" altLang="en-US" dirty="0">
                <a:ea typeface="ＭＳ Ｐゴシック" pitchFamily="34" charset="-128"/>
              </a:rPr>
              <a:t>응용이 데이터의 의미를 해석하도록 해 줌</a:t>
            </a:r>
            <a:r>
              <a:rPr lang="en-US" altLang="ko-KR" dirty="0">
                <a:ea typeface="ＭＳ Ｐゴシック" pitchFamily="34" charset="-128"/>
              </a:rPr>
              <a:t> (</a:t>
            </a:r>
            <a:r>
              <a:rPr lang="ko-KR" altLang="en-US" dirty="0">
                <a:ea typeface="ＭＳ Ｐゴシック" pitchFamily="34" charset="-128"/>
              </a:rPr>
              <a:t>예</a:t>
            </a:r>
            <a:r>
              <a:rPr lang="en-US" altLang="ko-KR" dirty="0">
                <a:ea typeface="ＭＳ Ｐゴシック" pitchFamily="34" charset="-128"/>
              </a:rPr>
              <a:t>: </a:t>
            </a:r>
            <a:r>
              <a:rPr lang="ko-KR" altLang="en-US" dirty="0">
                <a:ea typeface="ＭＳ Ｐゴシック" pitchFamily="34" charset="-128"/>
              </a:rPr>
              <a:t>암호화</a:t>
            </a:r>
            <a:r>
              <a:rPr lang="en-US" altLang="ko-KR" dirty="0">
                <a:ea typeface="ＭＳ Ｐゴシック" pitchFamily="34" charset="-128"/>
              </a:rPr>
              <a:t>, </a:t>
            </a:r>
            <a:r>
              <a:rPr lang="ko-KR" altLang="en-US" dirty="0">
                <a:ea typeface="ＭＳ Ｐゴシック" pitchFamily="34" charset="-128"/>
              </a:rPr>
              <a:t>압축</a:t>
            </a:r>
            <a:r>
              <a:rPr lang="en-US" altLang="ko-KR" dirty="0">
                <a:ea typeface="ＭＳ Ｐゴシック" pitchFamily="34" charset="-128"/>
              </a:rPr>
              <a:t>, </a:t>
            </a:r>
            <a:r>
              <a:rPr lang="ko-KR" altLang="en-US" dirty="0">
                <a:ea typeface="ＭＳ Ｐゴシック" pitchFamily="34" charset="-128"/>
              </a:rPr>
              <a:t>기계 특유의 표현법</a:t>
            </a:r>
            <a:r>
              <a:rPr lang="en-US" altLang="ko-KR" dirty="0">
                <a:ea typeface="ＭＳ Ｐゴシック" pitchFamily="34" charset="-128"/>
              </a:rPr>
              <a:t>)</a:t>
            </a:r>
          </a:p>
          <a:p>
            <a:pPr marL="287338" indent="-287338" eaLnBrk="1" hangingPunct="1"/>
            <a:r>
              <a:rPr lang="ko-KR" altLang="en-US" i="1" dirty="0">
                <a:solidFill>
                  <a:srgbClr val="CC0000"/>
                </a:solidFill>
                <a:ea typeface="ＭＳ Ｐゴシック" pitchFamily="34" charset="-128"/>
              </a:rPr>
              <a:t>세션</a:t>
            </a:r>
            <a:r>
              <a:rPr lang="en-US" altLang="ko-KR" i="1" dirty="0">
                <a:solidFill>
                  <a:srgbClr val="CC0000"/>
                </a:solidFill>
                <a:ea typeface="ＭＳ Ｐゴシック" pitchFamily="34" charset="-128"/>
              </a:rPr>
              <a:t>(session):</a:t>
            </a:r>
            <a:r>
              <a:rPr lang="en-US" altLang="ko-KR" dirty="0">
                <a:ea typeface="ＭＳ Ｐゴシック" pitchFamily="34" charset="-128"/>
              </a:rPr>
              <a:t> </a:t>
            </a:r>
            <a:r>
              <a:rPr lang="ko-KR" altLang="en-US" dirty="0">
                <a:ea typeface="ＭＳ Ｐゴシック" pitchFamily="34" charset="-128"/>
              </a:rPr>
              <a:t>데이터 교환시의 동기화</a:t>
            </a:r>
            <a:r>
              <a:rPr lang="en-US" altLang="ko-KR" dirty="0">
                <a:ea typeface="ＭＳ Ｐゴシック" pitchFamily="34" charset="-128"/>
              </a:rPr>
              <a:t>(synchronization), </a:t>
            </a:r>
            <a:r>
              <a:rPr lang="en-US" altLang="ko-KR" dirty="0" err="1">
                <a:ea typeface="ＭＳ Ｐゴシック" pitchFamily="34" charset="-128"/>
              </a:rPr>
              <a:t>checkpointing</a:t>
            </a:r>
            <a:r>
              <a:rPr lang="en-US" altLang="ko-KR" dirty="0">
                <a:ea typeface="ＭＳ Ｐゴシック" pitchFamily="34" charset="-128"/>
              </a:rPr>
              <a:t>, </a:t>
            </a:r>
            <a:r>
              <a:rPr lang="ko-KR" altLang="en-US" dirty="0">
                <a:ea typeface="ＭＳ Ｐゴシック" pitchFamily="34" charset="-128"/>
              </a:rPr>
              <a:t>복구</a:t>
            </a:r>
            <a:r>
              <a:rPr lang="en-US" altLang="ko-KR" dirty="0">
                <a:ea typeface="ＭＳ Ｐゴシック" pitchFamily="34" charset="-128"/>
              </a:rPr>
              <a:t>(recovery)</a:t>
            </a:r>
          </a:p>
          <a:p>
            <a:pPr marL="287338" indent="-287338" eaLnBrk="1" hangingPunct="1"/>
            <a:r>
              <a:rPr lang="ko-KR" altLang="en-US" dirty="0">
                <a:ea typeface="ＭＳ Ｐゴシック" pitchFamily="34" charset="-128"/>
              </a:rPr>
              <a:t>인터넷 </a:t>
            </a:r>
            <a:r>
              <a:rPr lang="ko-KR" altLang="en-US" dirty="0" err="1">
                <a:ea typeface="ＭＳ Ｐゴシック" pitchFamily="34" charset="-128"/>
              </a:rPr>
              <a:t>스택은</a:t>
            </a:r>
            <a:r>
              <a:rPr lang="ko-KR" altLang="en-US" dirty="0">
                <a:ea typeface="ＭＳ Ｐゴシック" pitchFamily="34" charset="-128"/>
              </a:rPr>
              <a:t> 이 계층들이 없음</a:t>
            </a:r>
            <a:r>
              <a:rPr lang="en-US" altLang="ja-JP" dirty="0">
                <a:ea typeface="ＭＳ Ｐゴシック" pitchFamily="34" charset="-128"/>
              </a:rPr>
              <a:t>!</a:t>
            </a:r>
          </a:p>
          <a:p>
            <a:pPr marL="682625" lvl="1" indent="-225425" eaLnBrk="1" hangingPunct="1"/>
            <a:r>
              <a:rPr lang="ko-KR" altLang="en-US" i="1" dirty="0">
                <a:ea typeface="Arial" pitchFamily="34" charset="0"/>
              </a:rPr>
              <a:t>필요하면</a:t>
            </a:r>
            <a:r>
              <a:rPr lang="en-US" altLang="ko-KR" dirty="0">
                <a:ea typeface="Arial" pitchFamily="34" charset="0"/>
              </a:rPr>
              <a:t>, </a:t>
            </a:r>
            <a:r>
              <a:rPr lang="ko-KR" altLang="en-US" dirty="0">
                <a:ea typeface="Arial" pitchFamily="34" charset="0"/>
              </a:rPr>
              <a:t>응용에서 구현</a:t>
            </a:r>
            <a:endParaRPr lang="en-US" altLang="ko-KR" dirty="0">
              <a:ea typeface="Arial" pitchFamily="34" charset="0"/>
            </a:endParaRPr>
          </a:p>
          <a:p>
            <a:pPr marL="682625" lvl="1" indent="-225425" eaLnBrk="1" hangingPunct="1"/>
            <a:r>
              <a:rPr lang="ko-KR" altLang="en-US" dirty="0">
                <a:ea typeface="Arial" pitchFamily="34" charset="0"/>
              </a:rPr>
              <a:t>정말로 필요한가</a:t>
            </a:r>
            <a:r>
              <a:rPr lang="en-US" altLang="ko-KR" dirty="0">
                <a:ea typeface="Arial" pitchFamily="34" charset="0"/>
              </a:rPr>
              <a:t>?</a:t>
            </a:r>
          </a:p>
        </p:txBody>
      </p:sp>
      <p:sp>
        <p:nvSpPr>
          <p:cNvPr id="69638" name="Rectangle 6"/>
          <p:cNvSpPr>
            <a:spLocks noChangeArrowheads="1"/>
          </p:cNvSpPr>
          <p:nvPr/>
        </p:nvSpPr>
        <p:spPr bwMode="auto">
          <a:xfrm>
            <a:off x="6391275" y="1774825"/>
            <a:ext cx="1892300" cy="35861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>
              <a:latin typeface="Times New Roman" pitchFamily="18" charset="0"/>
            </a:endParaRPr>
          </a:p>
        </p:txBody>
      </p:sp>
      <p:sp>
        <p:nvSpPr>
          <p:cNvPr id="69639" name="Text Box 7"/>
          <p:cNvSpPr txBox="1">
            <a:spLocks noChangeArrowheads="1"/>
          </p:cNvSpPr>
          <p:nvPr/>
        </p:nvSpPr>
        <p:spPr bwMode="auto">
          <a:xfrm>
            <a:off x="6348413" y="1946275"/>
            <a:ext cx="1982787" cy="3414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ko-KR"/>
              <a:t>application</a:t>
            </a:r>
          </a:p>
          <a:p>
            <a:pPr algn="ctr">
              <a:lnSpc>
                <a:spcPct val="70000"/>
              </a:lnSpc>
            </a:pPr>
            <a:endParaRPr lang="en-US" altLang="ko-KR"/>
          </a:p>
          <a:p>
            <a:pPr algn="ctr">
              <a:lnSpc>
                <a:spcPct val="70000"/>
              </a:lnSpc>
            </a:pPr>
            <a:r>
              <a:rPr lang="en-US" altLang="ko-KR"/>
              <a:t>presentation</a:t>
            </a:r>
          </a:p>
          <a:p>
            <a:pPr algn="ctr">
              <a:lnSpc>
                <a:spcPct val="70000"/>
              </a:lnSpc>
            </a:pPr>
            <a:endParaRPr lang="en-US" altLang="ko-KR"/>
          </a:p>
          <a:p>
            <a:pPr algn="ctr">
              <a:lnSpc>
                <a:spcPct val="70000"/>
              </a:lnSpc>
            </a:pPr>
            <a:r>
              <a:rPr lang="en-US" altLang="ko-KR"/>
              <a:t>session</a:t>
            </a:r>
          </a:p>
          <a:p>
            <a:pPr algn="ctr">
              <a:lnSpc>
                <a:spcPct val="70000"/>
              </a:lnSpc>
            </a:pPr>
            <a:endParaRPr lang="en-US" altLang="ko-KR"/>
          </a:p>
          <a:p>
            <a:pPr algn="ctr">
              <a:lnSpc>
                <a:spcPct val="70000"/>
              </a:lnSpc>
            </a:pPr>
            <a:r>
              <a:rPr lang="en-US" altLang="ko-KR"/>
              <a:t>transport</a:t>
            </a:r>
          </a:p>
          <a:p>
            <a:pPr algn="ctr">
              <a:lnSpc>
                <a:spcPct val="70000"/>
              </a:lnSpc>
            </a:pPr>
            <a:endParaRPr lang="en-US" altLang="ko-KR"/>
          </a:p>
          <a:p>
            <a:pPr algn="ctr">
              <a:lnSpc>
                <a:spcPct val="70000"/>
              </a:lnSpc>
            </a:pPr>
            <a:r>
              <a:rPr lang="en-US" altLang="ko-KR"/>
              <a:t>network</a:t>
            </a:r>
          </a:p>
          <a:p>
            <a:pPr algn="ctr">
              <a:lnSpc>
                <a:spcPct val="70000"/>
              </a:lnSpc>
            </a:pPr>
            <a:endParaRPr lang="en-US" altLang="ko-KR"/>
          </a:p>
          <a:p>
            <a:pPr algn="ctr">
              <a:lnSpc>
                <a:spcPct val="70000"/>
              </a:lnSpc>
            </a:pPr>
            <a:r>
              <a:rPr lang="en-US" altLang="ko-KR"/>
              <a:t>link</a:t>
            </a:r>
          </a:p>
          <a:p>
            <a:pPr algn="ctr">
              <a:lnSpc>
                <a:spcPct val="70000"/>
              </a:lnSpc>
            </a:pPr>
            <a:endParaRPr lang="en-US" altLang="ko-KR"/>
          </a:p>
          <a:p>
            <a:pPr algn="ctr">
              <a:lnSpc>
                <a:spcPct val="70000"/>
              </a:lnSpc>
            </a:pPr>
            <a:r>
              <a:rPr lang="en-US" altLang="ko-KR"/>
              <a:t>physical</a:t>
            </a:r>
          </a:p>
        </p:txBody>
      </p:sp>
      <p:sp>
        <p:nvSpPr>
          <p:cNvPr id="69640" name="Line 8"/>
          <p:cNvSpPr>
            <a:spLocks noChangeShapeType="1"/>
          </p:cNvSpPr>
          <p:nvPr/>
        </p:nvSpPr>
        <p:spPr bwMode="auto">
          <a:xfrm>
            <a:off x="6370638" y="2366963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9641" name="Line 9"/>
          <p:cNvSpPr>
            <a:spLocks noChangeShapeType="1"/>
          </p:cNvSpPr>
          <p:nvPr/>
        </p:nvSpPr>
        <p:spPr bwMode="auto">
          <a:xfrm>
            <a:off x="6384925" y="334327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9642" name="Line 10"/>
          <p:cNvSpPr>
            <a:spLocks noChangeShapeType="1"/>
          </p:cNvSpPr>
          <p:nvPr/>
        </p:nvSpPr>
        <p:spPr bwMode="auto">
          <a:xfrm>
            <a:off x="6384925" y="388302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9643" name="Line 11"/>
          <p:cNvSpPr>
            <a:spLocks noChangeShapeType="1"/>
          </p:cNvSpPr>
          <p:nvPr/>
        </p:nvSpPr>
        <p:spPr bwMode="auto">
          <a:xfrm>
            <a:off x="6386513" y="489902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9644" name="Line 12"/>
          <p:cNvSpPr>
            <a:spLocks noChangeShapeType="1"/>
          </p:cNvSpPr>
          <p:nvPr/>
        </p:nvSpPr>
        <p:spPr bwMode="auto">
          <a:xfrm>
            <a:off x="6370638" y="441642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9645" name="Line 13"/>
          <p:cNvSpPr>
            <a:spLocks noChangeShapeType="1"/>
          </p:cNvSpPr>
          <p:nvPr/>
        </p:nvSpPr>
        <p:spPr bwMode="auto">
          <a:xfrm>
            <a:off x="6369050" y="288607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69646" name="Picture 18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0538" y="895350"/>
            <a:ext cx="598805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4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2439884F-93B6-4EE7-8344-C7F38233A20D}" type="slidenum">
              <a:rPr lang="en-US" altLang="ko-KR"/>
              <a:pPr/>
              <a:t>73</a:t>
            </a:fld>
            <a:endParaRPr lang="en-US" altLang="ko-KR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Freeform 99"/>
          <p:cNvSpPr>
            <a:spLocks/>
          </p:cNvSpPr>
          <p:nvPr/>
        </p:nvSpPr>
        <p:spPr bwMode="auto">
          <a:xfrm>
            <a:off x="6978650" y="4156075"/>
            <a:ext cx="655638" cy="1135063"/>
          </a:xfrm>
          <a:custGeom>
            <a:avLst/>
            <a:gdLst>
              <a:gd name="T0" fmla="*/ 2147483647 w 413"/>
              <a:gd name="T1" fmla="*/ 2147483647 h 715"/>
              <a:gd name="T2" fmla="*/ 2147483647 w 413"/>
              <a:gd name="T3" fmla="*/ 0 h 715"/>
              <a:gd name="T4" fmla="*/ 0 w 413"/>
              <a:gd name="T5" fmla="*/ 2147483647 h 715"/>
              <a:gd name="T6" fmla="*/ 2147483647 w 413"/>
              <a:gd name="T7" fmla="*/ 2147483647 h 715"/>
              <a:gd name="T8" fmla="*/ 2147483647 w 413"/>
              <a:gd name="T9" fmla="*/ 2147483647 h 7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13"/>
              <a:gd name="T16" fmla="*/ 0 h 715"/>
              <a:gd name="T17" fmla="*/ 413 w 413"/>
              <a:gd name="T18" fmla="*/ 715 h 71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13" h="715">
                <a:moveTo>
                  <a:pt x="413" y="570"/>
                </a:moveTo>
                <a:lnTo>
                  <a:pt x="9" y="0"/>
                </a:lnTo>
                <a:lnTo>
                  <a:pt x="0" y="604"/>
                </a:lnTo>
                <a:lnTo>
                  <a:pt x="397" y="715"/>
                </a:lnTo>
                <a:lnTo>
                  <a:pt x="413" y="57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70659" name="Group 347"/>
          <p:cNvGrpSpPr>
            <a:grpSpLocks/>
          </p:cNvGrpSpPr>
          <p:nvPr/>
        </p:nvGrpSpPr>
        <p:grpSpPr bwMode="auto">
          <a:xfrm>
            <a:off x="7580313" y="4918075"/>
            <a:ext cx="984250" cy="600075"/>
            <a:chOff x="1871277" y="1576300"/>
            <a:chExt cx="1128371" cy="437861"/>
          </a:xfrm>
        </p:grpSpPr>
        <p:sp>
          <p:nvSpPr>
            <p:cNvPr id="146" name="Oval 145"/>
            <p:cNvSpPr>
              <a:spLocks noChangeArrowheads="1"/>
            </p:cNvSpPr>
            <p:nvPr/>
          </p:nvSpPr>
          <p:spPr bwMode="auto">
            <a:xfrm flipV="1">
              <a:off x="1874917" y="1694453"/>
              <a:ext cx="1124731" cy="31970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1871277" y="1739629"/>
              <a:ext cx="1128371" cy="11583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148" name="Oval 14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731" cy="31970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149" name="Freeform 148"/>
            <p:cNvSpPr/>
            <p:nvPr/>
          </p:nvSpPr>
          <p:spPr bwMode="auto">
            <a:xfrm>
              <a:off x="2158830" y="1673602"/>
              <a:ext cx="549626" cy="16101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50" name="Freeform 149"/>
            <p:cNvSpPr>
              <a:spLocks/>
            </p:cNvSpPr>
            <p:nvPr/>
          </p:nvSpPr>
          <p:spPr bwMode="auto">
            <a:xfrm>
              <a:off x="2102410" y="1633060"/>
              <a:ext cx="662463" cy="111203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1" name="Freeform 150"/>
            <p:cNvSpPr>
              <a:spLocks/>
            </p:cNvSpPr>
            <p:nvPr/>
          </p:nvSpPr>
          <p:spPr bwMode="auto">
            <a:xfrm>
              <a:off x="2537380" y="1728046"/>
              <a:ext cx="243874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2" name="Freeform 151"/>
            <p:cNvSpPr>
              <a:spLocks/>
            </p:cNvSpPr>
            <p:nvPr/>
          </p:nvSpPr>
          <p:spPr bwMode="auto">
            <a:xfrm>
              <a:off x="2089671" y="1730363"/>
              <a:ext cx="242053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153" name="Straight Connector 152"/>
            <p:cNvCxnSpPr>
              <a:cxnSpLocks noChangeShapeType="1"/>
              <a:endCxn id="148" idx="2"/>
            </p:cNvCxnSpPr>
            <p:nvPr/>
          </p:nvCxnSpPr>
          <p:spPr bwMode="auto">
            <a:xfrm flipH="1" flipV="1">
              <a:off x="1871277" y="1737313"/>
              <a:ext cx="3640" cy="122786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154" name="Straight Connector 153"/>
            <p:cNvCxnSpPr>
              <a:cxnSpLocks noChangeShapeType="1"/>
            </p:cNvCxnSpPr>
            <p:nvPr/>
          </p:nvCxnSpPr>
          <p:spPr bwMode="auto">
            <a:xfrm flipH="1" flipV="1">
              <a:off x="2996008" y="1734996"/>
              <a:ext cx="3640" cy="122786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sp>
        <p:nvSpPr>
          <p:cNvPr id="70660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70661" name="Picture 193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3175" y="795338"/>
            <a:ext cx="3370263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2" name="Freeform 3"/>
          <p:cNvSpPr>
            <a:spLocks/>
          </p:cNvSpPr>
          <p:nvPr/>
        </p:nvSpPr>
        <p:spPr bwMode="auto">
          <a:xfrm>
            <a:off x="7129463" y="2246313"/>
            <a:ext cx="638175" cy="852487"/>
          </a:xfrm>
          <a:custGeom>
            <a:avLst/>
            <a:gdLst>
              <a:gd name="T0" fmla="*/ 2147483647 w 402"/>
              <a:gd name="T1" fmla="*/ 2147483647 h 537"/>
              <a:gd name="T2" fmla="*/ 2147483647 w 402"/>
              <a:gd name="T3" fmla="*/ 0 h 537"/>
              <a:gd name="T4" fmla="*/ 0 w 402"/>
              <a:gd name="T5" fmla="*/ 2147483647 h 537"/>
              <a:gd name="T6" fmla="*/ 2147483647 w 402"/>
              <a:gd name="T7" fmla="*/ 2147483647 h 537"/>
              <a:gd name="T8" fmla="*/ 2147483647 w 402"/>
              <a:gd name="T9" fmla="*/ 2147483647 h 5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2"/>
              <a:gd name="T16" fmla="*/ 0 h 537"/>
              <a:gd name="T17" fmla="*/ 402 w 402"/>
              <a:gd name="T18" fmla="*/ 537 h 5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2" h="537">
                <a:moveTo>
                  <a:pt x="402" y="363"/>
                </a:moveTo>
                <a:lnTo>
                  <a:pt x="28" y="0"/>
                </a:lnTo>
                <a:lnTo>
                  <a:pt x="0" y="470"/>
                </a:lnTo>
                <a:lnTo>
                  <a:pt x="242" y="537"/>
                </a:lnTo>
                <a:lnTo>
                  <a:pt x="402" y="363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70663" name="Group 180"/>
          <p:cNvGrpSpPr>
            <a:grpSpLocks/>
          </p:cNvGrpSpPr>
          <p:nvPr/>
        </p:nvGrpSpPr>
        <p:grpSpPr bwMode="auto">
          <a:xfrm>
            <a:off x="7329488" y="2754313"/>
            <a:ext cx="1052512" cy="355600"/>
            <a:chOff x="4410" y="1365"/>
            <a:chExt cx="663" cy="224"/>
          </a:xfrm>
        </p:grpSpPr>
        <p:sp>
          <p:nvSpPr>
            <p:cNvPr id="70790" name="Rectangle 181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70791" name="AutoShape 182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70792" name="Freeform 183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793" name="Freeform 184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3688 h 63"/>
                <a:gd name="T2" fmla="*/ 868487 w 280"/>
                <a:gd name="T3" fmla="*/ 3587 h 63"/>
                <a:gd name="T4" fmla="*/ 5125559 w 280"/>
                <a:gd name="T5" fmla="*/ 0 h 63"/>
                <a:gd name="T6" fmla="*/ 6543880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70794" name="Freeform 185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</p:grpSp>
      <p:sp>
        <p:nvSpPr>
          <p:cNvPr id="70664" name="Freeform 2"/>
          <p:cNvSpPr>
            <a:spLocks/>
          </p:cNvSpPr>
          <p:nvPr/>
        </p:nvSpPr>
        <p:spPr bwMode="auto">
          <a:xfrm>
            <a:off x="3817938" y="1447800"/>
            <a:ext cx="4048125" cy="3833813"/>
          </a:xfrm>
          <a:custGeom>
            <a:avLst/>
            <a:gdLst>
              <a:gd name="T0" fmla="*/ 2147483647 w 2550"/>
              <a:gd name="T1" fmla="*/ 0 h 2415"/>
              <a:gd name="T2" fmla="*/ 2147483647 w 2550"/>
              <a:gd name="T3" fmla="*/ 0 h 2415"/>
              <a:gd name="T4" fmla="*/ 2147483647 w 2550"/>
              <a:gd name="T5" fmla="*/ 2147483647 h 2415"/>
              <a:gd name="T6" fmla="*/ 0 w 2550"/>
              <a:gd name="T7" fmla="*/ 2147483647 h 2415"/>
              <a:gd name="T8" fmla="*/ 0 60000 65536"/>
              <a:gd name="T9" fmla="*/ 0 60000 65536"/>
              <a:gd name="T10" fmla="*/ 0 60000 65536"/>
              <a:gd name="T11" fmla="*/ 0 60000 65536"/>
              <a:gd name="T12" fmla="*/ 0 w 2550"/>
              <a:gd name="T13" fmla="*/ 0 h 2415"/>
              <a:gd name="T14" fmla="*/ 2550 w 2550"/>
              <a:gd name="T15" fmla="*/ 2415 h 24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50" h="2415">
                <a:moveTo>
                  <a:pt x="592" y="0"/>
                </a:moveTo>
                <a:lnTo>
                  <a:pt x="2544" y="0"/>
                </a:lnTo>
                <a:lnTo>
                  <a:pt x="2550" y="2415"/>
                </a:lnTo>
                <a:lnTo>
                  <a:pt x="0" y="2415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0665" name="Text Box 8"/>
          <p:cNvSpPr txBox="1">
            <a:spLocks noChangeArrowheads="1"/>
          </p:cNvSpPr>
          <p:nvPr/>
        </p:nvSpPr>
        <p:spPr bwMode="auto">
          <a:xfrm>
            <a:off x="2716213" y="223838"/>
            <a:ext cx="11001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i="1">
                <a:solidFill>
                  <a:srgbClr val="000099"/>
                </a:solidFill>
              </a:rPr>
              <a:t>source</a:t>
            </a:r>
          </a:p>
        </p:txBody>
      </p:sp>
      <p:sp>
        <p:nvSpPr>
          <p:cNvPr id="70666" name="Freeform 10"/>
          <p:cNvSpPr>
            <a:spLocks/>
          </p:cNvSpPr>
          <p:nvPr/>
        </p:nvSpPr>
        <p:spPr bwMode="auto">
          <a:xfrm>
            <a:off x="3868738" y="650875"/>
            <a:ext cx="360362" cy="1577975"/>
          </a:xfrm>
          <a:custGeom>
            <a:avLst/>
            <a:gdLst>
              <a:gd name="T0" fmla="*/ 2147483647 w 267"/>
              <a:gd name="T1" fmla="*/ 2147483647 h 1186"/>
              <a:gd name="T2" fmla="*/ 0 w 267"/>
              <a:gd name="T3" fmla="*/ 0 h 1186"/>
              <a:gd name="T4" fmla="*/ 0 w 267"/>
              <a:gd name="T5" fmla="*/ 2147483647 h 1186"/>
              <a:gd name="T6" fmla="*/ 2147483647 w 267"/>
              <a:gd name="T7" fmla="*/ 2147483647 h 1186"/>
              <a:gd name="T8" fmla="*/ 2147483647 w 267"/>
              <a:gd name="T9" fmla="*/ 2147483647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0667" name="Rectangle 23"/>
          <p:cNvSpPr>
            <a:spLocks noChangeArrowheads="1"/>
          </p:cNvSpPr>
          <p:nvPr/>
        </p:nvSpPr>
        <p:spPr bwMode="auto">
          <a:xfrm>
            <a:off x="2644775" y="660400"/>
            <a:ext cx="1296988" cy="1546225"/>
          </a:xfrm>
          <a:prstGeom prst="rect">
            <a:avLst/>
          </a:prstGeom>
          <a:solidFill>
            <a:srgbClr val="0000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70668" name="Rectangle 24"/>
          <p:cNvSpPr>
            <a:spLocks noChangeArrowheads="1"/>
          </p:cNvSpPr>
          <p:nvPr/>
        </p:nvSpPr>
        <p:spPr bwMode="auto">
          <a:xfrm>
            <a:off x="2597150" y="731838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70669" name="Line 25"/>
          <p:cNvSpPr>
            <a:spLocks noChangeShapeType="1"/>
          </p:cNvSpPr>
          <p:nvPr/>
        </p:nvSpPr>
        <p:spPr bwMode="auto">
          <a:xfrm>
            <a:off x="2597150" y="1049338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0670" name="Text Box 26"/>
          <p:cNvSpPr txBox="1">
            <a:spLocks noChangeArrowheads="1"/>
          </p:cNvSpPr>
          <p:nvPr/>
        </p:nvSpPr>
        <p:spPr bwMode="auto">
          <a:xfrm>
            <a:off x="2554288" y="698500"/>
            <a:ext cx="13176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800"/>
              <a:t>application</a:t>
            </a:r>
          </a:p>
          <a:p>
            <a:pPr algn="ctr">
              <a:lnSpc>
                <a:spcPct val="110000"/>
              </a:lnSpc>
            </a:pPr>
            <a:r>
              <a:rPr lang="en-US" altLang="ko-KR" sz="1800"/>
              <a:t>transport</a:t>
            </a:r>
          </a:p>
          <a:p>
            <a:pPr algn="ctr">
              <a:lnSpc>
                <a:spcPct val="110000"/>
              </a:lnSpc>
            </a:pPr>
            <a:r>
              <a:rPr lang="en-US" altLang="ko-KR" sz="1800"/>
              <a:t>network</a:t>
            </a:r>
          </a:p>
          <a:p>
            <a:pPr algn="ctr">
              <a:lnSpc>
                <a:spcPct val="110000"/>
              </a:lnSpc>
            </a:pPr>
            <a:r>
              <a:rPr lang="en-US" altLang="ko-KR" sz="1800"/>
              <a:t>link</a:t>
            </a:r>
          </a:p>
          <a:p>
            <a:pPr algn="ctr">
              <a:lnSpc>
                <a:spcPct val="110000"/>
              </a:lnSpc>
            </a:pPr>
            <a:r>
              <a:rPr lang="en-US" altLang="ko-KR" sz="1800"/>
              <a:t>physical</a:t>
            </a:r>
          </a:p>
        </p:txBody>
      </p:sp>
      <p:sp>
        <p:nvSpPr>
          <p:cNvPr id="70671" name="Line 27"/>
          <p:cNvSpPr>
            <a:spLocks noChangeShapeType="1"/>
          </p:cNvSpPr>
          <p:nvPr/>
        </p:nvSpPr>
        <p:spPr bwMode="auto">
          <a:xfrm>
            <a:off x="2605088" y="1370013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0672" name="Line 28"/>
          <p:cNvSpPr>
            <a:spLocks noChangeShapeType="1"/>
          </p:cNvSpPr>
          <p:nvPr/>
        </p:nvSpPr>
        <p:spPr bwMode="auto">
          <a:xfrm>
            <a:off x="2609850" y="1651000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0673" name="Line 29"/>
          <p:cNvSpPr>
            <a:spLocks noChangeShapeType="1"/>
          </p:cNvSpPr>
          <p:nvPr/>
        </p:nvSpPr>
        <p:spPr bwMode="auto">
          <a:xfrm>
            <a:off x="2609850" y="192722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4" name="Group 39"/>
          <p:cNvGrpSpPr>
            <a:grpSpLocks/>
          </p:cNvGrpSpPr>
          <p:nvPr/>
        </p:nvGrpSpPr>
        <p:grpSpPr bwMode="auto">
          <a:xfrm>
            <a:off x="1219200" y="1368425"/>
            <a:ext cx="1208088" cy="303213"/>
            <a:chOff x="501" y="1990"/>
            <a:chExt cx="761" cy="191"/>
          </a:xfrm>
        </p:grpSpPr>
        <p:sp>
          <p:nvSpPr>
            <p:cNvPr id="70784" name="Rectangle 40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70785" name="Rectangle 41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400"/>
                <a:t>H</a:t>
              </a:r>
              <a:r>
                <a:rPr lang="en-US" altLang="ko-KR" sz="1800" baseline="-25000"/>
                <a:t>t</a:t>
              </a:r>
            </a:p>
          </p:txBody>
        </p:sp>
        <p:sp>
          <p:nvSpPr>
            <p:cNvPr id="70786" name="Rectangle 42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400"/>
                <a:t>H</a:t>
              </a:r>
              <a:r>
                <a:rPr lang="en-US" altLang="ko-KR" sz="1800" baseline="-25000"/>
                <a:t>n</a:t>
              </a:r>
            </a:p>
          </p:txBody>
        </p:sp>
        <p:sp>
          <p:nvSpPr>
            <p:cNvPr id="70787" name="Rectangle 43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400"/>
                <a:t>M</a:t>
              </a:r>
            </a:p>
          </p:txBody>
        </p:sp>
        <p:sp>
          <p:nvSpPr>
            <p:cNvPr id="70788" name="Line 44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789" name="Line 45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12645" name="Text Box 5"/>
          <p:cNvSpPr txBox="1">
            <a:spLocks noChangeArrowheads="1"/>
          </p:cNvSpPr>
          <p:nvPr/>
        </p:nvSpPr>
        <p:spPr bwMode="auto">
          <a:xfrm>
            <a:off x="395288" y="996950"/>
            <a:ext cx="9636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600">
                <a:solidFill>
                  <a:srgbClr val="CC0000"/>
                </a:solidFill>
              </a:rPr>
              <a:t>segment</a:t>
            </a:r>
          </a:p>
        </p:txBody>
      </p:sp>
      <p:grpSp>
        <p:nvGrpSpPr>
          <p:cNvPr id="5" name="Group 178"/>
          <p:cNvGrpSpPr>
            <a:grpSpLocks/>
          </p:cNvGrpSpPr>
          <p:nvPr/>
        </p:nvGrpSpPr>
        <p:grpSpPr bwMode="auto">
          <a:xfrm>
            <a:off x="1533525" y="1033463"/>
            <a:ext cx="301625" cy="292100"/>
            <a:chOff x="1962" y="2058"/>
            <a:chExt cx="190" cy="184"/>
          </a:xfrm>
        </p:grpSpPr>
        <p:sp>
          <p:nvSpPr>
            <p:cNvPr id="70782" name="Rectangle 47"/>
            <p:cNvSpPr>
              <a:spLocks noChangeArrowheads="1"/>
            </p:cNvSpPr>
            <p:nvPr/>
          </p:nvSpPr>
          <p:spPr bwMode="auto">
            <a:xfrm>
              <a:off x="1962" y="2075"/>
              <a:ext cx="177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70783" name="Rectangle 48"/>
            <p:cNvSpPr>
              <a:spLocks noChangeArrowheads="1"/>
            </p:cNvSpPr>
            <p:nvPr/>
          </p:nvSpPr>
          <p:spPr bwMode="auto">
            <a:xfrm>
              <a:off x="1965" y="2058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400"/>
                <a:t>H</a:t>
              </a:r>
              <a:r>
                <a:rPr lang="en-US" altLang="ko-KR" sz="1800" baseline="-25000"/>
                <a:t>t</a:t>
              </a:r>
            </a:p>
          </p:txBody>
        </p:sp>
      </p:grpSp>
      <p:sp>
        <p:nvSpPr>
          <p:cNvPr id="112644" name="Text Box 4"/>
          <p:cNvSpPr txBox="1">
            <a:spLocks noChangeArrowheads="1"/>
          </p:cNvSpPr>
          <p:nvPr/>
        </p:nvSpPr>
        <p:spPr bwMode="auto">
          <a:xfrm>
            <a:off x="195263" y="1336675"/>
            <a:ext cx="10429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600">
                <a:solidFill>
                  <a:srgbClr val="CC0000"/>
                </a:solidFill>
              </a:rPr>
              <a:t>datagram</a:t>
            </a:r>
          </a:p>
        </p:txBody>
      </p:sp>
      <p:sp>
        <p:nvSpPr>
          <p:cNvPr id="70678" name="Text Box 54"/>
          <p:cNvSpPr txBox="1">
            <a:spLocks noChangeArrowheads="1"/>
          </p:cNvSpPr>
          <p:nvPr/>
        </p:nvSpPr>
        <p:spPr bwMode="auto">
          <a:xfrm>
            <a:off x="1547813" y="4157663"/>
            <a:ext cx="14128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 i="1">
                <a:solidFill>
                  <a:srgbClr val="000099"/>
                </a:solidFill>
              </a:rPr>
              <a:t>destination</a:t>
            </a:r>
          </a:p>
        </p:txBody>
      </p:sp>
      <p:sp>
        <p:nvSpPr>
          <p:cNvPr id="70679" name="Freeform 56"/>
          <p:cNvSpPr>
            <a:spLocks/>
          </p:cNvSpPr>
          <p:nvPr/>
        </p:nvSpPr>
        <p:spPr bwMode="auto">
          <a:xfrm>
            <a:off x="2979738" y="4540250"/>
            <a:ext cx="360362" cy="1577975"/>
          </a:xfrm>
          <a:custGeom>
            <a:avLst/>
            <a:gdLst>
              <a:gd name="T0" fmla="*/ 2147483647 w 267"/>
              <a:gd name="T1" fmla="*/ 2147483647 h 1186"/>
              <a:gd name="T2" fmla="*/ 0 w 267"/>
              <a:gd name="T3" fmla="*/ 0 h 1186"/>
              <a:gd name="T4" fmla="*/ 0 w 267"/>
              <a:gd name="T5" fmla="*/ 2147483647 h 1186"/>
              <a:gd name="T6" fmla="*/ 2147483647 w 267"/>
              <a:gd name="T7" fmla="*/ 2147483647 h 1186"/>
              <a:gd name="T8" fmla="*/ 2147483647 w 267"/>
              <a:gd name="T9" fmla="*/ 2147483647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0680" name="Rectangle 57"/>
          <p:cNvSpPr>
            <a:spLocks noChangeArrowheads="1"/>
          </p:cNvSpPr>
          <p:nvPr/>
        </p:nvSpPr>
        <p:spPr bwMode="auto">
          <a:xfrm>
            <a:off x="1755775" y="4546600"/>
            <a:ext cx="1296988" cy="1546225"/>
          </a:xfrm>
          <a:prstGeom prst="rect">
            <a:avLst/>
          </a:prstGeom>
          <a:solidFill>
            <a:srgbClr val="0000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70681" name="Rectangle 58"/>
          <p:cNvSpPr>
            <a:spLocks noChangeArrowheads="1"/>
          </p:cNvSpPr>
          <p:nvPr/>
        </p:nvSpPr>
        <p:spPr bwMode="auto">
          <a:xfrm>
            <a:off x="1708150" y="4618038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70682" name="Line 59"/>
          <p:cNvSpPr>
            <a:spLocks noChangeShapeType="1"/>
          </p:cNvSpPr>
          <p:nvPr/>
        </p:nvSpPr>
        <p:spPr bwMode="auto">
          <a:xfrm>
            <a:off x="1708150" y="4935538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0683" name="Text Box 60"/>
          <p:cNvSpPr txBox="1">
            <a:spLocks noChangeArrowheads="1"/>
          </p:cNvSpPr>
          <p:nvPr/>
        </p:nvSpPr>
        <p:spPr bwMode="auto">
          <a:xfrm>
            <a:off x="1665288" y="4584700"/>
            <a:ext cx="13176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800"/>
              <a:t>application</a:t>
            </a:r>
          </a:p>
          <a:p>
            <a:pPr algn="ctr">
              <a:lnSpc>
                <a:spcPct val="110000"/>
              </a:lnSpc>
            </a:pPr>
            <a:r>
              <a:rPr lang="en-US" altLang="ko-KR" sz="1800"/>
              <a:t>transport</a:t>
            </a:r>
          </a:p>
          <a:p>
            <a:pPr algn="ctr">
              <a:lnSpc>
                <a:spcPct val="110000"/>
              </a:lnSpc>
            </a:pPr>
            <a:r>
              <a:rPr lang="en-US" altLang="ko-KR" sz="1800"/>
              <a:t>network</a:t>
            </a:r>
          </a:p>
          <a:p>
            <a:pPr algn="ctr">
              <a:lnSpc>
                <a:spcPct val="110000"/>
              </a:lnSpc>
            </a:pPr>
            <a:r>
              <a:rPr lang="en-US" altLang="ko-KR" sz="1800"/>
              <a:t>link</a:t>
            </a:r>
          </a:p>
          <a:p>
            <a:pPr algn="ctr">
              <a:lnSpc>
                <a:spcPct val="110000"/>
              </a:lnSpc>
            </a:pPr>
            <a:r>
              <a:rPr lang="en-US" altLang="ko-KR" sz="1800"/>
              <a:t>physical</a:t>
            </a:r>
          </a:p>
        </p:txBody>
      </p:sp>
      <p:sp>
        <p:nvSpPr>
          <p:cNvPr id="70684" name="Line 61"/>
          <p:cNvSpPr>
            <a:spLocks noChangeShapeType="1"/>
          </p:cNvSpPr>
          <p:nvPr/>
        </p:nvSpPr>
        <p:spPr bwMode="auto">
          <a:xfrm>
            <a:off x="1716088" y="5256213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0685" name="Line 62"/>
          <p:cNvSpPr>
            <a:spLocks noChangeShapeType="1"/>
          </p:cNvSpPr>
          <p:nvPr/>
        </p:nvSpPr>
        <p:spPr bwMode="auto">
          <a:xfrm>
            <a:off x="1720850" y="5537200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0686" name="Line 63"/>
          <p:cNvSpPr>
            <a:spLocks noChangeShapeType="1"/>
          </p:cNvSpPr>
          <p:nvPr/>
        </p:nvSpPr>
        <p:spPr bwMode="auto">
          <a:xfrm>
            <a:off x="1720850" y="581342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152400" y="4610100"/>
            <a:ext cx="1479550" cy="1220788"/>
            <a:chOff x="152400" y="4610100"/>
            <a:chExt cx="1479550" cy="1220788"/>
          </a:xfrm>
        </p:grpSpPr>
        <p:grpSp>
          <p:nvGrpSpPr>
            <p:cNvPr id="70758" name="Group 64"/>
            <p:cNvGrpSpPr>
              <a:grpSpLocks/>
            </p:cNvGrpSpPr>
            <p:nvPr/>
          </p:nvGrpSpPr>
          <p:grpSpPr bwMode="auto">
            <a:xfrm>
              <a:off x="152400" y="5527675"/>
              <a:ext cx="1479550" cy="303213"/>
              <a:chOff x="332" y="2224"/>
              <a:chExt cx="932" cy="191"/>
            </a:xfrm>
          </p:grpSpPr>
          <p:sp>
            <p:nvSpPr>
              <p:cNvPr id="70774" name="Rectangle 65"/>
              <p:cNvSpPr>
                <a:spLocks noChangeArrowheads="1"/>
              </p:cNvSpPr>
              <p:nvPr/>
            </p:nvSpPr>
            <p:spPr bwMode="auto">
              <a:xfrm>
                <a:off x="345" y="2241"/>
                <a:ext cx="840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70775" name="Rectangle 66"/>
              <p:cNvSpPr>
                <a:spLocks noChangeArrowheads="1"/>
              </p:cNvSpPr>
              <p:nvPr/>
            </p:nvSpPr>
            <p:spPr bwMode="auto">
              <a:xfrm>
                <a:off x="706" y="2224"/>
                <a:ext cx="187" cy="184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 sz="1400"/>
                  <a:t>H</a:t>
                </a:r>
                <a:r>
                  <a:rPr lang="en-US" altLang="ko-KR" sz="1800" baseline="-25000"/>
                  <a:t>t</a:t>
                </a:r>
              </a:p>
            </p:txBody>
          </p:sp>
          <p:sp>
            <p:nvSpPr>
              <p:cNvPr id="70776" name="Rectangle 67"/>
              <p:cNvSpPr>
                <a:spLocks noChangeArrowheads="1"/>
              </p:cNvSpPr>
              <p:nvPr/>
            </p:nvSpPr>
            <p:spPr bwMode="auto">
              <a:xfrm>
                <a:off x="520" y="2224"/>
                <a:ext cx="187" cy="184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 sz="1400"/>
                  <a:t>H</a:t>
                </a:r>
                <a:r>
                  <a:rPr lang="en-US" altLang="ko-KR" sz="1800" baseline="-25000"/>
                  <a:t>n</a:t>
                </a:r>
              </a:p>
            </p:txBody>
          </p:sp>
          <p:sp>
            <p:nvSpPr>
              <p:cNvPr id="70777" name="Rectangle 68"/>
              <p:cNvSpPr>
                <a:spLocks noChangeArrowheads="1"/>
              </p:cNvSpPr>
              <p:nvPr/>
            </p:nvSpPr>
            <p:spPr bwMode="auto">
              <a:xfrm>
                <a:off x="332" y="2224"/>
                <a:ext cx="187" cy="184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 sz="1400"/>
                  <a:t>H</a:t>
                </a:r>
                <a:r>
                  <a:rPr lang="en-US" altLang="ko-KR" sz="1800" baseline="-25000"/>
                  <a:t>l</a:t>
                </a:r>
              </a:p>
            </p:txBody>
          </p:sp>
          <p:sp>
            <p:nvSpPr>
              <p:cNvPr id="70778" name="Rectangle 69"/>
              <p:cNvSpPr>
                <a:spLocks noChangeArrowheads="1"/>
              </p:cNvSpPr>
              <p:nvPr/>
            </p:nvSpPr>
            <p:spPr bwMode="auto">
              <a:xfrm>
                <a:off x="836" y="2225"/>
                <a:ext cx="428" cy="190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 sz="1400"/>
                  <a:t>M</a:t>
                </a:r>
              </a:p>
            </p:txBody>
          </p:sp>
          <p:sp>
            <p:nvSpPr>
              <p:cNvPr id="70779" name="Line 70"/>
              <p:cNvSpPr>
                <a:spLocks noChangeShapeType="1"/>
              </p:cNvSpPr>
              <p:nvPr/>
            </p:nvSpPr>
            <p:spPr bwMode="auto">
              <a:xfrm>
                <a:off x="510" y="2241"/>
                <a:ext cx="0" cy="1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0780" name="Line 71"/>
              <p:cNvSpPr>
                <a:spLocks noChangeShapeType="1"/>
              </p:cNvSpPr>
              <p:nvPr/>
            </p:nvSpPr>
            <p:spPr bwMode="auto">
              <a:xfrm>
                <a:off x="690" y="2247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0781" name="Line 72"/>
              <p:cNvSpPr>
                <a:spLocks noChangeShapeType="1"/>
              </p:cNvSpPr>
              <p:nvPr/>
            </p:nvSpPr>
            <p:spPr bwMode="auto">
              <a:xfrm>
                <a:off x="882" y="2244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70759" name="Group 73"/>
            <p:cNvGrpSpPr>
              <a:grpSpLocks/>
            </p:cNvGrpSpPr>
            <p:nvPr/>
          </p:nvGrpSpPr>
          <p:grpSpPr bwMode="auto">
            <a:xfrm>
              <a:off x="420688" y="5229225"/>
              <a:ext cx="1208087" cy="303213"/>
              <a:chOff x="501" y="1990"/>
              <a:chExt cx="761" cy="191"/>
            </a:xfrm>
          </p:grpSpPr>
          <p:sp>
            <p:nvSpPr>
              <p:cNvPr id="70768" name="Rectangle 74"/>
              <p:cNvSpPr>
                <a:spLocks noChangeArrowheads="1"/>
              </p:cNvSpPr>
              <p:nvPr/>
            </p:nvSpPr>
            <p:spPr bwMode="auto">
              <a:xfrm>
                <a:off x="501" y="2007"/>
                <a:ext cx="68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70769" name="Rectangle 75"/>
              <p:cNvSpPr>
                <a:spLocks noChangeArrowheads="1"/>
              </p:cNvSpPr>
              <p:nvPr/>
            </p:nvSpPr>
            <p:spPr bwMode="auto">
              <a:xfrm>
                <a:off x="704" y="1990"/>
                <a:ext cx="187" cy="184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 sz="1400"/>
                  <a:t>H</a:t>
                </a:r>
                <a:r>
                  <a:rPr lang="en-US" altLang="ko-KR" sz="1800" baseline="-25000"/>
                  <a:t>t</a:t>
                </a:r>
              </a:p>
            </p:txBody>
          </p:sp>
          <p:sp>
            <p:nvSpPr>
              <p:cNvPr id="70770" name="Rectangle 76"/>
              <p:cNvSpPr>
                <a:spLocks noChangeArrowheads="1"/>
              </p:cNvSpPr>
              <p:nvPr/>
            </p:nvSpPr>
            <p:spPr bwMode="auto">
              <a:xfrm>
                <a:off x="518" y="1990"/>
                <a:ext cx="187" cy="184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 sz="1400"/>
                  <a:t>H</a:t>
                </a:r>
                <a:r>
                  <a:rPr lang="en-US" altLang="ko-KR" sz="1800" baseline="-25000"/>
                  <a:t>n</a:t>
                </a:r>
              </a:p>
            </p:txBody>
          </p:sp>
          <p:sp>
            <p:nvSpPr>
              <p:cNvPr id="70771" name="Rectangle 77"/>
              <p:cNvSpPr>
                <a:spLocks noChangeArrowheads="1"/>
              </p:cNvSpPr>
              <p:nvPr/>
            </p:nvSpPr>
            <p:spPr bwMode="auto">
              <a:xfrm>
                <a:off x="834" y="1991"/>
                <a:ext cx="428" cy="190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 sz="1400"/>
                  <a:t>M</a:t>
                </a:r>
              </a:p>
            </p:txBody>
          </p:sp>
          <p:sp>
            <p:nvSpPr>
              <p:cNvPr id="70772" name="Line 78"/>
              <p:cNvSpPr>
                <a:spLocks noChangeShapeType="1"/>
              </p:cNvSpPr>
              <p:nvPr/>
            </p:nvSpPr>
            <p:spPr bwMode="auto">
              <a:xfrm>
                <a:off x="688" y="2013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0773" name="Line 79"/>
              <p:cNvSpPr>
                <a:spLocks noChangeShapeType="1"/>
              </p:cNvSpPr>
              <p:nvPr/>
            </p:nvSpPr>
            <p:spPr bwMode="auto">
              <a:xfrm>
                <a:off x="880" y="2010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70760" name="Group 80"/>
            <p:cNvGrpSpPr>
              <a:grpSpLocks/>
            </p:cNvGrpSpPr>
            <p:nvPr/>
          </p:nvGrpSpPr>
          <p:grpSpPr bwMode="auto">
            <a:xfrm>
              <a:off x="723900" y="4921250"/>
              <a:ext cx="890588" cy="303213"/>
              <a:chOff x="645" y="1734"/>
              <a:chExt cx="561" cy="191"/>
            </a:xfrm>
          </p:grpSpPr>
          <p:sp>
            <p:nvSpPr>
              <p:cNvPr id="70764" name="Rectangle 81"/>
              <p:cNvSpPr>
                <a:spLocks noChangeArrowheads="1"/>
              </p:cNvSpPr>
              <p:nvPr/>
            </p:nvSpPr>
            <p:spPr bwMode="auto">
              <a:xfrm>
                <a:off x="645" y="1751"/>
                <a:ext cx="48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70765" name="Rectangle 82"/>
              <p:cNvSpPr>
                <a:spLocks noChangeArrowheads="1"/>
              </p:cNvSpPr>
              <p:nvPr/>
            </p:nvSpPr>
            <p:spPr bwMode="auto">
              <a:xfrm>
                <a:off x="648" y="1734"/>
                <a:ext cx="187" cy="184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 sz="1400"/>
                  <a:t>H</a:t>
                </a:r>
                <a:r>
                  <a:rPr lang="en-US" altLang="ko-KR" sz="1800" baseline="-25000"/>
                  <a:t>t</a:t>
                </a:r>
              </a:p>
            </p:txBody>
          </p:sp>
          <p:sp>
            <p:nvSpPr>
              <p:cNvPr id="70766" name="Rectangle 83"/>
              <p:cNvSpPr>
                <a:spLocks noChangeArrowheads="1"/>
              </p:cNvSpPr>
              <p:nvPr/>
            </p:nvSpPr>
            <p:spPr bwMode="auto">
              <a:xfrm>
                <a:off x="778" y="1735"/>
                <a:ext cx="428" cy="190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 sz="1400"/>
                  <a:t>M</a:t>
                </a:r>
              </a:p>
            </p:txBody>
          </p:sp>
          <p:sp>
            <p:nvSpPr>
              <p:cNvPr id="70767" name="Line 84"/>
              <p:cNvSpPr>
                <a:spLocks noChangeShapeType="1"/>
              </p:cNvSpPr>
              <p:nvPr/>
            </p:nvSpPr>
            <p:spPr bwMode="auto">
              <a:xfrm>
                <a:off x="824" y="1754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70761" name="Group 85"/>
            <p:cNvGrpSpPr>
              <a:grpSpLocks/>
            </p:cNvGrpSpPr>
            <p:nvPr/>
          </p:nvGrpSpPr>
          <p:grpSpPr bwMode="auto">
            <a:xfrm>
              <a:off x="930275" y="4610100"/>
              <a:ext cx="679450" cy="301625"/>
              <a:chOff x="780" y="1553"/>
              <a:chExt cx="428" cy="190"/>
            </a:xfrm>
          </p:grpSpPr>
          <p:sp>
            <p:nvSpPr>
              <p:cNvPr id="70762" name="Rectangle 86"/>
              <p:cNvSpPr>
                <a:spLocks noChangeArrowheads="1"/>
              </p:cNvSpPr>
              <p:nvPr/>
            </p:nvSpPr>
            <p:spPr bwMode="auto"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70763" name="Rectangle 87"/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 sz="1400"/>
                  <a:t>M</a:t>
                </a:r>
              </a:p>
            </p:txBody>
          </p:sp>
        </p:grpSp>
      </p:grpSp>
      <p:grpSp>
        <p:nvGrpSpPr>
          <p:cNvPr id="70688" name="Group 88"/>
          <p:cNvGrpSpPr>
            <a:grpSpLocks/>
          </p:cNvGrpSpPr>
          <p:nvPr/>
        </p:nvGrpSpPr>
        <p:grpSpPr bwMode="auto">
          <a:xfrm>
            <a:off x="5654675" y="4164013"/>
            <a:ext cx="1387475" cy="1035050"/>
            <a:chOff x="3601" y="168"/>
            <a:chExt cx="874" cy="652"/>
          </a:xfrm>
        </p:grpSpPr>
        <p:sp>
          <p:nvSpPr>
            <p:cNvPr id="70753" name="Rectangle 89"/>
            <p:cNvSpPr>
              <a:spLocks noChangeArrowheads="1"/>
            </p:cNvSpPr>
            <p:nvPr/>
          </p:nvSpPr>
          <p:spPr bwMode="auto">
            <a:xfrm>
              <a:off x="3658" y="168"/>
              <a:ext cx="817" cy="596"/>
            </a:xfrm>
            <a:prstGeom prst="rect">
              <a:avLst/>
            </a:prstGeom>
            <a:solidFill>
              <a:srgbClr val="000099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70754" name="Rectangle 90"/>
            <p:cNvSpPr>
              <a:spLocks noChangeArrowheads="1"/>
            </p:cNvSpPr>
            <p:nvPr/>
          </p:nvSpPr>
          <p:spPr bwMode="auto">
            <a:xfrm>
              <a:off x="3628" y="213"/>
              <a:ext cx="802" cy="59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70755" name="Line 91"/>
            <p:cNvSpPr>
              <a:spLocks noChangeShapeType="1"/>
            </p:cNvSpPr>
            <p:nvPr/>
          </p:nvSpPr>
          <p:spPr bwMode="auto">
            <a:xfrm>
              <a:off x="3628" y="413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0756" name="Text Box 92"/>
            <p:cNvSpPr txBox="1">
              <a:spLocks noChangeArrowheads="1"/>
            </p:cNvSpPr>
            <p:nvPr/>
          </p:nvSpPr>
          <p:spPr bwMode="auto">
            <a:xfrm>
              <a:off x="3601" y="192"/>
              <a:ext cx="830" cy="6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1800"/>
                <a:t>network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ko-KR" sz="1800"/>
                <a:t>link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ko-KR" sz="1800"/>
                <a:t>physical</a:t>
              </a:r>
            </a:p>
          </p:txBody>
        </p:sp>
        <p:sp>
          <p:nvSpPr>
            <p:cNvPr id="70757" name="Line 93"/>
            <p:cNvSpPr>
              <a:spLocks noChangeShapeType="1"/>
            </p:cNvSpPr>
            <p:nvPr/>
          </p:nvSpPr>
          <p:spPr bwMode="auto">
            <a:xfrm>
              <a:off x="3633" y="615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70689" name="Group 94"/>
          <p:cNvGrpSpPr>
            <a:grpSpLocks/>
          </p:cNvGrpSpPr>
          <p:nvPr/>
        </p:nvGrpSpPr>
        <p:grpSpPr bwMode="auto">
          <a:xfrm>
            <a:off x="5821363" y="2271713"/>
            <a:ext cx="1387475" cy="733425"/>
            <a:chOff x="4696" y="597"/>
            <a:chExt cx="874" cy="462"/>
          </a:xfrm>
        </p:grpSpPr>
        <p:sp>
          <p:nvSpPr>
            <p:cNvPr id="70749" name="Rectangle 95"/>
            <p:cNvSpPr>
              <a:spLocks noChangeArrowheads="1"/>
            </p:cNvSpPr>
            <p:nvPr/>
          </p:nvSpPr>
          <p:spPr bwMode="auto">
            <a:xfrm>
              <a:off x="4753" y="597"/>
              <a:ext cx="817" cy="416"/>
            </a:xfrm>
            <a:prstGeom prst="rect">
              <a:avLst/>
            </a:prstGeom>
            <a:solidFill>
              <a:srgbClr val="000099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70750" name="Rectangle 96"/>
            <p:cNvSpPr>
              <a:spLocks noChangeArrowheads="1"/>
            </p:cNvSpPr>
            <p:nvPr/>
          </p:nvSpPr>
          <p:spPr bwMode="auto">
            <a:xfrm>
              <a:off x="4723" y="642"/>
              <a:ext cx="802" cy="41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70751" name="Line 97"/>
            <p:cNvSpPr>
              <a:spLocks noChangeShapeType="1"/>
            </p:cNvSpPr>
            <p:nvPr/>
          </p:nvSpPr>
          <p:spPr bwMode="auto">
            <a:xfrm>
              <a:off x="4723" y="842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0752" name="Text Box 98"/>
            <p:cNvSpPr txBox="1">
              <a:spLocks noChangeArrowheads="1"/>
            </p:cNvSpPr>
            <p:nvPr/>
          </p:nvSpPr>
          <p:spPr bwMode="auto">
            <a:xfrm>
              <a:off x="4696" y="621"/>
              <a:ext cx="830" cy="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1800"/>
                <a:t>link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ko-KR" sz="1800"/>
                <a:t>physical</a:t>
              </a:r>
            </a:p>
          </p:txBody>
        </p:sp>
      </p:grpSp>
      <p:sp>
        <p:nvSpPr>
          <p:cNvPr id="70690" name="Freeform 114"/>
          <p:cNvSpPr>
            <a:spLocks/>
          </p:cNvSpPr>
          <p:nvPr/>
        </p:nvSpPr>
        <p:spPr bwMode="auto">
          <a:xfrm>
            <a:off x="1828800" y="533400"/>
            <a:ext cx="5264150" cy="5494338"/>
          </a:xfrm>
          <a:custGeom>
            <a:avLst/>
            <a:gdLst>
              <a:gd name="T0" fmla="*/ 2147483647 w 3316"/>
              <a:gd name="T1" fmla="*/ 0 h 3461"/>
              <a:gd name="T2" fmla="*/ 2147483647 w 3316"/>
              <a:gd name="T3" fmla="*/ 2147483647 h 3461"/>
              <a:gd name="T4" fmla="*/ 2147483647 w 3316"/>
              <a:gd name="T5" fmla="*/ 2147483647 h 3461"/>
              <a:gd name="T6" fmla="*/ 2147483647 w 3316"/>
              <a:gd name="T7" fmla="*/ 2147483647 h 3461"/>
              <a:gd name="T8" fmla="*/ 2147483647 w 3316"/>
              <a:gd name="T9" fmla="*/ 2147483647 h 3461"/>
              <a:gd name="T10" fmla="*/ 2147483647 w 3316"/>
              <a:gd name="T11" fmla="*/ 2147483647 h 3461"/>
              <a:gd name="T12" fmla="*/ 2147483647 w 3316"/>
              <a:gd name="T13" fmla="*/ 2147483647 h 3461"/>
              <a:gd name="T14" fmla="*/ 2147483647 w 3316"/>
              <a:gd name="T15" fmla="*/ 2147483647 h 3461"/>
              <a:gd name="T16" fmla="*/ 2147483647 w 3316"/>
              <a:gd name="T17" fmla="*/ 2147483647 h 3461"/>
              <a:gd name="T18" fmla="*/ 2147483647 w 3316"/>
              <a:gd name="T19" fmla="*/ 2147483647 h 3461"/>
              <a:gd name="T20" fmla="*/ 2147483647 w 3316"/>
              <a:gd name="T21" fmla="*/ 2147483647 h 3461"/>
              <a:gd name="T22" fmla="*/ 0 w 3316"/>
              <a:gd name="T23" fmla="*/ 2147483647 h 3461"/>
              <a:gd name="T24" fmla="*/ 0 w 3316"/>
              <a:gd name="T25" fmla="*/ 2147483647 h 346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316"/>
              <a:gd name="T40" fmla="*/ 0 h 3461"/>
              <a:gd name="T41" fmla="*/ 3316 w 3316"/>
              <a:gd name="T42" fmla="*/ 3461 h 346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316" h="3461">
                <a:moveTo>
                  <a:pt x="872" y="0"/>
                </a:moveTo>
                <a:lnTo>
                  <a:pt x="878" y="1481"/>
                </a:lnTo>
                <a:lnTo>
                  <a:pt x="2612" y="1481"/>
                </a:lnTo>
                <a:lnTo>
                  <a:pt x="2612" y="1179"/>
                </a:lnTo>
                <a:lnTo>
                  <a:pt x="3294" y="1179"/>
                </a:lnTo>
                <a:lnTo>
                  <a:pt x="3316" y="3131"/>
                </a:lnTo>
                <a:lnTo>
                  <a:pt x="3148" y="2986"/>
                </a:lnTo>
                <a:lnTo>
                  <a:pt x="3143" y="2387"/>
                </a:lnTo>
                <a:lnTo>
                  <a:pt x="2505" y="2387"/>
                </a:lnTo>
                <a:lnTo>
                  <a:pt x="2505" y="3070"/>
                </a:lnTo>
                <a:lnTo>
                  <a:pt x="1057" y="3461"/>
                </a:lnTo>
                <a:lnTo>
                  <a:pt x="0" y="3461"/>
                </a:lnTo>
                <a:lnTo>
                  <a:pt x="0" y="2505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13" name="Group 1"/>
          <p:cNvGrpSpPr>
            <a:grpSpLocks/>
          </p:cNvGrpSpPr>
          <p:nvPr/>
        </p:nvGrpSpPr>
        <p:grpSpPr bwMode="auto">
          <a:xfrm>
            <a:off x="4238625" y="4240213"/>
            <a:ext cx="1479550" cy="609600"/>
            <a:chOff x="4238625" y="4240213"/>
            <a:chExt cx="1479550" cy="609600"/>
          </a:xfrm>
        </p:grpSpPr>
        <p:grpSp>
          <p:nvGrpSpPr>
            <p:cNvPr id="70733" name="Group 115"/>
            <p:cNvGrpSpPr>
              <a:grpSpLocks/>
            </p:cNvGrpSpPr>
            <p:nvPr/>
          </p:nvGrpSpPr>
          <p:grpSpPr bwMode="auto">
            <a:xfrm>
              <a:off x="4238625" y="4546600"/>
              <a:ext cx="1479550" cy="303213"/>
              <a:chOff x="332" y="2224"/>
              <a:chExt cx="932" cy="191"/>
            </a:xfrm>
          </p:grpSpPr>
          <p:sp>
            <p:nvSpPr>
              <p:cNvPr id="70741" name="Rectangle 116"/>
              <p:cNvSpPr>
                <a:spLocks noChangeArrowheads="1"/>
              </p:cNvSpPr>
              <p:nvPr/>
            </p:nvSpPr>
            <p:spPr bwMode="auto">
              <a:xfrm>
                <a:off x="345" y="2241"/>
                <a:ext cx="840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70742" name="Rectangle 117"/>
              <p:cNvSpPr>
                <a:spLocks noChangeArrowheads="1"/>
              </p:cNvSpPr>
              <p:nvPr/>
            </p:nvSpPr>
            <p:spPr bwMode="auto">
              <a:xfrm>
                <a:off x="706" y="2224"/>
                <a:ext cx="187" cy="184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 sz="1400"/>
                  <a:t>H</a:t>
                </a:r>
                <a:r>
                  <a:rPr lang="en-US" altLang="ko-KR" sz="1800" baseline="-25000"/>
                  <a:t>t</a:t>
                </a:r>
              </a:p>
            </p:txBody>
          </p:sp>
          <p:sp>
            <p:nvSpPr>
              <p:cNvPr id="70743" name="Rectangle 118"/>
              <p:cNvSpPr>
                <a:spLocks noChangeArrowheads="1"/>
              </p:cNvSpPr>
              <p:nvPr/>
            </p:nvSpPr>
            <p:spPr bwMode="auto">
              <a:xfrm>
                <a:off x="520" y="2224"/>
                <a:ext cx="187" cy="184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 sz="1400"/>
                  <a:t>H</a:t>
                </a:r>
                <a:r>
                  <a:rPr lang="en-US" altLang="ko-KR" sz="1800" baseline="-25000"/>
                  <a:t>n</a:t>
                </a:r>
              </a:p>
            </p:txBody>
          </p:sp>
          <p:sp>
            <p:nvSpPr>
              <p:cNvPr id="70744" name="Rectangle 119"/>
              <p:cNvSpPr>
                <a:spLocks noChangeArrowheads="1"/>
              </p:cNvSpPr>
              <p:nvPr/>
            </p:nvSpPr>
            <p:spPr bwMode="auto">
              <a:xfrm>
                <a:off x="332" y="2224"/>
                <a:ext cx="187" cy="184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 sz="1400"/>
                  <a:t>H</a:t>
                </a:r>
                <a:r>
                  <a:rPr lang="en-US" altLang="ko-KR" sz="1800" baseline="-25000"/>
                  <a:t>l</a:t>
                </a:r>
              </a:p>
            </p:txBody>
          </p:sp>
          <p:sp>
            <p:nvSpPr>
              <p:cNvPr id="70745" name="Rectangle 120"/>
              <p:cNvSpPr>
                <a:spLocks noChangeArrowheads="1"/>
              </p:cNvSpPr>
              <p:nvPr/>
            </p:nvSpPr>
            <p:spPr bwMode="auto">
              <a:xfrm>
                <a:off x="836" y="2225"/>
                <a:ext cx="428" cy="190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 sz="1400"/>
                  <a:t>M</a:t>
                </a:r>
              </a:p>
            </p:txBody>
          </p:sp>
          <p:sp>
            <p:nvSpPr>
              <p:cNvPr id="70746" name="Line 121"/>
              <p:cNvSpPr>
                <a:spLocks noChangeShapeType="1"/>
              </p:cNvSpPr>
              <p:nvPr/>
            </p:nvSpPr>
            <p:spPr bwMode="auto">
              <a:xfrm>
                <a:off x="510" y="2241"/>
                <a:ext cx="0" cy="1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0747" name="Line 122"/>
              <p:cNvSpPr>
                <a:spLocks noChangeShapeType="1"/>
              </p:cNvSpPr>
              <p:nvPr/>
            </p:nvSpPr>
            <p:spPr bwMode="auto">
              <a:xfrm>
                <a:off x="690" y="2247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0748" name="Line 123"/>
              <p:cNvSpPr>
                <a:spLocks noChangeShapeType="1"/>
              </p:cNvSpPr>
              <p:nvPr/>
            </p:nvSpPr>
            <p:spPr bwMode="auto">
              <a:xfrm>
                <a:off x="882" y="2244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70734" name="Group 124"/>
            <p:cNvGrpSpPr>
              <a:grpSpLocks/>
            </p:cNvGrpSpPr>
            <p:nvPr/>
          </p:nvGrpSpPr>
          <p:grpSpPr bwMode="auto">
            <a:xfrm>
              <a:off x="4497388" y="4240213"/>
              <a:ext cx="1208087" cy="303212"/>
              <a:chOff x="501" y="1990"/>
              <a:chExt cx="761" cy="191"/>
            </a:xfrm>
          </p:grpSpPr>
          <p:sp>
            <p:nvSpPr>
              <p:cNvPr id="70735" name="Rectangle 125"/>
              <p:cNvSpPr>
                <a:spLocks noChangeArrowheads="1"/>
              </p:cNvSpPr>
              <p:nvPr/>
            </p:nvSpPr>
            <p:spPr bwMode="auto">
              <a:xfrm>
                <a:off x="501" y="2007"/>
                <a:ext cx="68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70736" name="Rectangle 126"/>
              <p:cNvSpPr>
                <a:spLocks noChangeArrowheads="1"/>
              </p:cNvSpPr>
              <p:nvPr/>
            </p:nvSpPr>
            <p:spPr bwMode="auto">
              <a:xfrm>
                <a:off x="704" y="1990"/>
                <a:ext cx="187" cy="184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 sz="1400"/>
                  <a:t>H</a:t>
                </a:r>
                <a:r>
                  <a:rPr lang="en-US" altLang="ko-KR" sz="1800" baseline="-25000"/>
                  <a:t>t</a:t>
                </a:r>
              </a:p>
            </p:txBody>
          </p:sp>
          <p:sp>
            <p:nvSpPr>
              <p:cNvPr id="70737" name="Rectangle 127"/>
              <p:cNvSpPr>
                <a:spLocks noChangeArrowheads="1"/>
              </p:cNvSpPr>
              <p:nvPr/>
            </p:nvSpPr>
            <p:spPr bwMode="auto">
              <a:xfrm>
                <a:off x="518" y="1990"/>
                <a:ext cx="187" cy="184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 sz="1400"/>
                  <a:t>H</a:t>
                </a:r>
                <a:r>
                  <a:rPr lang="en-US" altLang="ko-KR" sz="1800" baseline="-25000"/>
                  <a:t>n</a:t>
                </a:r>
              </a:p>
            </p:txBody>
          </p:sp>
          <p:sp>
            <p:nvSpPr>
              <p:cNvPr id="70738" name="Rectangle 128"/>
              <p:cNvSpPr>
                <a:spLocks noChangeArrowheads="1"/>
              </p:cNvSpPr>
              <p:nvPr/>
            </p:nvSpPr>
            <p:spPr bwMode="auto">
              <a:xfrm>
                <a:off x="834" y="1991"/>
                <a:ext cx="428" cy="190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 sz="1400"/>
                  <a:t>M</a:t>
                </a:r>
              </a:p>
            </p:txBody>
          </p:sp>
          <p:sp>
            <p:nvSpPr>
              <p:cNvPr id="70739" name="Line 129"/>
              <p:cNvSpPr>
                <a:spLocks noChangeShapeType="1"/>
              </p:cNvSpPr>
              <p:nvPr/>
            </p:nvSpPr>
            <p:spPr bwMode="auto">
              <a:xfrm>
                <a:off x="688" y="2013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0740" name="Line 130"/>
              <p:cNvSpPr>
                <a:spLocks noChangeShapeType="1"/>
              </p:cNvSpPr>
              <p:nvPr/>
            </p:nvSpPr>
            <p:spPr bwMode="auto">
              <a:xfrm>
                <a:off x="880" y="2010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grpSp>
        <p:nvGrpSpPr>
          <p:cNvPr id="16" name="Group 140"/>
          <p:cNvGrpSpPr>
            <a:grpSpLocks/>
          </p:cNvGrpSpPr>
          <p:nvPr/>
        </p:nvGrpSpPr>
        <p:grpSpPr bwMode="auto">
          <a:xfrm>
            <a:off x="7269163" y="4606925"/>
            <a:ext cx="1208087" cy="303213"/>
            <a:chOff x="501" y="1990"/>
            <a:chExt cx="761" cy="191"/>
          </a:xfrm>
        </p:grpSpPr>
        <p:sp>
          <p:nvSpPr>
            <p:cNvPr id="70727" name="Rectangle 141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70728" name="Rectangle 142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400"/>
                <a:t>H</a:t>
              </a:r>
              <a:r>
                <a:rPr lang="en-US" altLang="ko-KR" sz="1800" baseline="-25000"/>
                <a:t>t</a:t>
              </a:r>
            </a:p>
          </p:txBody>
        </p:sp>
        <p:sp>
          <p:nvSpPr>
            <p:cNvPr id="70729" name="Rectangle 143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400"/>
                <a:t>H</a:t>
              </a:r>
              <a:r>
                <a:rPr lang="en-US" altLang="ko-KR" sz="1800" baseline="-25000"/>
                <a:t>n</a:t>
              </a:r>
            </a:p>
          </p:txBody>
        </p:sp>
        <p:sp>
          <p:nvSpPr>
            <p:cNvPr id="70730" name="Rectangle 144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400"/>
                <a:t>M</a:t>
              </a:r>
            </a:p>
          </p:txBody>
        </p:sp>
        <p:sp>
          <p:nvSpPr>
            <p:cNvPr id="70731" name="Line 145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732" name="Line 146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7" name="Group 156"/>
          <p:cNvGrpSpPr>
            <a:grpSpLocks/>
          </p:cNvGrpSpPr>
          <p:nvPr/>
        </p:nvGrpSpPr>
        <p:grpSpPr bwMode="auto">
          <a:xfrm>
            <a:off x="938213" y="1665288"/>
            <a:ext cx="1479550" cy="303212"/>
            <a:chOff x="332" y="2224"/>
            <a:chExt cx="932" cy="191"/>
          </a:xfrm>
        </p:grpSpPr>
        <p:sp>
          <p:nvSpPr>
            <p:cNvPr id="70719" name="Rectangle 157"/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70720" name="Rectangle 158"/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400"/>
                <a:t>H</a:t>
              </a:r>
              <a:r>
                <a:rPr lang="en-US" altLang="ko-KR" sz="1800" baseline="-25000"/>
                <a:t>t</a:t>
              </a:r>
            </a:p>
          </p:txBody>
        </p:sp>
        <p:sp>
          <p:nvSpPr>
            <p:cNvPr id="70721" name="Rectangle 159"/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400"/>
                <a:t>H</a:t>
              </a:r>
              <a:r>
                <a:rPr lang="en-US" altLang="ko-KR" sz="1800" baseline="-25000"/>
                <a:t>n</a:t>
              </a:r>
            </a:p>
          </p:txBody>
        </p:sp>
        <p:sp>
          <p:nvSpPr>
            <p:cNvPr id="70722" name="Rectangle 160"/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400"/>
                <a:t>H</a:t>
              </a:r>
              <a:r>
                <a:rPr lang="en-US" altLang="ko-KR" sz="1800" baseline="-25000"/>
                <a:t>l</a:t>
              </a:r>
            </a:p>
          </p:txBody>
        </p:sp>
        <p:sp>
          <p:nvSpPr>
            <p:cNvPr id="70723" name="Rectangle 161"/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400"/>
                <a:t>M</a:t>
              </a:r>
            </a:p>
          </p:txBody>
        </p:sp>
        <p:sp>
          <p:nvSpPr>
            <p:cNvPr id="70724" name="Line 162"/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725" name="Line 163"/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726" name="Line 164"/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0694" name="Text Box 166"/>
          <p:cNvSpPr txBox="1">
            <a:spLocks noChangeArrowheads="1"/>
          </p:cNvSpPr>
          <p:nvPr/>
        </p:nvSpPr>
        <p:spPr bwMode="auto">
          <a:xfrm>
            <a:off x="7921625" y="5411788"/>
            <a:ext cx="844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ko-KR" sz="1800" b="1"/>
              <a:t>router</a:t>
            </a:r>
          </a:p>
        </p:txBody>
      </p:sp>
      <p:sp>
        <p:nvSpPr>
          <p:cNvPr id="70695" name="Text Box 167"/>
          <p:cNvSpPr txBox="1">
            <a:spLocks noChangeArrowheads="1"/>
          </p:cNvSpPr>
          <p:nvPr/>
        </p:nvSpPr>
        <p:spPr bwMode="auto">
          <a:xfrm>
            <a:off x="7935913" y="3098800"/>
            <a:ext cx="895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ko-KR" sz="1800" b="1"/>
              <a:t>switch</a:t>
            </a:r>
          </a:p>
        </p:txBody>
      </p:sp>
      <p:sp>
        <p:nvSpPr>
          <p:cNvPr id="70696" name="Rectangle 168"/>
          <p:cNvSpPr>
            <a:spLocks noGrp="1" noChangeArrowheads="1"/>
          </p:cNvSpPr>
          <p:nvPr>
            <p:ph type="title" idx="4294967295"/>
          </p:nvPr>
        </p:nvSpPr>
        <p:spPr>
          <a:xfrm>
            <a:off x="4528869" y="0"/>
            <a:ext cx="4272232" cy="1143000"/>
          </a:xfrm>
        </p:spPr>
        <p:txBody>
          <a:bodyPr/>
          <a:lstStyle/>
          <a:p>
            <a:pPr eaLnBrk="1" hangingPunct="1"/>
            <a:r>
              <a:rPr lang="ko-KR" altLang="en-US" sz="3600" dirty="0">
                <a:ea typeface="ＭＳ Ｐゴシック" pitchFamily="34" charset="-128"/>
              </a:rPr>
              <a:t>캡슐화</a:t>
            </a:r>
            <a:r>
              <a:rPr lang="en-US" altLang="ko-KR" sz="3600" dirty="0">
                <a:ea typeface="ＭＳ Ｐゴシック" pitchFamily="34" charset="-128"/>
              </a:rPr>
              <a:t>(Encapsulation)</a:t>
            </a:r>
          </a:p>
        </p:txBody>
      </p:sp>
      <p:sp>
        <p:nvSpPr>
          <p:cNvPr id="112814" name="Text Box 174"/>
          <p:cNvSpPr txBox="1">
            <a:spLocks noChangeArrowheads="1"/>
          </p:cNvSpPr>
          <p:nvPr/>
        </p:nvSpPr>
        <p:spPr bwMode="auto">
          <a:xfrm>
            <a:off x="703263" y="692150"/>
            <a:ext cx="10080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600">
                <a:solidFill>
                  <a:srgbClr val="CC0000"/>
                </a:solidFill>
              </a:rPr>
              <a:t>message</a:t>
            </a:r>
          </a:p>
        </p:txBody>
      </p:sp>
      <p:grpSp>
        <p:nvGrpSpPr>
          <p:cNvPr id="18" name="Group 175"/>
          <p:cNvGrpSpPr>
            <a:grpSpLocks/>
          </p:cNvGrpSpPr>
          <p:nvPr/>
        </p:nvGrpSpPr>
        <p:grpSpPr bwMode="auto">
          <a:xfrm>
            <a:off x="1763713" y="719138"/>
            <a:ext cx="679450" cy="301625"/>
            <a:chOff x="780" y="1553"/>
            <a:chExt cx="428" cy="190"/>
          </a:xfrm>
        </p:grpSpPr>
        <p:sp>
          <p:nvSpPr>
            <p:cNvPr id="70717" name="Rectangle 176"/>
            <p:cNvSpPr>
              <a:spLocks noChangeArrowheads="1"/>
            </p:cNvSpPr>
            <p:nvPr/>
          </p:nvSpPr>
          <p:spPr bwMode="auto">
            <a:xfrm>
              <a:off x="817" y="1569"/>
              <a:ext cx="31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70718" name="Rectangle 177"/>
            <p:cNvSpPr>
              <a:spLocks noChangeArrowheads="1"/>
            </p:cNvSpPr>
            <p:nvPr/>
          </p:nvSpPr>
          <p:spPr bwMode="auto">
            <a:xfrm>
              <a:off x="780" y="1553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400"/>
                <a:t>M</a:t>
              </a:r>
            </a:p>
          </p:txBody>
        </p:sp>
      </p:grpSp>
      <p:grpSp>
        <p:nvGrpSpPr>
          <p:cNvPr id="19" name="Group 185"/>
          <p:cNvGrpSpPr>
            <a:grpSpLocks/>
          </p:cNvGrpSpPr>
          <p:nvPr/>
        </p:nvGrpSpPr>
        <p:grpSpPr bwMode="auto">
          <a:xfrm>
            <a:off x="1528763" y="1039813"/>
            <a:ext cx="903287" cy="301625"/>
            <a:chOff x="1851" y="2046"/>
            <a:chExt cx="569" cy="190"/>
          </a:xfrm>
        </p:grpSpPr>
        <p:grpSp>
          <p:nvGrpSpPr>
            <p:cNvPr id="70711" name="Group 179"/>
            <p:cNvGrpSpPr>
              <a:grpSpLocks/>
            </p:cNvGrpSpPr>
            <p:nvPr/>
          </p:nvGrpSpPr>
          <p:grpSpPr bwMode="auto">
            <a:xfrm>
              <a:off x="1851" y="2047"/>
              <a:ext cx="190" cy="184"/>
              <a:chOff x="1962" y="2058"/>
              <a:chExt cx="190" cy="184"/>
            </a:xfrm>
          </p:grpSpPr>
          <p:sp>
            <p:nvSpPr>
              <p:cNvPr id="70715" name="Rectangle 180"/>
              <p:cNvSpPr>
                <a:spLocks noChangeArrowheads="1"/>
              </p:cNvSpPr>
              <p:nvPr/>
            </p:nvSpPr>
            <p:spPr bwMode="auto">
              <a:xfrm>
                <a:off x="1962" y="2075"/>
                <a:ext cx="177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70716" name="Rectangle 181"/>
              <p:cNvSpPr>
                <a:spLocks noChangeArrowheads="1"/>
              </p:cNvSpPr>
              <p:nvPr/>
            </p:nvSpPr>
            <p:spPr bwMode="auto">
              <a:xfrm>
                <a:off x="1965" y="2058"/>
                <a:ext cx="187" cy="184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 sz="1400"/>
                  <a:t>H</a:t>
                </a:r>
                <a:r>
                  <a:rPr lang="en-US" altLang="ko-KR" sz="1800" baseline="-25000"/>
                  <a:t>t</a:t>
                </a:r>
              </a:p>
            </p:txBody>
          </p:sp>
        </p:grpSp>
        <p:grpSp>
          <p:nvGrpSpPr>
            <p:cNvPr id="70712" name="Group 182"/>
            <p:cNvGrpSpPr>
              <a:grpSpLocks/>
            </p:cNvGrpSpPr>
            <p:nvPr/>
          </p:nvGrpSpPr>
          <p:grpSpPr bwMode="auto">
            <a:xfrm>
              <a:off x="1992" y="2046"/>
              <a:ext cx="428" cy="190"/>
              <a:chOff x="780" y="1553"/>
              <a:chExt cx="428" cy="190"/>
            </a:xfrm>
          </p:grpSpPr>
          <p:sp>
            <p:nvSpPr>
              <p:cNvPr id="70713" name="Rectangle 183"/>
              <p:cNvSpPr>
                <a:spLocks noChangeArrowheads="1"/>
              </p:cNvSpPr>
              <p:nvPr/>
            </p:nvSpPr>
            <p:spPr bwMode="auto"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70714" name="Rectangle 184"/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 sz="1400"/>
                  <a:t>M</a:t>
                </a:r>
              </a:p>
            </p:txBody>
          </p:sp>
        </p:grpSp>
      </p:grpSp>
      <p:grpSp>
        <p:nvGrpSpPr>
          <p:cNvPr id="22" name="Group 187"/>
          <p:cNvGrpSpPr>
            <a:grpSpLocks/>
          </p:cNvGrpSpPr>
          <p:nvPr/>
        </p:nvGrpSpPr>
        <p:grpSpPr bwMode="auto">
          <a:xfrm>
            <a:off x="1235075" y="1363663"/>
            <a:ext cx="301625" cy="292100"/>
            <a:chOff x="1962" y="2058"/>
            <a:chExt cx="190" cy="184"/>
          </a:xfrm>
        </p:grpSpPr>
        <p:sp>
          <p:nvSpPr>
            <p:cNvPr id="70709" name="Rectangle 188"/>
            <p:cNvSpPr>
              <a:spLocks noChangeArrowheads="1"/>
            </p:cNvSpPr>
            <p:nvPr/>
          </p:nvSpPr>
          <p:spPr bwMode="auto">
            <a:xfrm>
              <a:off x="1962" y="2075"/>
              <a:ext cx="177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70710" name="Rectangle 189"/>
            <p:cNvSpPr>
              <a:spLocks noChangeArrowheads="1"/>
            </p:cNvSpPr>
            <p:nvPr/>
          </p:nvSpPr>
          <p:spPr bwMode="auto">
            <a:xfrm>
              <a:off x="1965" y="2058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400"/>
                <a:t>H</a:t>
              </a:r>
              <a:r>
                <a:rPr lang="en-US" altLang="ko-KR" sz="1800" baseline="-25000"/>
                <a:t>n</a:t>
              </a:r>
            </a:p>
          </p:txBody>
        </p:sp>
      </p:grpSp>
      <p:sp>
        <p:nvSpPr>
          <p:cNvPr id="112647" name="Text Box 7"/>
          <p:cNvSpPr txBox="1">
            <a:spLocks noChangeArrowheads="1"/>
          </p:cNvSpPr>
          <p:nvPr/>
        </p:nvSpPr>
        <p:spPr bwMode="auto">
          <a:xfrm>
            <a:off x="157163" y="1643063"/>
            <a:ext cx="7048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600">
                <a:solidFill>
                  <a:srgbClr val="CC0000"/>
                </a:solidFill>
              </a:rPr>
              <a:t>frame</a:t>
            </a:r>
          </a:p>
        </p:txBody>
      </p:sp>
      <p:grpSp>
        <p:nvGrpSpPr>
          <p:cNvPr id="70702" name="Group 187"/>
          <p:cNvGrpSpPr>
            <a:grpSpLocks/>
          </p:cNvGrpSpPr>
          <p:nvPr/>
        </p:nvGrpSpPr>
        <p:grpSpPr bwMode="auto">
          <a:xfrm flipH="1">
            <a:off x="3178175" y="4970463"/>
            <a:ext cx="803275" cy="771525"/>
            <a:chOff x="-44" y="1473"/>
            <a:chExt cx="981" cy="1105"/>
          </a:xfrm>
        </p:grpSpPr>
        <p:pic>
          <p:nvPicPr>
            <p:cNvPr id="70707" name="Picture 188" descr="desktop_computer_stylized_medium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0708" name="Freeform 18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3382 w 356"/>
                <a:gd name="T3" fmla="*/ 3172 h 368"/>
                <a:gd name="T4" fmla="*/ 51464 w 356"/>
                <a:gd name="T5" fmla="*/ 66095 h 368"/>
                <a:gd name="T6" fmla="*/ 11342 w 356"/>
                <a:gd name="T7" fmla="*/ 826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70703" name="Group 190"/>
          <p:cNvGrpSpPr>
            <a:grpSpLocks/>
          </p:cNvGrpSpPr>
          <p:nvPr/>
        </p:nvGrpSpPr>
        <p:grpSpPr bwMode="auto">
          <a:xfrm flipH="1">
            <a:off x="4140200" y="1087438"/>
            <a:ext cx="803275" cy="771525"/>
            <a:chOff x="-44" y="1473"/>
            <a:chExt cx="981" cy="1105"/>
          </a:xfrm>
        </p:grpSpPr>
        <p:pic>
          <p:nvPicPr>
            <p:cNvPr id="70705" name="Picture 191" descr="desktop_computer_stylized_medium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0706" name="Freeform 19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3382 w 356"/>
                <a:gd name="T3" fmla="*/ 3172 h 368"/>
                <a:gd name="T4" fmla="*/ 51464 w 356"/>
                <a:gd name="T5" fmla="*/ 66095 h 368"/>
                <a:gd name="T6" fmla="*/ 11342 w 356"/>
                <a:gd name="T7" fmla="*/ 826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</p:grpSp>
      <p:sp>
        <p:nvSpPr>
          <p:cNvPr id="7070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77E5608D-41CC-4286-BC74-6007AE2136F2}" type="slidenum">
              <a:rPr lang="en-US" altLang="ko-KR"/>
              <a:pPr/>
              <a:t>74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0.0037 L -4.72222E-6 0.0458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1128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2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00926 L -3.05556E-6 0.0479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22222E-6 L -3.05556E-6 0.04213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81481E-6 L 3.05556E-6 0.13889 L 0.40295 0.13889 L 0.40295 0.09885 L 0.57152 0.10093 L 0.57152 0.57709 L 0.66371 0.50857 L 0.66371 0.42848 " pathEditMode="relative" rAng="0" ptsTypes="AAAAAAAA">
                                      <p:cBhvr>
                                        <p:cTn id="61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2" y="2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046 L 0.00156 -0.04815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5" grpId="0"/>
      <p:bldP spid="112645" grpId="1"/>
      <p:bldP spid="112644" grpId="0"/>
      <p:bldP spid="112644" grpId="1"/>
      <p:bldP spid="112814" grpId="0"/>
      <p:bldP spid="112647" grpId="0"/>
      <p:bldP spid="112647" grpId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AE66890-A77D-476A-93EA-C3AFC01A0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 wrap="square" anchor="ctr">
            <a:normAutofit/>
          </a:bodyPr>
          <a:lstStyle/>
          <a:p>
            <a:r>
              <a:rPr lang="ko-KR" altLang="en-US" dirty="0"/>
              <a:t>유튜브 참고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994CC1E-276D-4D1A-960F-AE0B253DA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611313"/>
            <a:ext cx="7772400" cy="4648200"/>
          </a:xfrm>
        </p:spPr>
        <p:txBody>
          <a:bodyPr wrap="square" anchor="t">
            <a:normAutofit/>
          </a:bodyPr>
          <a:lstStyle/>
          <a:p>
            <a:r>
              <a:rPr lang="ko-KR" altLang="en-US" dirty="0"/>
              <a:t>인터넷 작동 원리</a:t>
            </a:r>
            <a:r>
              <a:rPr lang="en-US" dirty="0"/>
              <a:t>   </a:t>
            </a:r>
            <a:r>
              <a:rPr lang="en-US" altLang="ko-KR" sz="27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https://www.youtube.com/watch?v=Fh1GAi63CfA&amp;t=670s</a:t>
            </a:r>
            <a:endParaRPr lang="en-US" altLang="ko-KR" sz="27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" lvl="0" indent="0" eaLnBrk="1" latinLnBrk="1" hangingPunct="1">
              <a:lnSpc>
                <a:spcPct val="100000"/>
              </a:lnSpc>
              <a:spcBef>
                <a:spcPct val="25000"/>
              </a:spcBef>
              <a:buClr>
                <a:srgbClr val="330066"/>
              </a:buClr>
              <a:buSzPct val="120000"/>
              <a:buNone/>
            </a:pPr>
            <a:endParaRPr lang="en-US" altLang="ko-KR" sz="27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88620" eaLnBrk="1" latinLnBrk="1" hangingPunct="1">
              <a:lnSpc>
                <a:spcPct val="100000"/>
              </a:lnSpc>
              <a:spcBef>
                <a:spcPct val="25000"/>
              </a:spcBef>
              <a:buClr>
                <a:srgbClr val="330066"/>
              </a:buClr>
              <a:buSzPct val="120000"/>
            </a:pPr>
            <a:r>
              <a:rPr lang="ko-KR" altLang="en-US" sz="2400" dirty="0"/>
              <a:t>통신 프로토콜 </a:t>
            </a:r>
            <a:r>
              <a:rPr lang="ko-KR" altLang="en-US" sz="2400" dirty="0" err="1"/>
              <a:t>구조간의</a:t>
            </a:r>
            <a:r>
              <a:rPr lang="ko-KR" altLang="en-US" sz="2400" dirty="0"/>
              <a:t> 관계</a:t>
            </a:r>
            <a:endParaRPr lang="en-US" altLang="ko-KR" sz="27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" indent="0" eaLnBrk="1" latinLnBrk="1" hangingPunct="1">
              <a:lnSpc>
                <a:spcPct val="100000"/>
              </a:lnSpc>
              <a:spcBef>
                <a:spcPct val="25000"/>
              </a:spcBef>
              <a:buClr>
                <a:srgbClr val="330066"/>
              </a:buClr>
              <a:buSzPct val="120000"/>
              <a:buNone/>
            </a:pPr>
            <a:r>
              <a:rPr lang="en-US" altLang="ko-KR" sz="2400" dirty="0"/>
              <a:t>https://www.youtube.com/watch?v=YdaZTj0Erq4&amp;t=1738s</a:t>
            </a:r>
            <a:endParaRPr lang="ko-KR" altLang="en-US" sz="2400" dirty="0"/>
          </a:p>
          <a:p>
            <a:pPr marL="45720" lvl="0" indent="0" eaLnBrk="1" latinLnBrk="1" hangingPunct="1">
              <a:lnSpc>
                <a:spcPct val="100000"/>
              </a:lnSpc>
              <a:spcBef>
                <a:spcPct val="25000"/>
              </a:spcBef>
              <a:buClr>
                <a:srgbClr val="330066"/>
              </a:buClr>
              <a:buSzPct val="120000"/>
              <a:buNone/>
            </a:pPr>
            <a:endParaRPr lang="en-US" altLang="ko-KR" sz="27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02920" indent="-457200" eaLnBrk="1" latinLnBrk="1" hangingPunct="1">
              <a:lnSpc>
                <a:spcPct val="100000"/>
              </a:lnSpc>
              <a:spcBef>
                <a:spcPct val="25000"/>
              </a:spcBef>
              <a:buClr>
                <a:srgbClr val="330066"/>
              </a:buClr>
              <a:buSzPct val="120000"/>
            </a:pPr>
            <a:r>
              <a:rPr lang="en-US" altLang="ko-KR" sz="27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OSI 7 </a:t>
            </a:r>
            <a:r>
              <a:rPr lang="en-US" altLang="ko-KR" sz="27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layters</a:t>
            </a:r>
            <a:endParaRPr lang="en-US" altLang="ko-KR" sz="27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" lvl="0" indent="0" eaLnBrk="1" latinLnBrk="1" hangingPunct="1">
              <a:lnSpc>
                <a:spcPct val="100000"/>
              </a:lnSpc>
              <a:spcBef>
                <a:spcPct val="25000"/>
              </a:spcBef>
              <a:buClr>
                <a:srgbClr val="330066"/>
              </a:buClr>
              <a:buSzPct val="120000"/>
              <a:buNone/>
            </a:pPr>
            <a:r>
              <a:rPr lang="en-US" altLang="ko-KR" sz="27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https://www.youtube.com/watch?v=WBgprCoRvPc&amp;t=1035s</a:t>
            </a:r>
            <a:endParaRPr lang="ko-KR" altLang="en-US" sz="27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76283D6-57D0-4C25-A916-5A5FCC25D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6888" y="6467475"/>
            <a:ext cx="2895600" cy="287338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Introduction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A47E577-4903-4FFE-B16B-986A2209C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24850" y="6462713"/>
            <a:ext cx="676275" cy="2762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/>
              <a:t>1-</a:t>
            </a:r>
            <a:fld id="{78FCDDF4-3FA2-4394-BEC0-6EAD6562A0E1}" type="slidenum">
              <a:rPr lang="en-US" altLang="ko-KR" smtClean="0"/>
              <a:pPr>
                <a:spcAft>
                  <a:spcPts val="600"/>
                </a:spcAft>
              </a:pPr>
              <a:t>75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289841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71683" name="Picture 2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8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ＭＳ Ｐゴシック" pitchFamily="34" charset="-128"/>
              </a:rPr>
              <a:t>Chapter 1: roadmap</a:t>
            </a:r>
          </a:p>
        </p:txBody>
      </p:sp>
      <p:sp>
        <p:nvSpPr>
          <p:cNvPr id="7168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7363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itchFamily="2" charset="2"/>
              <a:buNone/>
            </a:pPr>
            <a:r>
              <a:rPr lang="en-US" altLang="ko-KR" sz="2800" dirty="0">
                <a:solidFill>
                  <a:srgbClr val="000099"/>
                </a:solidFill>
                <a:ea typeface="Arial" pitchFamily="34" charset="0"/>
              </a:rPr>
              <a:t>1.1 </a:t>
            </a:r>
            <a:r>
              <a:rPr lang="en-US" altLang="ko-KR" sz="2800" dirty="0">
                <a:ea typeface="Arial" pitchFamily="34" charset="0"/>
              </a:rPr>
              <a:t>what </a:t>
            </a:r>
            <a:r>
              <a:rPr lang="en-US" altLang="ko-KR" sz="2800" i="1" dirty="0">
                <a:ea typeface="Arial" pitchFamily="34" charset="0"/>
              </a:rPr>
              <a:t>is</a:t>
            </a:r>
            <a:r>
              <a:rPr lang="en-US" altLang="ko-KR" sz="2800" dirty="0">
                <a:ea typeface="Arial" pitchFamily="34" charset="0"/>
              </a:rPr>
              <a:t> the Internet?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ko-KR" sz="2800" dirty="0">
                <a:solidFill>
                  <a:srgbClr val="000099"/>
                </a:solidFill>
                <a:ea typeface="Arial" pitchFamily="34" charset="0"/>
              </a:rPr>
              <a:t>1.2</a:t>
            </a:r>
            <a:r>
              <a:rPr lang="en-US" altLang="ko-KR" sz="2800" dirty="0">
                <a:ea typeface="Arial" pitchFamily="34" charset="0"/>
              </a:rPr>
              <a:t> network edge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ko-KR" sz="2400" dirty="0">
                <a:latin typeface="Gill Sans MT" pitchFamily="34" charset="0"/>
                <a:ea typeface="Arial" pitchFamily="34" charset="0"/>
              </a:rPr>
              <a:t>end systems, access networks, links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ko-KR" sz="2800" dirty="0">
                <a:solidFill>
                  <a:srgbClr val="000099"/>
                </a:solidFill>
                <a:ea typeface="Arial" pitchFamily="34" charset="0"/>
              </a:rPr>
              <a:t>1.3 </a:t>
            </a:r>
            <a:r>
              <a:rPr lang="en-US" altLang="ko-KR" sz="2800" dirty="0">
                <a:ea typeface="Arial" pitchFamily="34" charset="0"/>
              </a:rPr>
              <a:t>network core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ko-KR" sz="2400" dirty="0">
                <a:latin typeface="Gill Sans MT" pitchFamily="34" charset="0"/>
                <a:ea typeface="Arial" pitchFamily="34" charset="0"/>
              </a:rPr>
              <a:t>packet switching, circuit switching, network structure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ko-KR" sz="2800" dirty="0">
                <a:solidFill>
                  <a:srgbClr val="000099"/>
                </a:solidFill>
                <a:ea typeface="Arial" pitchFamily="34" charset="0"/>
              </a:rPr>
              <a:t>1.4 </a:t>
            </a:r>
            <a:r>
              <a:rPr lang="en-US" altLang="ko-KR" sz="2800" dirty="0">
                <a:ea typeface="Arial" pitchFamily="34" charset="0"/>
              </a:rPr>
              <a:t>delay, loss, throughput in networks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ko-KR" sz="2800" dirty="0">
                <a:solidFill>
                  <a:srgbClr val="000099"/>
                </a:solidFill>
                <a:ea typeface="Arial" pitchFamily="34" charset="0"/>
              </a:rPr>
              <a:t>1.5</a:t>
            </a:r>
            <a:r>
              <a:rPr lang="en-US" altLang="ko-KR" sz="2800" dirty="0">
                <a:ea typeface="Arial" pitchFamily="34" charset="0"/>
              </a:rPr>
              <a:t> protocol layers, service models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ko-KR" sz="2800" dirty="0">
                <a:solidFill>
                  <a:srgbClr val="CC0000"/>
                </a:solidFill>
                <a:ea typeface="Arial" pitchFamily="34" charset="0"/>
              </a:rPr>
              <a:t>1.6 </a:t>
            </a:r>
            <a:r>
              <a:rPr lang="ko-KR" altLang="en-US" sz="2800" dirty="0">
                <a:solidFill>
                  <a:srgbClr val="FF0000"/>
                </a:solidFill>
                <a:ea typeface="Arial" pitchFamily="34" charset="0"/>
              </a:rPr>
              <a:t>공격받는 네트워크</a:t>
            </a:r>
            <a:r>
              <a:rPr lang="en-US" altLang="ko-KR" sz="2800" dirty="0">
                <a:solidFill>
                  <a:srgbClr val="FF0000"/>
                </a:solidFill>
                <a:ea typeface="Arial" pitchFamily="34" charset="0"/>
              </a:rPr>
              <a:t>: </a:t>
            </a:r>
            <a:r>
              <a:rPr lang="ko-KR" altLang="en-US" sz="2800" dirty="0">
                <a:solidFill>
                  <a:srgbClr val="FF0000"/>
                </a:solidFill>
                <a:ea typeface="Arial" pitchFamily="34" charset="0"/>
              </a:rPr>
              <a:t>보안</a:t>
            </a:r>
            <a:endParaRPr lang="en-US" altLang="ko-KR" sz="2800" dirty="0">
              <a:solidFill>
                <a:srgbClr val="FF0000"/>
              </a:solidFill>
              <a:ea typeface="Arial" pitchFamily="34" charset="0"/>
            </a:endParaRPr>
          </a:p>
          <a:p>
            <a:pPr lvl="1" eaLnBrk="1" hangingPunct="1">
              <a:buFont typeface="Wingdings" pitchFamily="2" charset="2"/>
              <a:buNone/>
            </a:pPr>
            <a:r>
              <a:rPr lang="en-US" altLang="ko-KR" sz="2800" dirty="0">
                <a:solidFill>
                  <a:srgbClr val="000099"/>
                </a:solidFill>
                <a:ea typeface="Arial" pitchFamily="34" charset="0"/>
              </a:rPr>
              <a:t>1.7</a:t>
            </a:r>
            <a:r>
              <a:rPr lang="en-US" altLang="ko-KR" sz="2800" dirty="0">
                <a:ea typeface="Arial" pitchFamily="34" charset="0"/>
              </a:rPr>
              <a:t> history</a:t>
            </a:r>
          </a:p>
          <a:p>
            <a:pPr eaLnBrk="1" hangingPunct="1"/>
            <a:endParaRPr lang="en-US" altLang="ko-KR" dirty="0">
              <a:ea typeface="ＭＳ Ｐゴシック" pitchFamily="34" charset="-128"/>
            </a:endParaRPr>
          </a:p>
        </p:txBody>
      </p:sp>
      <p:sp>
        <p:nvSpPr>
          <p:cNvPr id="7168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E0A899FA-FFD0-43F7-8708-0EEB608E825C}" type="slidenum">
              <a:rPr lang="en-US" altLang="ko-KR"/>
              <a:pPr/>
              <a:t>76</a:t>
            </a:fld>
            <a:endParaRPr lang="en-US" altLang="ko-KR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72707" name="Picture 9" descr="underline_base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4650" y="892175"/>
            <a:ext cx="41132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0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33375" y="77788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>
                <a:ea typeface="ＭＳ Ｐゴシック" pitchFamily="34" charset="-128"/>
              </a:rPr>
              <a:t>네트워크 보안</a:t>
            </a:r>
            <a:endParaRPr lang="en-US" altLang="ko-KR" dirty="0">
              <a:ea typeface="ＭＳ Ｐゴシック" pitchFamily="34" charset="-128"/>
            </a:endParaRPr>
          </a:p>
        </p:txBody>
      </p:sp>
      <p:sp>
        <p:nvSpPr>
          <p:cNvPr id="7270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1365250"/>
            <a:ext cx="7772400" cy="5119688"/>
          </a:xfrm>
        </p:spPr>
        <p:txBody>
          <a:bodyPr/>
          <a:lstStyle/>
          <a:p>
            <a:pPr marL="287338" indent="-287338" eaLnBrk="1" hangingPunct="1"/>
            <a:r>
              <a:rPr lang="ko-KR" altLang="en-US" dirty="0">
                <a:solidFill>
                  <a:srgbClr val="CC0000"/>
                </a:solidFill>
                <a:ea typeface="ＭＳ Ｐゴシック" pitchFamily="34" charset="-128"/>
              </a:rPr>
              <a:t>네트워크 보안의 분야</a:t>
            </a:r>
            <a:r>
              <a:rPr lang="en-US" altLang="ko-KR" dirty="0">
                <a:solidFill>
                  <a:srgbClr val="CC0000"/>
                </a:solidFill>
                <a:ea typeface="ＭＳ Ｐゴシック" pitchFamily="34" charset="-128"/>
              </a:rPr>
              <a:t>:</a:t>
            </a:r>
          </a:p>
          <a:p>
            <a:pPr marL="682625" lvl="1" indent="-225425" eaLnBrk="1" hangingPunct="1"/>
            <a:r>
              <a:rPr lang="ko-KR" altLang="en-US" dirty="0">
                <a:ea typeface="Arial" pitchFamily="34" charset="0"/>
              </a:rPr>
              <a:t>악당들은 컴퓨터 네트워크를 어떻게 공격하는가</a:t>
            </a:r>
            <a:r>
              <a:rPr lang="en-US" altLang="ko-KR" dirty="0">
                <a:ea typeface="Arial" pitchFamily="34" charset="0"/>
              </a:rPr>
              <a:t>?</a:t>
            </a:r>
          </a:p>
          <a:p>
            <a:pPr marL="682625" lvl="1" indent="-225425" eaLnBrk="1" hangingPunct="1"/>
            <a:r>
              <a:rPr lang="ko-KR" altLang="en-US" dirty="0">
                <a:ea typeface="Arial" pitchFamily="34" charset="0"/>
              </a:rPr>
              <a:t>우리는 공격을 어떻게 방어할 것인가</a:t>
            </a:r>
            <a:r>
              <a:rPr lang="en-US" altLang="ko-KR" dirty="0">
                <a:ea typeface="Arial" pitchFamily="34" charset="0"/>
              </a:rPr>
              <a:t>?</a:t>
            </a:r>
          </a:p>
          <a:p>
            <a:pPr marL="682625" lvl="1" indent="-225425" eaLnBrk="1" hangingPunct="1"/>
            <a:r>
              <a:rPr lang="ko-KR" altLang="en-US" dirty="0">
                <a:ea typeface="Arial" pitchFamily="34" charset="0"/>
              </a:rPr>
              <a:t>공격하기 어려운 시스템을 어떻게 설계할 것인가</a:t>
            </a:r>
            <a:r>
              <a:rPr lang="en-US" altLang="ko-KR" dirty="0">
                <a:ea typeface="Arial" pitchFamily="34" charset="0"/>
              </a:rPr>
              <a:t>?</a:t>
            </a:r>
          </a:p>
          <a:p>
            <a:pPr marL="287338" indent="-287338" eaLnBrk="1" hangingPunct="1"/>
            <a:r>
              <a:rPr lang="ko-KR" altLang="en-US" dirty="0">
                <a:solidFill>
                  <a:srgbClr val="CC0000"/>
                </a:solidFill>
                <a:ea typeface="ＭＳ Ｐゴシック" pitchFamily="34" charset="-128"/>
              </a:rPr>
              <a:t>인터넷은 원래 보안을 별로 염두에 두지 않고 설계되었음</a:t>
            </a:r>
            <a:endParaRPr lang="en-US" altLang="ko-KR" dirty="0">
              <a:solidFill>
                <a:srgbClr val="CC0000"/>
              </a:solidFill>
              <a:ea typeface="ＭＳ Ｐゴシック" pitchFamily="34" charset="-128"/>
            </a:endParaRPr>
          </a:p>
          <a:p>
            <a:pPr marL="682625" lvl="1" indent="-225425" eaLnBrk="1" hangingPunct="1"/>
            <a:r>
              <a:rPr lang="en-US" altLang="ko-KR" i="1" dirty="0">
                <a:ea typeface="Arial" pitchFamily="34" charset="0"/>
              </a:rPr>
              <a:t>original vision:</a:t>
            </a:r>
            <a:r>
              <a:rPr lang="en-US" altLang="ko-KR" dirty="0">
                <a:ea typeface="Arial" pitchFamily="34" charset="0"/>
              </a:rPr>
              <a:t> </a:t>
            </a:r>
            <a:r>
              <a:rPr lang="ja-JP" altLang="en-US" dirty="0">
                <a:ea typeface="ＭＳ Ｐゴシック" pitchFamily="34" charset="-128"/>
              </a:rPr>
              <a:t>“</a:t>
            </a:r>
            <a:r>
              <a:rPr lang="ko-KR" altLang="en-US" dirty="0">
                <a:ea typeface="ＭＳ Ｐゴシック" pitchFamily="34" charset="-128"/>
              </a:rPr>
              <a:t>상호 신뢰하는 일군의 사용자들이 접속된 투명한 네트워크</a:t>
            </a:r>
            <a:r>
              <a:rPr lang="ja-JP" altLang="en-US" dirty="0">
                <a:ea typeface="ＭＳ Ｐゴシック" pitchFamily="34" charset="-128"/>
              </a:rPr>
              <a:t>”</a:t>
            </a:r>
            <a:r>
              <a:rPr lang="en-US" altLang="ja-JP" dirty="0">
                <a:ea typeface="ＭＳ Ｐゴシック" pitchFamily="34" charset="-128"/>
              </a:rPr>
              <a:t> </a:t>
            </a:r>
            <a:r>
              <a:rPr lang="en-US" altLang="ja-JP" dirty="0">
                <a:ea typeface="ＭＳ Ｐゴシック" pitchFamily="34" charset="-128"/>
                <a:sym typeface="Wingdings" pitchFamily="2" charset="2"/>
              </a:rPr>
              <a:t></a:t>
            </a:r>
            <a:endParaRPr lang="en-US" altLang="ja-JP" dirty="0">
              <a:ea typeface="ＭＳ Ｐゴシック" pitchFamily="34" charset="-128"/>
            </a:endParaRPr>
          </a:p>
          <a:p>
            <a:pPr marL="682625" lvl="1" indent="-225425" eaLnBrk="1" hangingPunct="1"/>
            <a:r>
              <a:rPr lang="ko-KR" altLang="en-US" dirty="0">
                <a:ea typeface="Arial" pitchFamily="34" charset="0"/>
              </a:rPr>
              <a:t>프로토콜 설계자들은 보안문제를 </a:t>
            </a:r>
            <a:r>
              <a:rPr lang="ko-KR" altLang="en-US" dirty="0" err="1">
                <a:ea typeface="Arial" pitchFamily="34" charset="0"/>
              </a:rPr>
              <a:t>따라잡아야함</a:t>
            </a:r>
            <a:endParaRPr lang="en-US" altLang="ja-JP" dirty="0">
              <a:ea typeface="ＭＳ Ｐゴシック" pitchFamily="34" charset="-128"/>
            </a:endParaRPr>
          </a:p>
          <a:p>
            <a:pPr marL="682625" lvl="1" indent="-225425" eaLnBrk="1" hangingPunct="1"/>
            <a:r>
              <a:rPr lang="ko-KR" altLang="en-US" dirty="0">
                <a:ea typeface="Arial" pitchFamily="34" charset="0"/>
              </a:rPr>
              <a:t>모든 계층에서 보안이 고려되어야 함</a:t>
            </a:r>
            <a:r>
              <a:rPr lang="en-US" altLang="ko-KR" dirty="0">
                <a:ea typeface="Arial" pitchFamily="34" charset="0"/>
              </a:rPr>
              <a:t>!</a:t>
            </a:r>
          </a:p>
          <a:p>
            <a:pPr marL="287338" indent="-287338" eaLnBrk="1" hangingPunct="1"/>
            <a:endParaRPr lang="en-US" altLang="ko-KR" dirty="0">
              <a:ea typeface="ＭＳ Ｐゴシック" pitchFamily="34" charset="-128"/>
            </a:endParaRPr>
          </a:p>
        </p:txBody>
      </p:sp>
      <p:sp>
        <p:nvSpPr>
          <p:cNvPr id="7271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9ABE9330-0EBE-48CA-803E-BB4EEA4B4C6F}" type="slidenum">
              <a:rPr lang="en-US" altLang="ko-KR"/>
              <a:pPr/>
              <a:t>77</a:t>
            </a:fld>
            <a:endParaRPr lang="en-US" altLang="ko-KR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73731" name="Picture 8" descr="underline_bas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775" y="879475"/>
            <a:ext cx="8548688" cy="17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73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9863" y="95250"/>
            <a:ext cx="8996362" cy="1143000"/>
          </a:xfrm>
        </p:spPr>
        <p:txBody>
          <a:bodyPr/>
          <a:lstStyle/>
          <a:p>
            <a:pPr eaLnBrk="1" hangingPunct="1"/>
            <a:r>
              <a:rPr lang="ko-KR" altLang="en-US" sz="3200" dirty="0">
                <a:ea typeface="ＭＳ Ｐゴシック" pitchFamily="34" charset="-128"/>
              </a:rPr>
              <a:t>악당들</a:t>
            </a:r>
            <a:r>
              <a:rPr lang="en-US" altLang="ko-KR" sz="3200" dirty="0">
                <a:ea typeface="ＭＳ Ｐゴシック" pitchFamily="34" charset="-128"/>
              </a:rPr>
              <a:t>: </a:t>
            </a:r>
            <a:r>
              <a:rPr lang="ko-KR" altLang="en-US" sz="3200" dirty="0">
                <a:ea typeface="ＭＳ Ｐゴシック" pitchFamily="34" charset="-128"/>
              </a:rPr>
              <a:t>인터넷을 통해 </a:t>
            </a:r>
            <a:r>
              <a:rPr lang="en-US" altLang="ko-KR" sz="3200" dirty="0">
                <a:ea typeface="ＭＳ Ｐゴシック" pitchFamily="34" charset="-128"/>
              </a:rPr>
              <a:t>malware</a:t>
            </a:r>
            <a:r>
              <a:rPr lang="ko-KR" altLang="en-US" sz="3200" dirty="0">
                <a:ea typeface="ＭＳ Ｐゴシック" pitchFamily="34" charset="-128"/>
              </a:rPr>
              <a:t>를 침투시킴</a:t>
            </a:r>
            <a:endParaRPr lang="en-US" altLang="ko-KR" sz="3200" dirty="0">
              <a:ea typeface="ＭＳ Ｐゴシック" pitchFamily="34" charset="-128"/>
            </a:endParaRPr>
          </a:p>
        </p:txBody>
      </p:sp>
      <p:sp>
        <p:nvSpPr>
          <p:cNvPr id="73733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74675" y="1406525"/>
            <a:ext cx="7710488" cy="4772025"/>
          </a:xfrm>
        </p:spPr>
        <p:txBody>
          <a:bodyPr/>
          <a:lstStyle/>
          <a:p>
            <a:pPr marL="287338" indent="-287338" eaLnBrk="1" hangingPunct="1">
              <a:spcBef>
                <a:spcPct val="50000"/>
              </a:spcBef>
            </a:pPr>
            <a:r>
              <a:rPr lang="en-US" altLang="ko-KR" dirty="0">
                <a:ea typeface="ＭＳ Ｐゴシック" pitchFamily="34" charset="-128"/>
              </a:rPr>
              <a:t>Malware</a:t>
            </a:r>
            <a:r>
              <a:rPr lang="ko-KR" altLang="en-US" dirty="0">
                <a:ea typeface="ＭＳ Ｐゴシック" pitchFamily="34" charset="-128"/>
              </a:rPr>
              <a:t>는</a:t>
            </a:r>
            <a:r>
              <a:rPr lang="en-US" altLang="ko-KR" dirty="0">
                <a:ea typeface="ＭＳ Ｐゴシック" pitchFamily="34" charset="-128"/>
              </a:rPr>
              <a:t> </a:t>
            </a:r>
            <a:r>
              <a:rPr lang="ko-KR" altLang="en-US" dirty="0">
                <a:ea typeface="ＭＳ Ｐゴシック" pitchFamily="34" charset="-128"/>
              </a:rPr>
              <a:t>다음 형태로 컴퓨터에 침투한다</a:t>
            </a:r>
            <a:r>
              <a:rPr lang="en-US" altLang="ko-KR" dirty="0">
                <a:ea typeface="ＭＳ Ｐゴシック" pitchFamily="34" charset="-128"/>
              </a:rPr>
              <a:t>:</a:t>
            </a:r>
            <a:endParaRPr lang="en-US" altLang="ko-KR" dirty="0">
              <a:solidFill>
                <a:srgbClr val="000099"/>
              </a:solidFill>
              <a:ea typeface="ＭＳ Ｐゴシック" pitchFamily="34" charset="-128"/>
            </a:endParaRPr>
          </a:p>
          <a:p>
            <a:pPr marL="682625" lvl="1" indent="-225425" eaLnBrk="1" hangingPunct="1">
              <a:spcBef>
                <a:spcPct val="50000"/>
              </a:spcBef>
            </a:pPr>
            <a:r>
              <a:rPr lang="en-US" altLang="ko-KR" i="1" dirty="0">
                <a:solidFill>
                  <a:srgbClr val="000099"/>
                </a:solidFill>
                <a:ea typeface="Arial" pitchFamily="34" charset="0"/>
              </a:rPr>
              <a:t>virus: </a:t>
            </a:r>
            <a:r>
              <a:rPr lang="ko-KR" altLang="en-US" dirty="0">
                <a:ea typeface="Arial" pitchFamily="34" charset="0"/>
              </a:rPr>
              <a:t>특정 오브젝트</a:t>
            </a:r>
            <a:r>
              <a:rPr lang="en-US" altLang="ko-KR" dirty="0">
                <a:ea typeface="Arial" pitchFamily="34" charset="0"/>
              </a:rPr>
              <a:t>(</a:t>
            </a:r>
            <a:r>
              <a:rPr lang="ko-KR" altLang="en-US" dirty="0">
                <a:ea typeface="Arial" pitchFamily="34" charset="0"/>
              </a:rPr>
              <a:t>예</a:t>
            </a:r>
            <a:r>
              <a:rPr lang="en-US" altLang="ko-KR" dirty="0">
                <a:ea typeface="Arial" pitchFamily="34" charset="0"/>
              </a:rPr>
              <a:t>, e-mail </a:t>
            </a:r>
            <a:r>
              <a:rPr lang="ko-KR" altLang="en-US" dirty="0">
                <a:ea typeface="Arial" pitchFamily="34" charset="0"/>
              </a:rPr>
              <a:t>첨부문서</a:t>
            </a:r>
            <a:r>
              <a:rPr lang="en-US" altLang="ko-KR" dirty="0">
                <a:ea typeface="Arial" pitchFamily="34" charset="0"/>
              </a:rPr>
              <a:t>)</a:t>
            </a:r>
            <a:r>
              <a:rPr lang="ko-KR" altLang="en-US" dirty="0">
                <a:ea typeface="Arial" pitchFamily="34" charset="0"/>
              </a:rPr>
              <a:t>를 수신</a:t>
            </a:r>
            <a:r>
              <a:rPr lang="en-US" altLang="ko-KR" dirty="0">
                <a:ea typeface="Arial" pitchFamily="34" charset="0"/>
              </a:rPr>
              <a:t>/</a:t>
            </a:r>
            <a:r>
              <a:rPr lang="ko-KR" altLang="en-US" dirty="0">
                <a:ea typeface="Arial" pitchFamily="34" charset="0"/>
              </a:rPr>
              <a:t>실행할 때 자기복제를 통해 감염</a:t>
            </a:r>
            <a:endParaRPr lang="en-US" altLang="ko-KR" dirty="0">
              <a:ea typeface="Arial" pitchFamily="34" charset="0"/>
            </a:endParaRPr>
          </a:p>
          <a:p>
            <a:pPr marL="682625" lvl="1" indent="-225425" eaLnBrk="1" hangingPunct="1">
              <a:spcBef>
                <a:spcPct val="50000"/>
              </a:spcBef>
            </a:pPr>
            <a:r>
              <a:rPr lang="en-US" altLang="ko-KR" i="1" dirty="0">
                <a:solidFill>
                  <a:srgbClr val="000099"/>
                </a:solidFill>
                <a:ea typeface="Arial" pitchFamily="34" charset="0"/>
              </a:rPr>
              <a:t>worm: </a:t>
            </a:r>
            <a:r>
              <a:rPr lang="ko-KR" altLang="en-US" dirty="0">
                <a:ea typeface="Arial" pitchFamily="34" charset="0"/>
              </a:rPr>
              <a:t>수동적으로 수신한 오브젝트가 실행될 때 자기복제를 통해 감염</a:t>
            </a:r>
            <a:endParaRPr lang="en-US" altLang="ko-KR" dirty="0">
              <a:ea typeface="Arial" pitchFamily="34" charset="0"/>
            </a:endParaRPr>
          </a:p>
          <a:p>
            <a:pPr marL="287338" indent="-287338" eaLnBrk="1" hangingPunct="1">
              <a:spcBef>
                <a:spcPct val="50000"/>
              </a:spcBef>
            </a:pPr>
            <a:r>
              <a:rPr lang="en-US" altLang="ko-KR" dirty="0">
                <a:solidFill>
                  <a:srgbClr val="000099"/>
                </a:solidFill>
                <a:ea typeface="ＭＳ Ｐゴシック" pitchFamily="34" charset="-128"/>
              </a:rPr>
              <a:t>spyware malware</a:t>
            </a:r>
            <a:r>
              <a:rPr lang="en-US" altLang="ko-KR" dirty="0">
                <a:ea typeface="ＭＳ Ｐゴシック" pitchFamily="34" charset="-128"/>
              </a:rPr>
              <a:t> </a:t>
            </a:r>
            <a:r>
              <a:rPr lang="ko-KR" altLang="en-US" dirty="0">
                <a:ea typeface="ＭＳ Ｐゴシック" pitchFamily="34" charset="-128"/>
              </a:rPr>
              <a:t>는 키보드 입력</a:t>
            </a:r>
            <a:r>
              <a:rPr lang="en-US" altLang="ko-KR" dirty="0">
                <a:ea typeface="ＭＳ Ｐゴシック" pitchFamily="34" charset="-128"/>
              </a:rPr>
              <a:t>, </a:t>
            </a:r>
            <a:r>
              <a:rPr lang="ko-KR" altLang="en-US" dirty="0">
                <a:ea typeface="ＭＳ Ｐゴシック" pitchFamily="34" charset="-128"/>
              </a:rPr>
              <a:t>방문한 웹사이트</a:t>
            </a:r>
            <a:r>
              <a:rPr lang="en-US" altLang="ko-KR" dirty="0">
                <a:ea typeface="ＭＳ Ｐゴシック" pitchFamily="34" charset="-128"/>
              </a:rPr>
              <a:t>, </a:t>
            </a:r>
            <a:r>
              <a:rPr lang="ko-KR" altLang="en-US" dirty="0">
                <a:ea typeface="ＭＳ Ｐゴシック" pitchFamily="34" charset="-128"/>
              </a:rPr>
              <a:t>업로드 정보 등을 수집해서 특정 사이트로 전송할 수 있다</a:t>
            </a:r>
            <a:r>
              <a:rPr lang="en-US" altLang="ko-KR" dirty="0">
                <a:ea typeface="ＭＳ Ｐゴシック" pitchFamily="34" charset="-128"/>
              </a:rPr>
              <a:t>.</a:t>
            </a:r>
          </a:p>
          <a:p>
            <a:pPr marL="287338" indent="-287338" eaLnBrk="1" hangingPunct="1">
              <a:spcBef>
                <a:spcPct val="50000"/>
              </a:spcBef>
            </a:pPr>
            <a:r>
              <a:rPr lang="ko-KR" altLang="en-US" dirty="0">
                <a:ea typeface="ＭＳ Ｐゴシック" pitchFamily="34" charset="-128"/>
              </a:rPr>
              <a:t>감염된 호스트들로 </a:t>
            </a:r>
            <a:r>
              <a:rPr lang="en-US" altLang="ko-KR" dirty="0" err="1">
                <a:solidFill>
                  <a:srgbClr val="000099"/>
                </a:solidFill>
                <a:ea typeface="ＭＳ Ｐゴシック" pitchFamily="34" charset="-128"/>
              </a:rPr>
              <a:t>botnet</a:t>
            </a:r>
            <a:r>
              <a:rPr lang="ko-KR" altLang="en-US" dirty="0">
                <a:solidFill>
                  <a:srgbClr val="000099"/>
                </a:solidFill>
                <a:ea typeface="ＭＳ Ｐゴシック" pitchFamily="34" charset="-128"/>
              </a:rPr>
              <a:t>이 구성되어</a:t>
            </a:r>
            <a:r>
              <a:rPr lang="en-US" altLang="ko-KR" dirty="0">
                <a:ea typeface="ＭＳ Ｐゴシック" pitchFamily="34" charset="-128"/>
              </a:rPr>
              <a:t> </a:t>
            </a:r>
            <a:r>
              <a:rPr lang="ko-KR" altLang="en-US" dirty="0" err="1">
                <a:ea typeface="ＭＳ Ｐゴシック" pitchFamily="34" charset="-128"/>
              </a:rPr>
              <a:t>스팸이나</a:t>
            </a:r>
            <a:r>
              <a:rPr lang="ko-KR" altLang="en-US" dirty="0">
                <a:ea typeface="ＭＳ Ｐゴシック" pitchFamily="34" charset="-128"/>
              </a:rPr>
              <a:t> </a:t>
            </a:r>
            <a:r>
              <a:rPr lang="en-US" altLang="ko-KR" dirty="0" err="1">
                <a:ea typeface="ＭＳ Ｐゴシック" pitchFamily="34" charset="-128"/>
              </a:rPr>
              <a:t>DDoS</a:t>
            </a:r>
            <a:r>
              <a:rPr lang="en-US" altLang="ko-KR" dirty="0">
                <a:ea typeface="ＭＳ Ｐゴシック" pitchFamily="34" charset="-128"/>
              </a:rPr>
              <a:t> </a:t>
            </a:r>
            <a:r>
              <a:rPr lang="ko-KR" altLang="en-US" dirty="0">
                <a:ea typeface="ＭＳ Ｐゴシック" pitchFamily="34" charset="-128"/>
              </a:rPr>
              <a:t>공격에 사용된다</a:t>
            </a:r>
            <a:r>
              <a:rPr lang="en-US" altLang="ko-KR" dirty="0">
                <a:ea typeface="ＭＳ Ｐゴシック" pitchFamily="34" charset="-128"/>
              </a:rPr>
              <a:t>.</a:t>
            </a:r>
          </a:p>
        </p:txBody>
      </p:sp>
      <p:sp>
        <p:nvSpPr>
          <p:cNvPr id="7373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0AFAEE89-3F75-4DFE-9242-E594D5AB6517}" type="slidenum">
              <a:rPr lang="en-US" altLang="ko-KR"/>
              <a:pPr/>
              <a:t>78</a:t>
            </a:fld>
            <a:endParaRPr lang="en-US" altLang="ko-KR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grpSp>
        <p:nvGrpSpPr>
          <p:cNvPr id="74755" name="Group 131"/>
          <p:cNvGrpSpPr>
            <a:grpSpLocks/>
          </p:cNvGrpSpPr>
          <p:nvPr/>
        </p:nvGrpSpPr>
        <p:grpSpPr bwMode="auto">
          <a:xfrm flipH="1">
            <a:off x="5716588" y="3614738"/>
            <a:ext cx="735012" cy="681037"/>
            <a:chOff x="-44" y="1473"/>
            <a:chExt cx="981" cy="1105"/>
          </a:xfrm>
        </p:grpSpPr>
        <p:pic>
          <p:nvPicPr>
            <p:cNvPr id="74856" name="Picture 132" descr="desktop_computer_stylized_medium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4857" name="Freeform 13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3382 w 356"/>
                <a:gd name="T3" fmla="*/ 3172 h 368"/>
                <a:gd name="T4" fmla="*/ 51464 w 356"/>
                <a:gd name="T5" fmla="*/ 66095 h 368"/>
                <a:gd name="T6" fmla="*/ 11342 w 356"/>
                <a:gd name="T7" fmla="*/ 826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3" name="Group 186"/>
          <p:cNvGrpSpPr>
            <a:grpSpLocks/>
          </p:cNvGrpSpPr>
          <p:nvPr/>
        </p:nvGrpSpPr>
        <p:grpSpPr bwMode="auto">
          <a:xfrm>
            <a:off x="6257925" y="3857625"/>
            <a:ext cx="831850" cy="1260475"/>
            <a:chOff x="5069" y="1396"/>
            <a:chExt cx="524" cy="794"/>
          </a:xfrm>
        </p:grpSpPr>
        <p:sp>
          <p:nvSpPr>
            <p:cNvPr id="74822" name="Text Box 21"/>
            <p:cNvSpPr txBox="1">
              <a:spLocks noChangeArrowheads="1"/>
            </p:cNvSpPr>
            <p:nvPr/>
          </p:nvSpPr>
          <p:spPr bwMode="auto">
            <a:xfrm>
              <a:off x="5069" y="1940"/>
              <a:ext cx="52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000"/>
                <a:t>target</a:t>
              </a:r>
            </a:p>
          </p:txBody>
        </p:sp>
        <p:grpSp>
          <p:nvGrpSpPr>
            <p:cNvPr id="74823" name="Group 153"/>
            <p:cNvGrpSpPr>
              <a:grpSpLocks/>
            </p:cNvGrpSpPr>
            <p:nvPr/>
          </p:nvGrpSpPr>
          <p:grpSpPr bwMode="auto">
            <a:xfrm>
              <a:off x="5200" y="1396"/>
              <a:ext cx="258" cy="574"/>
              <a:chOff x="4140" y="429"/>
              <a:chExt cx="1425" cy="2396"/>
            </a:xfrm>
          </p:grpSpPr>
          <p:sp>
            <p:nvSpPr>
              <p:cNvPr id="74824" name="Freeform 15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8 w 354"/>
                  <a:gd name="T3" fmla="*/ 16 h 2742"/>
                  <a:gd name="T4" fmla="*/ 8 w 354"/>
                  <a:gd name="T5" fmla="*/ 119 h 2742"/>
                  <a:gd name="T6" fmla="*/ 0 w 354"/>
                  <a:gd name="T7" fmla="*/ 124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4825" name="Rectangle 155"/>
              <p:cNvSpPr>
                <a:spLocks noChangeArrowheads="1"/>
              </p:cNvSpPr>
              <p:nvPr/>
            </p:nvSpPr>
            <p:spPr bwMode="auto">
              <a:xfrm>
                <a:off x="4206" y="429"/>
                <a:ext cx="1049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74826" name="Freeform 15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5 w 211"/>
                  <a:gd name="T3" fmla="*/ 11 h 2537"/>
                  <a:gd name="T4" fmla="*/ 2 w 211"/>
                  <a:gd name="T5" fmla="*/ 11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4827" name="Freeform 15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7 h 226"/>
                  <a:gd name="T4" fmla="*/ 7 w 328"/>
                  <a:gd name="T5" fmla="*/ 11 h 226"/>
                  <a:gd name="T6" fmla="*/ 0 w 328"/>
                  <a:gd name="T7" fmla="*/ 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4828" name="Rectangle 158"/>
              <p:cNvSpPr>
                <a:spLocks noChangeArrowheads="1"/>
              </p:cNvSpPr>
              <p:nvPr/>
            </p:nvSpPr>
            <p:spPr bwMode="auto">
              <a:xfrm>
                <a:off x="4212" y="692"/>
                <a:ext cx="597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grpSp>
            <p:nvGrpSpPr>
              <p:cNvPr id="74829" name="Group 15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74854" name="AutoShape 160"/>
                <p:cNvSpPr>
                  <a:spLocks noChangeArrowheads="1"/>
                </p:cNvSpPr>
                <p:nvPr/>
              </p:nvSpPr>
              <p:spPr bwMode="auto">
                <a:xfrm>
                  <a:off x="612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74855" name="AutoShape 161"/>
                <p:cNvSpPr>
                  <a:spLocks noChangeArrowheads="1"/>
                </p:cNvSpPr>
                <p:nvPr/>
              </p:nvSpPr>
              <p:spPr bwMode="auto">
                <a:xfrm>
                  <a:off x="626" y="2583"/>
                  <a:ext cx="689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</p:grpSp>
          <p:sp>
            <p:nvSpPr>
              <p:cNvPr id="74830" name="Rectangle 162"/>
              <p:cNvSpPr>
                <a:spLocks noChangeArrowheads="1"/>
              </p:cNvSpPr>
              <p:nvPr/>
            </p:nvSpPr>
            <p:spPr bwMode="auto">
              <a:xfrm>
                <a:off x="4223" y="1018"/>
                <a:ext cx="597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grpSp>
            <p:nvGrpSpPr>
              <p:cNvPr id="74831" name="Group 16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74852" name="AutoShape 164"/>
                <p:cNvSpPr>
                  <a:spLocks noChangeArrowheads="1"/>
                </p:cNvSpPr>
                <p:nvPr/>
              </p:nvSpPr>
              <p:spPr bwMode="auto">
                <a:xfrm>
                  <a:off x="615" y="2566"/>
                  <a:ext cx="724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74853" name="AutoShape 165"/>
                <p:cNvSpPr>
                  <a:spLocks noChangeArrowheads="1"/>
                </p:cNvSpPr>
                <p:nvPr/>
              </p:nvSpPr>
              <p:spPr bwMode="auto">
                <a:xfrm>
                  <a:off x="628" y="2584"/>
                  <a:ext cx="689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</p:grpSp>
          <p:sp>
            <p:nvSpPr>
              <p:cNvPr id="74832" name="Rectangle 166"/>
              <p:cNvSpPr>
                <a:spLocks noChangeArrowheads="1"/>
              </p:cNvSpPr>
              <p:nvPr/>
            </p:nvSpPr>
            <p:spPr bwMode="auto">
              <a:xfrm>
                <a:off x="4217" y="1360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74833" name="Rectangle 167"/>
              <p:cNvSpPr>
                <a:spLocks noChangeArrowheads="1"/>
              </p:cNvSpPr>
              <p:nvPr/>
            </p:nvSpPr>
            <p:spPr bwMode="auto">
              <a:xfrm>
                <a:off x="4228" y="1656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grpSp>
            <p:nvGrpSpPr>
              <p:cNvPr id="74834" name="Group 16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74850" name="AutoShape 169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2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74851" name="AutoShape 170"/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88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</p:grpSp>
          <p:sp>
            <p:nvSpPr>
              <p:cNvPr id="74835" name="Freeform 17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6 h 226"/>
                  <a:gd name="T4" fmla="*/ 7 w 328"/>
                  <a:gd name="T5" fmla="*/ 10 h 226"/>
                  <a:gd name="T6" fmla="*/ 0 w 328"/>
                  <a:gd name="T7" fmla="*/ 4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74836" name="Group 17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74848" name="AutoShape 173"/>
                <p:cNvSpPr>
                  <a:spLocks noChangeArrowheads="1"/>
                </p:cNvSpPr>
                <p:nvPr/>
              </p:nvSpPr>
              <p:spPr bwMode="auto">
                <a:xfrm>
                  <a:off x="611" y="2567"/>
                  <a:ext cx="729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74849" name="AutoShape 174"/>
                <p:cNvSpPr>
                  <a:spLocks noChangeArrowheads="1"/>
                </p:cNvSpPr>
                <p:nvPr/>
              </p:nvSpPr>
              <p:spPr bwMode="auto">
                <a:xfrm>
                  <a:off x="625" y="2584"/>
                  <a:ext cx="695" cy="10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</p:grpSp>
          <p:sp>
            <p:nvSpPr>
              <p:cNvPr id="74837" name="Rectangle 175"/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66" cy="228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74838" name="Freeform 17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7 w 296"/>
                  <a:gd name="T3" fmla="*/ 6 h 256"/>
                  <a:gd name="T4" fmla="*/ 7 w 296"/>
                  <a:gd name="T5" fmla="*/ 11 h 256"/>
                  <a:gd name="T6" fmla="*/ 0 w 296"/>
                  <a:gd name="T7" fmla="*/ 4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4839" name="Freeform 17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7 w 304"/>
                  <a:gd name="T3" fmla="*/ 8 h 288"/>
                  <a:gd name="T4" fmla="*/ 6 w 304"/>
                  <a:gd name="T5" fmla="*/ 13 h 288"/>
                  <a:gd name="T6" fmla="*/ 2 w 304"/>
                  <a:gd name="T7" fmla="*/ 6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4840" name="Oval 178"/>
              <p:cNvSpPr>
                <a:spLocks noChangeArrowheads="1"/>
              </p:cNvSpPr>
              <p:nvPr/>
            </p:nvSpPr>
            <p:spPr bwMode="auto">
              <a:xfrm>
                <a:off x="5515" y="2612"/>
                <a:ext cx="50" cy="96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74841" name="Freeform 17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6 h 240"/>
                  <a:gd name="T2" fmla="*/ 2 w 306"/>
                  <a:gd name="T3" fmla="*/ 11 h 240"/>
                  <a:gd name="T4" fmla="*/ 7 w 306"/>
                  <a:gd name="T5" fmla="*/ 6 h 240"/>
                  <a:gd name="T6" fmla="*/ 7 w 306"/>
                  <a:gd name="T7" fmla="*/ 0 h 240"/>
                  <a:gd name="T8" fmla="*/ 0 w 306"/>
                  <a:gd name="T9" fmla="*/ 6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4842" name="AutoShape 180"/>
              <p:cNvSpPr>
                <a:spLocks noChangeArrowheads="1"/>
              </p:cNvSpPr>
              <p:nvPr/>
            </p:nvSpPr>
            <p:spPr bwMode="auto">
              <a:xfrm>
                <a:off x="4140" y="2679"/>
                <a:ext cx="1199" cy="14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74843" name="AutoShape 181"/>
              <p:cNvSpPr>
                <a:spLocks noChangeArrowheads="1"/>
              </p:cNvSpPr>
              <p:nvPr/>
            </p:nvSpPr>
            <p:spPr bwMode="auto">
              <a:xfrm>
                <a:off x="4206" y="2712"/>
                <a:ext cx="1072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74844" name="Oval 182"/>
              <p:cNvSpPr>
                <a:spLocks noChangeArrowheads="1"/>
              </p:cNvSpPr>
              <p:nvPr/>
            </p:nvSpPr>
            <p:spPr bwMode="auto">
              <a:xfrm>
                <a:off x="4306" y="2383"/>
                <a:ext cx="160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74845" name="Oval 183"/>
              <p:cNvSpPr>
                <a:spLocks noChangeArrowheads="1"/>
              </p:cNvSpPr>
              <p:nvPr/>
            </p:nvSpPr>
            <p:spPr bwMode="auto">
              <a:xfrm>
                <a:off x="4488" y="2383"/>
                <a:ext cx="160" cy="146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ko-KR" altLang="ko-KR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74846" name="Oval 184"/>
              <p:cNvSpPr>
                <a:spLocks noChangeArrowheads="1"/>
              </p:cNvSpPr>
              <p:nvPr/>
            </p:nvSpPr>
            <p:spPr bwMode="auto">
              <a:xfrm>
                <a:off x="4665" y="2383"/>
                <a:ext cx="155" cy="138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74847" name="Rectangle 185"/>
              <p:cNvSpPr>
                <a:spLocks noChangeArrowheads="1"/>
              </p:cNvSpPr>
              <p:nvPr/>
            </p:nvSpPr>
            <p:spPr bwMode="auto">
              <a:xfrm>
                <a:off x="5062" y="1836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</p:grpSp>
      <p:sp>
        <p:nvSpPr>
          <p:cNvPr id="7475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7350" y="1212850"/>
            <a:ext cx="8132763" cy="117157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ko-KR" i="1" dirty="0">
                <a:solidFill>
                  <a:srgbClr val="CC0000"/>
                </a:solidFill>
                <a:ea typeface="ＭＳ Ｐゴシック" pitchFamily="34" charset="-128"/>
              </a:rPr>
              <a:t>Denial of Service (</a:t>
            </a:r>
            <a:r>
              <a:rPr lang="en-US" altLang="ko-KR" i="1" dirty="0" err="1">
                <a:solidFill>
                  <a:srgbClr val="CC0000"/>
                </a:solidFill>
                <a:ea typeface="ＭＳ Ｐゴシック" pitchFamily="34" charset="-128"/>
              </a:rPr>
              <a:t>DoS</a:t>
            </a:r>
            <a:r>
              <a:rPr lang="en-US" altLang="ko-KR" i="1" dirty="0">
                <a:solidFill>
                  <a:srgbClr val="CC0000"/>
                </a:solidFill>
                <a:ea typeface="ＭＳ Ｐゴシック" pitchFamily="34" charset="-128"/>
              </a:rPr>
              <a:t>):</a:t>
            </a:r>
            <a:r>
              <a:rPr lang="en-US" altLang="ko-KR" dirty="0">
                <a:ea typeface="ＭＳ Ｐゴシック" pitchFamily="34" charset="-128"/>
              </a:rPr>
              <a:t> </a:t>
            </a:r>
            <a:r>
              <a:rPr lang="ko-KR" altLang="en-US" dirty="0">
                <a:ea typeface="ＭＳ Ｐゴシック" pitchFamily="34" charset="-128"/>
              </a:rPr>
              <a:t>가짜 </a:t>
            </a:r>
            <a:r>
              <a:rPr lang="ko-KR" altLang="en-US" dirty="0" err="1">
                <a:ea typeface="ＭＳ Ｐゴシック" pitchFamily="34" charset="-128"/>
              </a:rPr>
              <a:t>트래픽으로</a:t>
            </a:r>
            <a:r>
              <a:rPr lang="ko-KR" altLang="en-US" dirty="0">
                <a:ea typeface="ＭＳ Ｐゴシック" pitchFamily="34" charset="-128"/>
              </a:rPr>
              <a:t> 자원</a:t>
            </a:r>
            <a:r>
              <a:rPr lang="en-US" altLang="ko-KR" dirty="0">
                <a:ea typeface="ＭＳ Ｐゴシック" pitchFamily="34" charset="-128"/>
              </a:rPr>
              <a:t>(</a:t>
            </a:r>
            <a:r>
              <a:rPr lang="ko-KR" altLang="en-US" dirty="0">
                <a:ea typeface="ＭＳ Ｐゴシック" pitchFamily="34" charset="-128"/>
              </a:rPr>
              <a:t>서버</a:t>
            </a:r>
            <a:r>
              <a:rPr lang="en-US" altLang="ko-KR" dirty="0">
                <a:ea typeface="ＭＳ Ｐゴシック" pitchFamily="34" charset="-128"/>
              </a:rPr>
              <a:t>, </a:t>
            </a:r>
            <a:r>
              <a:rPr lang="ko-KR" altLang="en-US" dirty="0">
                <a:ea typeface="ＭＳ Ｐゴシック" pitchFamily="34" charset="-128"/>
              </a:rPr>
              <a:t>대역폭</a:t>
            </a:r>
            <a:r>
              <a:rPr lang="en-US" altLang="ko-KR" dirty="0">
                <a:ea typeface="ＭＳ Ｐゴシック" pitchFamily="34" charset="-128"/>
              </a:rPr>
              <a:t>)</a:t>
            </a:r>
            <a:r>
              <a:rPr lang="ko-KR" altLang="en-US" dirty="0">
                <a:ea typeface="ＭＳ Ｐゴシック" pitchFamily="34" charset="-128"/>
              </a:rPr>
              <a:t>을 낭비하게</a:t>
            </a:r>
            <a:r>
              <a:rPr lang="en-US" altLang="ko-KR" dirty="0">
                <a:ea typeface="ＭＳ Ｐゴシック" pitchFamily="34" charset="-128"/>
              </a:rPr>
              <a:t> </a:t>
            </a:r>
            <a:r>
              <a:rPr lang="ko-KR" altLang="en-US" dirty="0">
                <a:ea typeface="ＭＳ Ｐゴシック" pitchFamily="34" charset="-128"/>
              </a:rPr>
              <a:t>하여 정상적인 서비스를 어렵게 만든다</a:t>
            </a:r>
            <a:r>
              <a:rPr lang="en-US" altLang="ko-KR" dirty="0">
                <a:ea typeface="ＭＳ Ｐゴシック" pitchFamily="34" charset="-128"/>
              </a:rPr>
              <a:t>.</a:t>
            </a:r>
          </a:p>
        </p:txBody>
      </p:sp>
      <p:sp>
        <p:nvSpPr>
          <p:cNvPr id="281604" name="Rectangle 4"/>
          <p:cNvSpPr>
            <a:spLocks noChangeArrowheads="1"/>
          </p:cNvSpPr>
          <p:nvPr/>
        </p:nvSpPr>
        <p:spPr bwMode="auto">
          <a:xfrm>
            <a:off x="354013" y="2652713"/>
            <a:ext cx="4114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2"/>
              <a:buNone/>
            </a:pPr>
            <a:r>
              <a:rPr lang="en-US" altLang="ko-KR" dirty="0">
                <a:solidFill>
                  <a:srgbClr val="000099"/>
                </a:solidFill>
                <a:latin typeface="Gill Sans MT" pitchFamily="34" charset="0"/>
              </a:rPr>
              <a:t>1.</a:t>
            </a:r>
            <a:r>
              <a:rPr lang="en-US" altLang="ko-KR" dirty="0">
                <a:latin typeface="Gill Sans MT" pitchFamily="34" charset="0"/>
              </a:rPr>
              <a:t> </a:t>
            </a:r>
            <a:r>
              <a:rPr lang="ko-KR" altLang="en-US" dirty="0">
                <a:latin typeface="Gill Sans MT" pitchFamily="34" charset="0"/>
              </a:rPr>
              <a:t>대상을 선정한다</a:t>
            </a:r>
            <a:r>
              <a:rPr lang="en-US" altLang="ko-KR" dirty="0">
                <a:latin typeface="Gill Sans MT" pitchFamily="34" charset="0"/>
              </a:rPr>
              <a:t>.</a:t>
            </a:r>
          </a:p>
        </p:txBody>
      </p:sp>
      <p:sp>
        <p:nvSpPr>
          <p:cNvPr id="281605" name="Rectangle 5"/>
          <p:cNvSpPr>
            <a:spLocks noChangeArrowheads="1"/>
          </p:cNvSpPr>
          <p:nvPr/>
        </p:nvSpPr>
        <p:spPr bwMode="auto">
          <a:xfrm>
            <a:off x="381000" y="3171825"/>
            <a:ext cx="3795713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2"/>
              <a:buNone/>
            </a:pPr>
            <a:r>
              <a:rPr lang="en-US" altLang="ko-KR" dirty="0">
                <a:solidFill>
                  <a:srgbClr val="000099"/>
                </a:solidFill>
                <a:latin typeface="Gill Sans MT" pitchFamily="34" charset="0"/>
              </a:rPr>
              <a:t>2.</a:t>
            </a:r>
            <a:r>
              <a:rPr lang="en-US" altLang="ko-KR" dirty="0">
                <a:latin typeface="Gill Sans MT" pitchFamily="34" charset="0"/>
              </a:rPr>
              <a:t> </a:t>
            </a:r>
            <a:r>
              <a:rPr lang="ko-KR" altLang="en-US" dirty="0">
                <a:latin typeface="Gill Sans MT" pitchFamily="34" charset="0"/>
              </a:rPr>
              <a:t>네트워크의 호스트들에 침투한다 </a:t>
            </a:r>
            <a:r>
              <a:rPr lang="en-US" altLang="ko-KR" dirty="0">
                <a:latin typeface="Gill Sans MT" pitchFamily="34" charset="0"/>
              </a:rPr>
              <a:t>(</a:t>
            </a:r>
            <a:r>
              <a:rPr lang="en-US" altLang="ko-KR" dirty="0" err="1">
                <a:latin typeface="Gill Sans MT" pitchFamily="34" charset="0"/>
              </a:rPr>
              <a:t>botnet</a:t>
            </a:r>
            <a:r>
              <a:rPr lang="en-US" altLang="ko-KR" dirty="0">
                <a:latin typeface="Gill Sans MT" pitchFamily="34" charset="0"/>
              </a:rPr>
              <a:t> </a:t>
            </a:r>
            <a:r>
              <a:rPr lang="ko-KR" altLang="en-US" dirty="0">
                <a:latin typeface="Gill Sans MT" pitchFamily="34" charset="0"/>
              </a:rPr>
              <a:t>참조</a:t>
            </a:r>
            <a:r>
              <a:rPr lang="en-US" altLang="ko-KR" dirty="0">
                <a:latin typeface="Gill Sans MT" pitchFamily="34" charset="0"/>
              </a:rPr>
              <a:t>)</a:t>
            </a:r>
          </a:p>
          <a:p>
            <a:pPr marL="457200" indent="-4572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2"/>
              <a:buAutoNum type="arabicPeriod" startAt="2"/>
            </a:pPr>
            <a:endParaRPr lang="en-US" altLang="ko-KR" dirty="0">
              <a:latin typeface="Gill Sans MT" pitchFamily="34" charset="0"/>
            </a:endParaRPr>
          </a:p>
        </p:txBody>
      </p:sp>
      <p:sp>
        <p:nvSpPr>
          <p:cNvPr id="281606" name="Rectangle 6"/>
          <p:cNvSpPr>
            <a:spLocks noChangeArrowheads="1"/>
          </p:cNvSpPr>
          <p:nvPr/>
        </p:nvSpPr>
        <p:spPr bwMode="auto">
          <a:xfrm>
            <a:off x="373063" y="4040188"/>
            <a:ext cx="4114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2"/>
              <a:buNone/>
            </a:pPr>
            <a:r>
              <a:rPr lang="en-US" altLang="ko-KR" dirty="0">
                <a:solidFill>
                  <a:srgbClr val="000099"/>
                </a:solidFill>
                <a:latin typeface="Gill Sans MT" pitchFamily="34" charset="0"/>
              </a:rPr>
              <a:t>3.</a:t>
            </a:r>
            <a:r>
              <a:rPr lang="en-US" altLang="ko-KR" dirty="0">
                <a:latin typeface="Gill Sans MT" pitchFamily="34" charset="0"/>
              </a:rPr>
              <a:t> </a:t>
            </a:r>
            <a:r>
              <a:rPr lang="ko-KR" altLang="en-US" dirty="0">
                <a:latin typeface="Gill Sans MT" pitchFamily="34" charset="0"/>
              </a:rPr>
              <a:t>포섭한 호스트들에서 대상에 </a:t>
            </a:r>
            <a:r>
              <a:rPr lang="ko-KR" altLang="en-US" dirty="0" err="1">
                <a:latin typeface="Gill Sans MT" pitchFamily="34" charset="0"/>
              </a:rPr>
              <a:t>패킷을</a:t>
            </a:r>
            <a:r>
              <a:rPr lang="ko-KR" altLang="en-US" dirty="0">
                <a:latin typeface="Gill Sans MT" pitchFamily="34" charset="0"/>
              </a:rPr>
              <a:t> 보낸다</a:t>
            </a:r>
            <a:r>
              <a:rPr lang="en-US" altLang="ko-KR" dirty="0">
                <a:latin typeface="Gill Sans MT" pitchFamily="34" charset="0"/>
              </a:rPr>
              <a:t>.</a:t>
            </a:r>
          </a:p>
        </p:txBody>
      </p:sp>
      <p:sp>
        <p:nvSpPr>
          <p:cNvPr id="74761" name="Rectangle 2"/>
          <p:cNvSpPr>
            <a:spLocks noChangeArrowheads="1"/>
          </p:cNvSpPr>
          <p:nvPr/>
        </p:nvSpPr>
        <p:spPr bwMode="auto">
          <a:xfrm>
            <a:off x="288925" y="146050"/>
            <a:ext cx="8622162" cy="83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ko-KR" altLang="en-US" sz="3200" dirty="0">
                <a:solidFill>
                  <a:srgbClr val="000099"/>
                </a:solidFill>
                <a:latin typeface="Gill Sans MT" pitchFamily="34" charset="0"/>
              </a:rPr>
              <a:t>악당들</a:t>
            </a:r>
            <a:r>
              <a:rPr lang="en-US" altLang="ko-KR" sz="3200" dirty="0">
                <a:solidFill>
                  <a:srgbClr val="000099"/>
                </a:solidFill>
                <a:latin typeface="Gill Sans MT" pitchFamily="34" charset="0"/>
              </a:rPr>
              <a:t>: </a:t>
            </a:r>
            <a:r>
              <a:rPr lang="ko-KR" altLang="en-US" sz="3200" dirty="0">
                <a:solidFill>
                  <a:srgbClr val="000099"/>
                </a:solidFill>
                <a:latin typeface="Gill Sans MT" pitchFamily="34" charset="0"/>
              </a:rPr>
              <a:t>서버나 </a:t>
            </a:r>
            <a:r>
              <a:rPr lang="ko-KR" altLang="en-US" sz="3200" dirty="0" err="1">
                <a:solidFill>
                  <a:srgbClr val="000099"/>
                </a:solidFill>
                <a:latin typeface="Gill Sans MT" pitchFamily="34" charset="0"/>
              </a:rPr>
              <a:t>네트웍</a:t>
            </a:r>
            <a:r>
              <a:rPr lang="ko-KR" altLang="en-US" sz="3200" dirty="0">
                <a:solidFill>
                  <a:srgbClr val="000099"/>
                </a:solidFill>
                <a:latin typeface="Gill Sans MT" pitchFamily="34" charset="0"/>
              </a:rPr>
              <a:t> 기반구조를 공격함</a:t>
            </a:r>
            <a:endParaRPr lang="en-US" altLang="ko-KR" sz="3200" dirty="0">
              <a:solidFill>
                <a:srgbClr val="000099"/>
              </a:solidFill>
              <a:latin typeface="Gill Sans MT" pitchFamily="34" charset="0"/>
            </a:endParaRPr>
          </a:p>
        </p:txBody>
      </p:sp>
      <p:grpSp>
        <p:nvGrpSpPr>
          <p:cNvPr id="9" name="Group 152"/>
          <p:cNvGrpSpPr>
            <a:grpSpLocks/>
          </p:cNvGrpSpPr>
          <p:nvPr/>
        </p:nvGrpSpPr>
        <p:grpSpPr bwMode="auto">
          <a:xfrm>
            <a:off x="5046663" y="3152775"/>
            <a:ext cx="2720975" cy="2674938"/>
            <a:chOff x="-262" y="2555"/>
            <a:chExt cx="1714" cy="1685"/>
          </a:xfrm>
        </p:grpSpPr>
        <p:sp>
          <p:nvSpPr>
            <p:cNvPr id="74812" name="Line 63"/>
            <p:cNvSpPr>
              <a:spLocks noChangeShapeType="1"/>
            </p:cNvSpPr>
            <p:nvPr/>
          </p:nvSpPr>
          <p:spPr bwMode="auto">
            <a:xfrm flipV="1">
              <a:off x="160" y="3261"/>
              <a:ext cx="436" cy="16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4813" name="Line 64"/>
            <p:cNvSpPr>
              <a:spLocks noChangeShapeType="1"/>
            </p:cNvSpPr>
            <p:nvPr/>
          </p:nvSpPr>
          <p:spPr bwMode="auto">
            <a:xfrm flipV="1">
              <a:off x="413" y="3470"/>
              <a:ext cx="226" cy="324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4814" name="Line 65"/>
            <p:cNvSpPr>
              <a:spLocks noChangeShapeType="1"/>
            </p:cNvSpPr>
            <p:nvPr/>
          </p:nvSpPr>
          <p:spPr bwMode="auto">
            <a:xfrm flipH="1" flipV="1">
              <a:off x="857" y="3410"/>
              <a:ext cx="595" cy="45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4815" name="Line 66"/>
            <p:cNvSpPr>
              <a:spLocks noChangeShapeType="1"/>
            </p:cNvSpPr>
            <p:nvPr/>
          </p:nvSpPr>
          <p:spPr bwMode="auto">
            <a:xfrm>
              <a:off x="735" y="2555"/>
              <a:ext cx="16" cy="46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4816" name="Line 67"/>
            <p:cNvSpPr>
              <a:spLocks noChangeShapeType="1"/>
            </p:cNvSpPr>
            <p:nvPr/>
          </p:nvSpPr>
          <p:spPr bwMode="auto">
            <a:xfrm flipH="1">
              <a:off x="829" y="3011"/>
              <a:ext cx="473" cy="18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4817" name="Line 68"/>
            <p:cNvSpPr>
              <a:spLocks noChangeShapeType="1"/>
            </p:cNvSpPr>
            <p:nvPr/>
          </p:nvSpPr>
          <p:spPr bwMode="auto">
            <a:xfrm>
              <a:off x="-262" y="3083"/>
              <a:ext cx="879" cy="11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4818" name="Line 69"/>
            <p:cNvSpPr>
              <a:spLocks noChangeShapeType="1"/>
            </p:cNvSpPr>
            <p:nvPr/>
          </p:nvSpPr>
          <p:spPr bwMode="auto">
            <a:xfrm flipV="1">
              <a:off x="-201" y="3362"/>
              <a:ext cx="800" cy="649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4819" name="Line 70"/>
            <p:cNvSpPr>
              <a:spLocks noChangeShapeType="1"/>
            </p:cNvSpPr>
            <p:nvPr/>
          </p:nvSpPr>
          <p:spPr bwMode="auto">
            <a:xfrm flipH="1">
              <a:off x="852" y="2623"/>
              <a:ext cx="352" cy="39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4820" name="Line 71"/>
            <p:cNvSpPr>
              <a:spLocks noChangeShapeType="1"/>
            </p:cNvSpPr>
            <p:nvPr/>
          </p:nvSpPr>
          <p:spPr bwMode="auto">
            <a:xfrm flipV="1">
              <a:off x="494" y="3582"/>
              <a:ext cx="198" cy="65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4821" name="Line 72"/>
            <p:cNvSpPr>
              <a:spLocks noChangeShapeType="1"/>
            </p:cNvSpPr>
            <p:nvPr/>
          </p:nvSpPr>
          <p:spPr bwMode="auto">
            <a:xfrm>
              <a:off x="162" y="2738"/>
              <a:ext cx="416" cy="25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74763" name="Picture 112" descr="underline_bas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288" y="763588"/>
            <a:ext cx="77295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4764" name="Group 113"/>
          <p:cNvGrpSpPr>
            <a:grpSpLocks/>
          </p:cNvGrpSpPr>
          <p:nvPr/>
        </p:nvGrpSpPr>
        <p:grpSpPr bwMode="auto">
          <a:xfrm flipH="1">
            <a:off x="7212013" y="2792413"/>
            <a:ext cx="735012" cy="681037"/>
            <a:chOff x="-44" y="1473"/>
            <a:chExt cx="981" cy="1105"/>
          </a:xfrm>
        </p:grpSpPr>
        <p:pic>
          <p:nvPicPr>
            <p:cNvPr id="74810" name="Picture 114" descr="desktop_computer_stylized_medium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4811" name="Freeform 11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3382 w 356"/>
                <a:gd name="T3" fmla="*/ 3172 h 368"/>
                <a:gd name="T4" fmla="*/ 51464 w 356"/>
                <a:gd name="T5" fmla="*/ 66095 h 368"/>
                <a:gd name="T6" fmla="*/ 11342 w 356"/>
                <a:gd name="T7" fmla="*/ 826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74765" name="Group 116"/>
          <p:cNvGrpSpPr>
            <a:grpSpLocks/>
          </p:cNvGrpSpPr>
          <p:nvPr/>
        </p:nvGrpSpPr>
        <p:grpSpPr bwMode="auto">
          <a:xfrm flipH="1">
            <a:off x="7499350" y="3629025"/>
            <a:ext cx="735013" cy="681038"/>
            <a:chOff x="-44" y="1473"/>
            <a:chExt cx="981" cy="1105"/>
          </a:xfrm>
        </p:grpSpPr>
        <p:pic>
          <p:nvPicPr>
            <p:cNvPr id="74808" name="Picture 117" descr="desktop_computer_stylized_medium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4809" name="Freeform 11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3382 w 356"/>
                <a:gd name="T3" fmla="*/ 3172 h 368"/>
                <a:gd name="T4" fmla="*/ 51464 w 356"/>
                <a:gd name="T5" fmla="*/ 66095 h 368"/>
                <a:gd name="T6" fmla="*/ 11342 w 356"/>
                <a:gd name="T7" fmla="*/ 826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74766" name="Group 119"/>
          <p:cNvGrpSpPr>
            <a:grpSpLocks/>
          </p:cNvGrpSpPr>
          <p:nvPr/>
        </p:nvGrpSpPr>
        <p:grpSpPr bwMode="auto">
          <a:xfrm flipH="1">
            <a:off x="7558088" y="4330700"/>
            <a:ext cx="735012" cy="681038"/>
            <a:chOff x="-44" y="1473"/>
            <a:chExt cx="981" cy="1105"/>
          </a:xfrm>
        </p:grpSpPr>
        <p:pic>
          <p:nvPicPr>
            <p:cNvPr id="74806" name="Picture 120" descr="desktop_computer_stylized_medium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4807" name="Freeform 12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3382 w 356"/>
                <a:gd name="T3" fmla="*/ 3172 h 368"/>
                <a:gd name="T4" fmla="*/ 51464 w 356"/>
                <a:gd name="T5" fmla="*/ 66095 h 368"/>
                <a:gd name="T6" fmla="*/ 11342 w 356"/>
                <a:gd name="T7" fmla="*/ 826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74767" name="Group 122"/>
          <p:cNvGrpSpPr>
            <a:grpSpLocks/>
          </p:cNvGrpSpPr>
          <p:nvPr/>
        </p:nvGrpSpPr>
        <p:grpSpPr bwMode="auto">
          <a:xfrm flipH="1">
            <a:off x="7594600" y="5111750"/>
            <a:ext cx="735013" cy="681038"/>
            <a:chOff x="-44" y="1473"/>
            <a:chExt cx="981" cy="1105"/>
          </a:xfrm>
        </p:grpSpPr>
        <p:pic>
          <p:nvPicPr>
            <p:cNvPr id="74804" name="Picture 123" descr="desktop_computer_stylized_medium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4805" name="Freeform 12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3382 w 356"/>
                <a:gd name="T3" fmla="*/ 3172 h 368"/>
                <a:gd name="T4" fmla="*/ 51464 w 356"/>
                <a:gd name="T5" fmla="*/ 66095 h 368"/>
                <a:gd name="T6" fmla="*/ 11342 w 356"/>
                <a:gd name="T7" fmla="*/ 826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74768" name="Group 125"/>
          <p:cNvGrpSpPr>
            <a:grpSpLocks/>
          </p:cNvGrpSpPr>
          <p:nvPr/>
        </p:nvGrpSpPr>
        <p:grpSpPr bwMode="auto">
          <a:xfrm flipH="1">
            <a:off x="6249988" y="2921000"/>
            <a:ext cx="735012" cy="681038"/>
            <a:chOff x="-44" y="1473"/>
            <a:chExt cx="981" cy="1105"/>
          </a:xfrm>
        </p:grpSpPr>
        <p:pic>
          <p:nvPicPr>
            <p:cNvPr id="74802" name="Picture 126" descr="desktop_computer_stylized_medium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4803" name="Freeform 12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3382 w 356"/>
                <a:gd name="T3" fmla="*/ 3172 h 368"/>
                <a:gd name="T4" fmla="*/ 51464 w 356"/>
                <a:gd name="T5" fmla="*/ 66095 h 368"/>
                <a:gd name="T6" fmla="*/ 11342 w 356"/>
                <a:gd name="T7" fmla="*/ 826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74769" name="Group 128"/>
          <p:cNvGrpSpPr>
            <a:grpSpLocks/>
          </p:cNvGrpSpPr>
          <p:nvPr/>
        </p:nvGrpSpPr>
        <p:grpSpPr bwMode="auto">
          <a:xfrm flipH="1">
            <a:off x="5245100" y="2982913"/>
            <a:ext cx="735013" cy="681037"/>
            <a:chOff x="-44" y="1473"/>
            <a:chExt cx="981" cy="1105"/>
          </a:xfrm>
        </p:grpSpPr>
        <p:pic>
          <p:nvPicPr>
            <p:cNvPr id="74800" name="Picture 129" descr="desktop_computer_stylized_medium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4801" name="Freeform 13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3382 w 356"/>
                <a:gd name="T3" fmla="*/ 3172 h 368"/>
                <a:gd name="T4" fmla="*/ 51464 w 356"/>
                <a:gd name="T5" fmla="*/ 66095 h 368"/>
                <a:gd name="T6" fmla="*/ 11342 w 356"/>
                <a:gd name="T7" fmla="*/ 826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74770" name="Group 134"/>
          <p:cNvGrpSpPr>
            <a:grpSpLocks/>
          </p:cNvGrpSpPr>
          <p:nvPr/>
        </p:nvGrpSpPr>
        <p:grpSpPr bwMode="auto">
          <a:xfrm flipH="1">
            <a:off x="4529138" y="3687763"/>
            <a:ext cx="735012" cy="681037"/>
            <a:chOff x="-44" y="1473"/>
            <a:chExt cx="981" cy="1105"/>
          </a:xfrm>
        </p:grpSpPr>
        <p:pic>
          <p:nvPicPr>
            <p:cNvPr id="74798" name="Picture 135" descr="desktop_computer_stylized_medium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4799" name="Freeform 13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3382 w 356"/>
                <a:gd name="T3" fmla="*/ 3172 h 368"/>
                <a:gd name="T4" fmla="*/ 51464 w 356"/>
                <a:gd name="T5" fmla="*/ 66095 h 368"/>
                <a:gd name="T6" fmla="*/ 11342 w 356"/>
                <a:gd name="T7" fmla="*/ 826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74771" name="Group 137"/>
          <p:cNvGrpSpPr>
            <a:grpSpLocks/>
          </p:cNvGrpSpPr>
          <p:nvPr/>
        </p:nvGrpSpPr>
        <p:grpSpPr bwMode="auto">
          <a:xfrm flipH="1">
            <a:off x="5160963" y="4422775"/>
            <a:ext cx="735012" cy="681038"/>
            <a:chOff x="-44" y="1473"/>
            <a:chExt cx="981" cy="1105"/>
          </a:xfrm>
        </p:grpSpPr>
        <p:pic>
          <p:nvPicPr>
            <p:cNvPr id="74796" name="Picture 138" descr="desktop_computer_stylized_medium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4797" name="Freeform 13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3382 w 356"/>
                <a:gd name="T3" fmla="*/ 3172 h 368"/>
                <a:gd name="T4" fmla="*/ 51464 w 356"/>
                <a:gd name="T5" fmla="*/ 66095 h 368"/>
                <a:gd name="T6" fmla="*/ 11342 w 356"/>
                <a:gd name="T7" fmla="*/ 826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74772" name="Group 140"/>
          <p:cNvGrpSpPr>
            <a:grpSpLocks/>
          </p:cNvGrpSpPr>
          <p:nvPr/>
        </p:nvGrpSpPr>
        <p:grpSpPr bwMode="auto">
          <a:xfrm flipH="1">
            <a:off x="5691188" y="5032375"/>
            <a:ext cx="735012" cy="681038"/>
            <a:chOff x="-44" y="1473"/>
            <a:chExt cx="981" cy="1105"/>
          </a:xfrm>
        </p:grpSpPr>
        <p:pic>
          <p:nvPicPr>
            <p:cNvPr id="74794" name="Picture 141" descr="desktop_computer_stylized_medium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4795" name="Freeform 14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3382 w 356"/>
                <a:gd name="T3" fmla="*/ 3172 h 368"/>
                <a:gd name="T4" fmla="*/ 51464 w 356"/>
                <a:gd name="T5" fmla="*/ 66095 h 368"/>
                <a:gd name="T6" fmla="*/ 11342 w 356"/>
                <a:gd name="T7" fmla="*/ 826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74773" name="Group 143"/>
          <p:cNvGrpSpPr>
            <a:grpSpLocks/>
          </p:cNvGrpSpPr>
          <p:nvPr/>
        </p:nvGrpSpPr>
        <p:grpSpPr bwMode="auto">
          <a:xfrm flipH="1">
            <a:off x="4768850" y="5322888"/>
            <a:ext cx="735013" cy="681037"/>
            <a:chOff x="-44" y="1473"/>
            <a:chExt cx="981" cy="1105"/>
          </a:xfrm>
        </p:grpSpPr>
        <p:pic>
          <p:nvPicPr>
            <p:cNvPr id="74792" name="Picture 144" descr="desktop_computer_stylized_medium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4793" name="Freeform 14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3382 w 356"/>
                <a:gd name="T3" fmla="*/ 3172 h 368"/>
                <a:gd name="T4" fmla="*/ 51464 w 356"/>
                <a:gd name="T5" fmla="*/ 66095 h 368"/>
                <a:gd name="T6" fmla="*/ 11342 w 356"/>
                <a:gd name="T7" fmla="*/ 826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74774" name="Group 146"/>
          <p:cNvGrpSpPr>
            <a:grpSpLocks/>
          </p:cNvGrpSpPr>
          <p:nvPr/>
        </p:nvGrpSpPr>
        <p:grpSpPr bwMode="auto">
          <a:xfrm flipH="1">
            <a:off x="5961063" y="5829300"/>
            <a:ext cx="735012" cy="681038"/>
            <a:chOff x="-44" y="1473"/>
            <a:chExt cx="981" cy="1105"/>
          </a:xfrm>
        </p:grpSpPr>
        <p:pic>
          <p:nvPicPr>
            <p:cNvPr id="74790" name="Picture 147" descr="desktop_computer_stylized_medium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4791" name="Freeform 14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3382 w 356"/>
                <a:gd name="T3" fmla="*/ 3172 h 368"/>
                <a:gd name="T4" fmla="*/ 51464 w 356"/>
                <a:gd name="T5" fmla="*/ 66095 h 368"/>
                <a:gd name="T6" fmla="*/ 11342 w 356"/>
                <a:gd name="T7" fmla="*/ 826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74775" name="Group 149"/>
          <p:cNvGrpSpPr>
            <a:grpSpLocks/>
          </p:cNvGrpSpPr>
          <p:nvPr/>
        </p:nvGrpSpPr>
        <p:grpSpPr bwMode="auto">
          <a:xfrm flipH="1">
            <a:off x="6705600" y="5440363"/>
            <a:ext cx="735013" cy="681037"/>
            <a:chOff x="-44" y="1473"/>
            <a:chExt cx="981" cy="1105"/>
          </a:xfrm>
        </p:grpSpPr>
        <p:pic>
          <p:nvPicPr>
            <p:cNvPr id="74788" name="Picture 150" descr="desktop_computer_stylized_medium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4789" name="Freeform 15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3382 w 356"/>
                <a:gd name="T3" fmla="*/ 3172 h 368"/>
                <a:gd name="T4" fmla="*/ 51464 w 356"/>
                <a:gd name="T5" fmla="*/ 66095 h 368"/>
                <a:gd name="T6" fmla="*/ 11342 w 356"/>
                <a:gd name="T7" fmla="*/ 826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22" name="Group 89"/>
          <p:cNvGrpSpPr>
            <a:grpSpLocks/>
          </p:cNvGrpSpPr>
          <p:nvPr/>
        </p:nvGrpSpPr>
        <p:grpSpPr bwMode="auto">
          <a:xfrm>
            <a:off x="4554538" y="2860675"/>
            <a:ext cx="3525837" cy="3408363"/>
            <a:chOff x="2920" y="1824"/>
            <a:chExt cx="2221" cy="2147"/>
          </a:xfrm>
        </p:grpSpPr>
        <p:pic>
          <p:nvPicPr>
            <p:cNvPr id="74778" name="Picture 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967" y="1922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  <p:pic>
          <p:nvPicPr>
            <p:cNvPr id="74779" name="Picture 5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321" y="1922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  <p:pic>
          <p:nvPicPr>
            <p:cNvPr id="74780" name="Picture 5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920" y="2376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  <p:pic>
          <p:nvPicPr>
            <p:cNvPr id="74781" name="Picture 56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270" y="2803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  <p:pic>
          <p:nvPicPr>
            <p:cNvPr id="74782" name="Picture 5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620" y="3230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  <p:pic>
          <p:nvPicPr>
            <p:cNvPr id="74783" name="Picture 58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787" y="3692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  <p:pic>
          <p:nvPicPr>
            <p:cNvPr id="74784" name="Picture 59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44" y="3308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  <p:pic>
          <p:nvPicPr>
            <p:cNvPr id="74785" name="Picture 60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758" y="2339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  <p:pic>
          <p:nvPicPr>
            <p:cNvPr id="74786" name="Picture 6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014" y="3395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  <p:pic>
          <p:nvPicPr>
            <p:cNvPr id="74787" name="Picture 6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552" y="1824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</p:grpSp>
      <p:sp>
        <p:nvSpPr>
          <p:cNvPr id="7477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1AA68337-55B3-480E-99CC-E36EE16FEFA5}" type="slidenum">
              <a:rPr lang="en-US" altLang="ko-KR"/>
              <a:pPr/>
              <a:t>79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604" grpId="0" build="p" autoUpdateAnimBg="0"/>
      <p:bldP spid="281605" grpId="0" autoUpdateAnimBg="0"/>
      <p:bldP spid="281606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69863"/>
            <a:ext cx="8382000" cy="846137"/>
          </a:xfrm>
        </p:spPr>
        <p:txBody>
          <a:bodyPr/>
          <a:lstStyle/>
          <a:p>
            <a:pPr eaLnBrk="1" hangingPunct="1"/>
            <a:r>
              <a:rPr lang="ko-KR" altLang="en-US" sz="3600" dirty="0">
                <a:ea typeface="ＭＳ Ｐゴシック" pitchFamily="34" charset="-128"/>
              </a:rPr>
              <a:t>인터넷이란</a:t>
            </a:r>
            <a:r>
              <a:rPr lang="en-US" altLang="ja-JP" sz="3600" dirty="0">
                <a:ea typeface="ＭＳ Ｐゴシック" pitchFamily="34" charset="-128"/>
              </a:rPr>
              <a:t>: </a:t>
            </a:r>
            <a:r>
              <a:rPr lang="ko-KR" altLang="en-US" sz="3600" dirty="0">
                <a:ea typeface="ＭＳ Ｐゴシック" pitchFamily="34" charset="-128"/>
              </a:rPr>
              <a:t>서비스 관점</a:t>
            </a:r>
            <a:endParaRPr lang="en-US" altLang="ko-KR" dirty="0">
              <a:ea typeface="ＭＳ Ｐゴシック" pitchFamily="34" charset="-128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74650" y="1655763"/>
            <a:ext cx="4435475" cy="4105275"/>
          </a:xfrm>
        </p:spPr>
        <p:txBody>
          <a:bodyPr/>
          <a:lstStyle/>
          <a:p>
            <a:pPr marL="287338" indent="-287338" eaLnBrk="1" hangingPunct="1"/>
            <a:r>
              <a:rPr lang="ko-KR" altLang="en-US" i="1" dirty="0">
                <a:solidFill>
                  <a:srgbClr val="CC0000"/>
                </a:solidFill>
                <a:ea typeface="ＭＳ Ｐゴシック" pitchFamily="34" charset="-128"/>
              </a:rPr>
              <a:t>응용 프로그램에 서비스를 제공하는 하부구조</a:t>
            </a:r>
            <a:r>
              <a:rPr lang="en-US" altLang="ko-KR" i="1" dirty="0">
                <a:solidFill>
                  <a:srgbClr val="CC0000"/>
                </a:solidFill>
                <a:ea typeface="ＭＳ Ｐゴシック" pitchFamily="34" charset="-128"/>
              </a:rPr>
              <a:t>:</a:t>
            </a:r>
            <a:endParaRPr lang="en-US" altLang="ko-KR" sz="2400" dirty="0">
              <a:ea typeface="ＭＳ Ｐゴシック" pitchFamily="34" charset="-128"/>
            </a:endParaRPr>
          </a:p>
          <a:p>
            <a:pPr marL="682625" lvl="1" indent="-225425" eaLnBrk="1" hangingPunct="1"/>
            <a:r>
              <a:rPr lang="en-US" altLang="ko-KR" dirty="0">
                <a:ea typeface="Arial" pitchFamily="34" charset="0"/>
              </a:rPr>
              <a:t>Web, VoIP, email, </a:t>
            </a:r>
            <a:r>
              <a:rPr lang="ko-KR" altLang="en-US" dirty="0">
                <a:ea typeface="Arial" pitchFamily="34" charset="0"/>
              </a:rPr>
              <a:t>게임</a:t>
            </a:r>
            <a:r>
              <a:rPr lang="en-US" altLang="ko-KR" dirty="0">
                <a:ea typeface="Arial" pitchFamily="34" charset="0"/>
              </a:rPr>
              <a:t>, </a:t>
            </a:r>
            <a:r>
              <a:rPr lang="ko-KR" altLang="en-US" dirty="0">
                <a:ea typeface="Arial" pitchFamily="34" charset="0"/>
              </a:rPr>
              <a:t>전자상거래</a:t>
            </a:r>
            <a:r>
              <a:rPr lang="en-US" altLang="ko-KR" dirty="0">
                <a:ea typeface="Arial" pitchFamily="34" charset="0"/>
              </a:rPr>
              <a:t>, SNS, …</a:t>
            </a:r>
          </a:p>
          <a:p>
            <a:pPr marL="287338" indent="-287338" eaLnBrk="1" hangingPunct="1"/>
            <a:r>
              <a:rPr lang="ko-KR" altLang="en-US" i="1" dirty="0">
                <a:solidFill>
                  <a:srgbClr val="CC0000"/>
                </a:solidFill>
                <a:ea typeface="ＭＳ Ｐゴシック" pitchFamily="34" charset="-128"/>
              </a:rPr>
              <a:t>응용 프로그램에 프로그래밍 인터페이스를 제공</a:t>
            </a:r>
            <a:endParaRPr lang="en-US" altLang="ko-KR" i="1" dirty="0">
              <a:solidFill>
                <a:srgbClr val="CC0000"/>
              </a:solidFill>
              <a:ea typeface="ＭＳ Ｐゴシック" pitchFamily="34" charset="-128"/>
            </a:endParaRPr>
          </a:p>
          <a:p>
            <a:pPr marL="682625" lvl="1" indent="-225425" eaLnBrk="1" hangingPunct="1"/>
            <a:r>
              <a:rPr lang="ko-KR" altLang="en-US" dirty="0">
                <a:ea typeface="Arial" pitchFamily="34" charset="0"/>
              </a:rPr>
              <a:t>응용 프로그램이 인터넷에 연결할 수 있도록 해 줌</a:t>
            </a:r>
            <a:endParaRPr lang="en-US" altLang="ja-JP" dirty="0">
              <a:ea typeface="ＭＳ Ｐゴシック" pitchFamily="34" charset="-128"/>
            </a:endParaRPr>
          </a:p>
          <a:p>
            <a:pPr marL="682625" lvl="1" indent="-225425" eaLnBrk="1" hangingPunct="1"/>
            <a:r>
              <a:rPr lang="ko-KR" altLang="en-US" dirty="0">
                <a:ea typeface="Arial" pitchFamily="34" charset="0"/>
              </a:rPr>
              <a:t>선택적인 서비스를 제공 </a:t>
            </a:r>
            <a:r>
              <a:rPr lang="en-US" altLang="ko-KR" dirty="0">
                <a:ea typeface="Arial" pitchFamily="34" charset="0"/>
              </a:rPr>
              <a:t>(</a:t>
            </a:r>
            <a:r>
              <a:rPr lang="ko-KR" altLang="en-US" dirty="0">
                <a:ea typeface="Arial" pitchFamily="34" charset="0"/>
              </a:rPr>
              <a:t>우편 서비스처럼</a:t>
            </a:r>
            <a:r>
              <a:rPr lang="en-US" altLang="ko-KR" dirty="0">
                <a:ea typeface="Arial" pitchFamily="34" charset="0"/>
              </a:rPr>
              <a:t>)</a:t>
            </a:r>
          </a:p>
        </p:txBody>
      </p:sp>
      <p:pic>
        <p:nvPicPr>
          <p:cNvPr id="15364" name="Picture 645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6088" y="804863"/>
            <a:ext cx="6548437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373938" y="6467475"/>
            <a:ext cx="1098550" cy="288925"/>
          </a:xfrm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sp>
        <p:nvSpPr>
          <p:cNvPr id="1536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A9AA090A-D2F3-4156-933E-CD1CBBA90170}" type="slidenum">
              <a:rPr lang="en-US" altLang="ko-KR"/>
              <a:pPr/>
              <a:t>8</a:t>
            </a:fld>
            <a:endParaRPr lang="en-US" altLang="ko-KR"/>
          </a:p>
        </p:txBody>
      </p:sp>
      <p:grpSp>
        <p:nvGrpSpPr>
          <p:cNvPr id="15367" name="Group 979"/>
          <p:cNvGrpSpPr>
            <a:grpSpLocks/>
          </p:cNvGrpSpPr>
          <p:nvPr/>
        </p:nvGrpSpPr>
        <p:grpSpPr bwMode="auto">
          <a:xfrm>
            <a:off x="5202238" y="1384300"/>
            <a:ext cx="3551237" cy="4743450"/>
            <a:chOff x="5202238" y="1384300"/>
            <a:chExt cx="3551237" cy="4743450"/>
          </a:xfrm>
        </p:grpSpPr>
        <p:sp>
          <p:nvSpPr>
            <p:cNvPr id="15368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369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370" name="Freeform 665"/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5371" name="Group 666"/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15978" name="Rectangle 66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5979" name="AutoShape 66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15372" name="Freeform 669"/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373" name="Line 670"/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374" name="Line 671"/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375" name="Line 672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376" name="Line 674"/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377" name="Line 675"/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378" name="Line 678"/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379" name="Line 679"/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380" name="Line 680"/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381" name="Line 682"/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382" name="Line 683"/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15383" name="Picture 684" descr="access_point_stylized_small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384" name="Line 685"/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385" name="Line 686"/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15386" name="Picture 708" descr="access_point_stylized_small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387" name="Line 711"/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388" name="Line 712"/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389" name="Line 713"/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390" name="Line 714"/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391" name="Line 715"/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392" name="Line 716"/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393" name="Line 717"/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394" name="Line 718"/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395" name="Line 719"/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396" name="Line 720"/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397" name="Line 721"/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398" name="Line 722"/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399" name="Line 723"/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400" name="Line 724"/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401" name="Line 725"/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402" name="Line 726"/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403" name="Line 727"/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404" name="Line 728"/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405" name="Oval 407"/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15406" name="Rectangle 410"/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15407" name="Oval 411"/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grpSp>
          <p:nvGrpSpPr>
            <p:cNvPr id="15408" name="Group 732"/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15976" name="Freeform 7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977" name="Freeform 7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5409" name="Line 735"/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410" name="Line 736"/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5411" name="Group 737"/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1596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596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597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5971" name="Group 74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5974" name="Freeform 7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5975" name="Freeform 7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5972" name="Line 74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973" name="Line 74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5412" name="Group 746"/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1596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596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596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5963" name="Group 75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5966" name="Freeform 7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5967" name="Freeform 7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5964" name="Line 75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965" name="Line 75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5413" name="Group 764"/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1595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595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595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5955" name="Group 76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5958" name="Freeform 7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5959" name="Freeform 7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5956" name="Line 77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957" name="Line 77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5414" name="Line 782"/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5415" name="Group 801"/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1594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594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594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5947" name="Group 80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5950" name="Freeform 80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5951" name="Freeform 80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5948" name="Line 80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949" name="Line 80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5416" name="Group 810"/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1593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593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593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5939" name="Group 81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5942" name="Freeform 81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5943" name="Freeform 81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5940" name="Line 81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941" name="Line 81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5417" name="Group 819"/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1592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592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593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5931" name="Group 82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5934" name="Freeform 82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5935" name="Freeform 82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5932" name="Line 82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933" name="Line 82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5418" name="Group 828"/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1592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592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592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5923" name="Group 83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5926" name="Freeform 83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5927" name="Freeform 83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5924" name="Line 83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925" name="Line 83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5419" name="Group 846"/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15904" name="Line 270"/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5905" name="Line 271"/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5906" name="Line 272"/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5907" name="Line 273"/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5908" name="Line 274"/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5909" name="Line 275"/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5910" name="Line 276"/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5911" name="Line 277"/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5912" name="Line 278"/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5913" name="Line 279"/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5914" name="Line 280"/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5915" name="Line 281"/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5916" name="Line 282"/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5917" name="Line 283"/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5918" name="Line 284"/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5919" name="Oval 862"/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pic>
          <p:nvPicPr>
            <p:cNvPr id="15420" name="Picture 915" descr="access_point_stylized_small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421" name="Line 918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15422" name="Group 919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15902" name="Picture 92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5903" name="Freeform 92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</p:grpSp>
        <p:grpSp>
          <p:nvGrpSpPr>
            <p:cNvPr id="15423" name="Group 922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15900" name="Picture 92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5901" name="Freeform 92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</p:grpSp>
        <p:grpSp>
          <p:nvGrpSpPr>
            <p:cNvPr id="15424" name="Group 925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15898" name="Picture 92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5899" name="Freeform 92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</p:grpSp>
        <p:grpSp>
          <p:nvGrpSpPr>
            <p:cNvPr id="15425" name="Group 928"/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15896" name="Picture 92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5897" name="Freeform 930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</p:grpSp>
        <p:pic>
          <p:nvPicPr>
            <p:cNvPr id="15426" name="Picture 933" descr="iphone_stylized_small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5773010" y="1604047"/>
              <a:ext cx="136841" cy="3279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427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5618163" y="1558925"/>
              <a:ext cx="415925" cy="886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428" name="Picture 936" descr="access_point_stylized_small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5429" name="Group 938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15864" name="Freeform 93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8 w 354"/>
                  <a:gd name="T3" fmla="*/ 16 h 2742"/>
                  <a:gd name="T4" fmla="*/ 8 w 354"/>
                  <a:gd name="T5" fmla="*/ 119 h 2742"/>
                  <a:gd name="T6" fmla="*/ 0 w 354"/>
                  <a:gd name="T7" fmla="*/ 124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865" name="Rectangle 940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5866" name="Freeform 94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5 w 211"/>
                  <a:gd name="T3" fmla="*/ 11 h 2537"/>
                  <a:gd name="T4" fmla="*/ 2 w 211"/>
                  <a:gd name="T5" fmla="*/ 11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867" name="Freeform 94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7 h 226"/>
                  <a:gd name="T4" fmla="*/ 7 w 328"/>
                  <a:gd name="T5" fmla="*/ 11 h 226"/>
                  <a:gd name="T6" fmla="*/ 0 w 328"/>
                  <a:gd name="T7" fmla="*/ 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868" name="Rectangle 943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grpSp>
            <p:nvGrpSpPr>
              <p:cNvPr id="15869" name="Group 94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5894" name="AutoShape 945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15895" name="AutoShape 946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</p:grpSp>
          <p:sp>
            <p:nvSpPr>
              <p:cNvPr id="15870" name="Rectangle 947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grpSp>
            <p:nvGrpSpPr>
              <p:cNvPr id="15871" name="Group 94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5892" name="AutoShape 94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15893" name="AutoShape 950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</p:grpSp>
          <p:sp>
            <p:nvSpPr>
              <p:cNvPr id="15872" name="Rectangle 951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5873" name="Rectangle 952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grpSp>
            <p:nvGrpSpPr>
              <p:cNvPr id="15874" name="Group 95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5890" name="AutoShape 954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15891" name="AutoShape 955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</p:grpSp>
          <p:sp>
            <p:nvSpPr>
              <p:cNvPr id="15875" name="Freeform 95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6 h 226"/>
                  <a:gd name="T4" fmla="*/ 7 w 328"/>
                  <a:gd name="T5" fmla="*/ 10 h 226"/>
                  <a:gd name="T6" fmla="*/ 0 w 328"/>
                  <a:gd name="T7" fmla="*/ 4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15876" name="Group 95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5888" name="AutoShape 958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15889" name="AutoShape 95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</p:grpSp>
          <p:sp>
            <p:nvSpPr>
              <p:cNvPr id="15877" name="Rectangle 960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5878" name="Freeform 96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7 w 296"/>
                  <a:gd name="T3" fmla="*/ 6 h 256"/>
                  <a:gd name="T4" fmla="*/ 7 w 296"/>
                  <a:gd name="T5" fmla="*/ 11 h 256"/>
                  <a:gd name="T6" fmla="*/ 0 w 296"/>
                  <a:gd name="T7" fmla="*/ 4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879" name="Freeform 96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7 w 304"/>
                  <a:gd name="T3" fmla="*/ 8 h 288"/>
                  <a:gd name="T4" fmla="*/ 6 w 304"/>
                  <a:gd name="T5" fmla="*/ 13 h 288"/>
                  <a:gd name="T6" fmla="*/ 2 w 304"/>
                  <a:gd name="T7" fmla="*/ 6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880" name="Oval 963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5881" name="Freeform 96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6 h 240"/>
                  <a:gd name="T2" fmla="*/ 2 w 306"/>
                  <a:gd name="T3" fmla="*/ 11 h 240"/>
                  <a:gd name="T4" fmla="*/ 7 w 306"/>
                  <a:gd name="T5" fmla="*/ 6 h 240"/>
                  <a:gd name="T6" fmla="*/ 7 w 306"/>
                  <a:gd name="T7" fmla="*/ 0 h 240"/>
                  <a:gd name="T8" fmla="*/ 0 w 306"/>
                  <a:gd name="T9" fmla="*/ 6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882" name="AutoShape 96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5883" name="AutoShape 966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5884" name="Oval 967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5885" name="Oval 968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ko-KR" altLang="ko-KR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5886" name="Oval 969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5887" name="Rectangle 970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grpSp>
          <p:nvGrpSpPr>
            <p:cNvPr id="15430" name="Group 971"/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15832" name="Freeform 97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8 w 354"/>
                  <a:gd name="T3" fmla="*/ 16 h 2742"/>
                  <a:gd name="T4" fmla="*/ 8 w 354"/>
                  <a:gd name="T5" fmla="*/ 119 h 2742"/>
                  <a:gd name="T6" fmla="*/ 0 w 354"/>
                  <a:gd name="T7" fmla="*/ 124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833" name="Rectangle 973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5834" name="Freeform 97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5 w 211"/>
                  <a:gd name="T3" fmla="*/ 11 h 2537"/>
                  <a:gd name="T4" fmla="*/ 2 w 211"/>
                  <a:gd name="T5" fmla="*/ 11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835" name="Freeform 97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7 h 226"/>
                  <a:gd name="T4" fmla="*/ 7 w 328"/>
                  <a:gd name="T5" fmla="*/ 11 h 226"/>
                  <a:gd name="T6" fmla="*/ 0 w 328"/>
                  <a:gd name="T7" fmla="*/ 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836" name="Rectangle 976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grpSp>
            <p:nvGrpSpPr>
              <p:cNvPr id="15837" name="Group 97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5862" name="AutoShape 978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15863" name="AutoShape 979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</p:grpSp>
          <p:sp>
            <p:nvSpPr>
              <p:cNvPr id="15838" name="Rectangle 980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grpSp>
            <p:nvGrpSpPr>
              <p:cNvPr id="15839" name="Group 98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5860" name="AutoShape 982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15861" name="AutoShape 983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</p:grpSp>
          <p:sp>
            <p:nvSpPr>
              <p:cNvPr id="15840" name="Rectangle 984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5841" name="Rectangle 985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grpSp>
            <p:nvGrpSpPr>
              <p:cNvPr id="15842" name="Group 98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5858" name="AutoShape 987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15859" name="AutoShape 988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</p:grpSp>
          <p:sp>
            <p:nvSpPr>
              <p:cNvPr id="15843" name="Freeform 98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6 h 226"/>
                  <a:gd name="T4" fmla="*/ 7 w 328"/>
                  <a:gd name="T5" fmla="*/ 10 h 226"/>
                  <a:gd name="T6" fmla="*/ 0 w 328"/>
                  <a:gd name="T7" fmla="*/ 4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15844" name="Group 99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5856" name="AutoShape 991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  <p:sp>
              <p:nvSpPr>
                <p:cNvPr id="15857" name="AutoShape 992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/>
                </a:p>
              </p:txBody>
            </p:sp>
          </p:grpSp>
          <p:sp>
            <p:nvSpPr>
              <p:cNvPr id="15845" name="Rectangle 993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5846" name="Freeform 99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7 w 296"/>
                  <a:gd name="T3" fmla="*/ 6 h 256"/>
                  <a:gd name="T4" fmla="*/ 7 w 296"/>
                  <a:gd name="T5" fmla="*/ 11 h 256"/>
                  <a:gd name="T6" fmla="*/ 0 w 296"/>
                  <a:gd name="T7" fmla="*/ 4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847" name="Freeform 99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7 w 304"/>
                  <a:gd name="T3" fmla="*/ 8 h 288"/>
                  <a:gd name="T4" fmla="*/ 6 w 304"/>
                  <a:gd name="T5" fmla="*/ 13 h 288"/>
                  <a:gd name="T6" fmla="*/ 2 w 304"/>
                  <a:gd name="T7" fmla="*/ 6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848" name="Oval 996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5849" name="Freeform 99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6 h 240"/>
                  <a:gd name="T2" fmla="*/ 2 w 306"/>
                  <a:gd name="T3" fmla="*/ 11 h 240"/>
                  <a:gd name="T4" fmla="*/ 7 w 306"/>
                  <a:gd name="T5" fmla="*/ 6 h 240"/>
                  <a:gd name="T6" fmla="*/ 7 w 306"/>
                  <a:gd name="T7" fmla="*/ 0 h 240"/>
                  <a:gd name="T8" fmla="*/ 0 w 306"/>
                  <a:gd name="T9" fmla="*/ 6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850" name="AutoShape 99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5851" name="AutoShape 999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5852" name="Oval 1000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5853" name="Oval 1001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ko-KR" altLang="ko-KR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5854" name="Oval 1002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15855" name="Rectangle 1003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pic>
          <p:nvPicPr>
            <p:cNvPr id="15431" name="Picture 1005" descr="antenna_stylized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5302250" y="2043113"/>
              <a:ext cx="530703" cy="2237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432" name="Picture 1006" descr="laptop_keyboard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 rot="109064" flipH="1">
              <a:off x="5327957" y="2291590"/>
              <a:ext cx="437222" cy="159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433" name="Freeform 1007"/>
            <p:cNvSpPr>
              <a:spLocks/>
            </p:cNvSpPr>
            <p:nvPr/>
          </p:nvSpPr>
          <p:spPr bwMode="auto">
            <a:xfrm>
              <a:off x="5472854" y="2136804"/>
              <a:ext cx="351920" cy="208166"/>
            </a:xfrm>
            <a:custGeom>
              <a:avLst/>
              <a:gdLst>
                <a:gd name="T0" fmla="*/ 193954059 w 2982"/>
                <a:gd name="T1" fmla="*/ 0 h 2442"/>
                <a:gd name="T2" fmla="*/ 0 w 2982"/>
                <a:gd name="T3" fmla="*/ 52653382 h 2442"/>
                <a:gd name="T4" fmla="*/ 775802547 w 2982"/>
                <a:gd name="T5" fmla="*/ 52653382 h 2442"/>
                <a:gd name="T6" fmla="*/ 775802547 w 2982"/>
                <a:gd name="T7" fmla="*/ 52653382 h 2442"/>
                <a:gd name="T8" fmla="*/ 19395405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15434" name="Picture 1008" descr="screen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5490187" y="2142157"/>
              <a:ext cx="319785" cy="1894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435" name="Freeform 1009"/>
            <p:cNvSpPr>
              <a:spLocks/>
            </p:cNvSpPr>
            <p:nvPr/>
          </p:nvSpPr>
          <p:spPr bwMode="auto">
            <a:xfrm>
              <a:off x="5536928" y="2130663"/>
              <a:ext cx="298168" cy="38736"/>
            </a:xfrm>
            <a:custGeom>
              <a:avLst/>
              <a:gdLst>
                <a:gd name="T0" fmla="*/ 193617522 w 2528"/>
                <a:gd name="T1" fmla="*/ 0 h 455"/>
                <a:gd name="T2" fmla="*/ 774455933 w 2528"/>
                <a:gd name="T3" fmla="*/ 52445146 h 455"/>
                <a:gd name="T4" fmla="*/ 774455933 w 2528"/>
                <a:gd name="T5" fmla="*/ 52445146 h 455"/>
                <a:gd name="T6" fmla="*/ 0 w 2528"/>
                <a:gd name="T7" fmla="*/ 52445146 h 455"/>
                <a:gd name="T8" fmla="*/ 193617522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436" name="Freeform 1010"/>
            <p:cNvSpPr>
              <a:spLocks/>
            </p:cNvSpPr>
            <p:nvPr/>
          </p:nvSpPr>
          <p:spPr bwMode="auto">
            <a:xfrm>
              <a:off x="5469738" y="2130348"/>
              <a:ext cx="82770" cy="161242"/>
            </a:xfrm>
            <a:custGeom>
              <a:avLst/>
              <a:gdLst>
                <a:gd name="T0" fmla="*/ 193416032 w 702"/>
                <a:gd name="T1" fmla="*/ 0 h 1893"/>
                <a:gd name="T2" fmla="*/ 0 w 702"/>
                <a:gd name="T3" fmla="*/ 52528358 h 1893"/>
                <a:gd name="T4" fmla="*/ 193416032 w 702"/>
                <a:gd name="T5" fmla="*/ 52528358 h 1893"/>
                <a:gd name="T6" fmla="*/ 193416032 w 702"/>
                <a:gd name="T7" fmla="*/ 52528358 h 1893"/>
                <a:gd name="T8" fmla="*/ 193416032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437" name="Freeform 1011"/>
            <p:cNvSpPr>
              <a:spLocks/>
            </p:cNvSpPr>
            <p:nvPr/>
          </p:nvSpPr>
          <p:spPr bwMode="auto">
            <a:xfrm>
              <a:off x="5743756" y="2159163"/>
              <a:ext cx="89197" cy="186121"/>
            </a:xfrm>
            <a:custGeom>
              <a:avLst/>
              <a:gdLst>
                <a:gd name="T0" fmla="*/ 193802070 w 756"/>
                <a:gd name="T1" fmla="*/ 0 h 2184"/>
                <a:gd name="T2" fmla="*/ 193802070 w 756"/>
                <a:gd name="T3" fmla="*/ 52609433 h 2184"/>
                <a:gd name="T4" fmla="*/ 0 w 756"/>
                <a:gd name="T5" fmla="*/ 52609433 h 2184"/>
                <a:gd name="T6" fmla="*/ 193802070 w 756"/>
                <a:gd name="T7" fmla="*/ 52609433 h 2184"/>
                <a:gd name="T8" fmla="*/ 19380207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438" name="Freeform 1012"/>
            <p:cNvSpPr>
              <a:spLocks/>
            </p:cNvSpPr>
            <p:nvPr/>
          </p:nvSpPr>
          <p:spPr bwMode="auto">
            <a:xfrm>
              <a:off x="5468764" y="2283402"/>
              <a:ext cx="327186" cy="62828"/>
            </a:xfrm>
            <a:custGeom>
              <a:avLst/>
              <a:gdLst>
                <a:gd name="T0" fmla="*/ 193830617 w 2773"/>
                <a:gd name="T1" fmla="*/ 0 h 738"/>
                <a:gd name="T2" fmla="*/ 0 w 2773"/>
                <a:gd name="T3" fmla="*/ 52443591 h 738"/>
                <a:gd name="T4" fmla="*/ 775308309 w 2773"/>
                <a:gd name="T5" fmla="*/ 52443591 h 738"/>
                <a:gd name="T6" fmla="*/ 775308309 w 2773"/>
                <a:gd name="T7" fmla="*/ 52443591 h 738"/>
                <a:gd name="T8" fmla="*/ 19383061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439" name="Freeform 1013"/>
            <p:cNvSpPr>
              <a:spLocks/>
            </p:cNvSpPr>
            <p:nvPr/>
          </p:nvSpPr>
          <p:spPr bwMode="auto">
            <a:xfrm>
              <a:off x="5753689" y="2160738"/>
              <a:ext cx="83549" cy="186909"/>
            </a:xfrm>
            <a:custGeom>
              <a:avLst/>
              <a:gdLst>
                <a:gd name="T0" fmla="*/ 886744152 w 637"/>
                <a:gd name="T1" fmla="*/ 0 h 1659"/>
                <a:gd name="T2" fmla="*/ 886744152 w 637"/>
                <a:gd name="T3" fmla="*/ 0 h 1659"/>
                <a:gd name="T4" fmla="*/ 295581428 w 637"/>
                <a:gd name="T5" fmla="*/ 2147483647 h 1659"/>
                <a:gd name="T6" fmla="*/ 0 w 637"/>
                <a:gd name="T7" fmla="*/ 2147483647 h 1659"/>
                <a:gd name="T8" fmla="*/ 88674415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440" name="Freeform 1014"/>
            <p:cNvSpPr>
              <a:spLocks/>
            </p:cNvSpPr>
            <p:nvPr/>
          </p:nvSpPr>
          <p:spPr bwMode="auto">
            <a:xfrm>
              <a:off x="5469154" y="2291747"/>
              <a:ext cx="290962" cy="62040"/>
            </a:xfrm>
            <a:custGeom>
              <a:avLst/>
              <a:gdLst>
                <a:gd name="T0" fmla="*/ 0 w 2216"/>
                <a:gd name="T1" fmla="*/ 0 h 550"/>
                <a:gd name="T2" fmla="*/ 296524942 w 2216"/>
                <a:gd name="T3" fmla="*/ 162178072 h 550"/>
                <a:gd name="T4" fmla="*/ 2147483647 w 2216"/>
                <a:gd name="T5" fmla="*/ 1133846597 h 550"/>
                <a:gd name="T6" fmla="*/ 2147483647 w 2216"/>
                <a:gd name="T7" fmla="*/ 97166824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5441" name="Group 1015"/>
            <p:cNvGrpSpPr>
              <a:grpSpLocks/>
            </p:cNvGrpSpPr>
            <p:nvPr/>
          </p:nvGrpSpPr>
          <p:grpSpPr bwMode="auto">
            <a:xfrm>
              <a:off x="5464285" y="2358039"/>
              <a:ext cx="98740" cy="36846"/>
              <a:chOff x="1740" y="2642"/>
              <a:chExt cx="752" cy="327"/>
            </a:xfrm>
          </p:grpSpPr>
          <p:sp>
            <p:nvSpPr>
              <p:cNvPr id="15826" name="Freeform 1016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827" name="Freeform 1017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828" name="Freeform 1018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829" name="Freeform 1019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830" name="Freeform 1020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831" name="Freeform 1021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5442" name="Freeform 1022"/>
            <p:cNvSpPr>
              <a:spLocks/>
            </p:cNvSpPr>
            <p:nvPr/>
          </p:nvSpPr>
          <p:spPr bwMode="auto">
            <a:xfrm>
              <a:off x="5633331" y="2363550"/>
              <a:ext cx="119579" cy="80936"/>
            </a:xfrm>
            <a:custGeom>
              <a:avLst/>
              <a:gdLst>
                <a:gd name="T0" fmla="*/ 213225067 w 990"/>
                <a:gd name="T1" fmla="*/ 327634039 h 792"/>
                <a:gd name="T2" fmla="*/ 426450134 w 990"/>
                <a:gd name="T3" fmla="*/ 0 h 792"/>
                <a:gd name="T4" fmla="*/ 426450134 w 990"/>
                <a:gd name="T5" fmla="*/ 108859857 h 792"/>
                <a:gd name="T6" fmla="*/ 0 w 990"/>
                <a:gd name="T7" fmla="*/ 327634039 h 792"/>
                <a:gd name="T8" fmla="*/ 213225067 w 990"/>
                <a:gd name="T9" fmla="*/ 327634039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443" name="Freeform 1023"/>
            <p:cNvSpPr>
              <a:spLocks/>
            </p:cNvSpPr>
            <p:nvPr/>
          </p:nvSpPr>
          <p:spPr bwMode="auto">
            <a:xfrm>
              <a:off x="5328152" y="2370006"/>
              <a:ext cx="305958" cy="73850"/>
            </a:xfrm>
            <a:custGeom>
              <a:avLst/>
              <a:gdLst>
                <a:gd name="T0" fmla="*/ 213487852 w 2532"/>
                <a:gd name="T1" fmla="*/ 0 h 723"/>
                <a:gd name="T2" fmla="*/ 213487852 w 2532"/>
                <a:gd name="T3" fmla="*/ 0 h 723"/>
                <a:gd name="T4" fmla="*/ 1279175104 w 2532"/>
                <a:gd name="T5" fmla="*/ 326105249 h 723"/>
                <a:gd name="T6" fmla="*/ 1279175104 w 2532"/>
                <a:gd name="T7" fmla="*/ 326105249 h 723"/>
                <a:gd name="T8" fmla="*/ 0 w 2532"/>
                <a:gd name="T9" fmla="*/ 108705274 h 723"/>
                <a:gd name="T10" fmla="*/ 21348785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444" name="Freeform 1024"/>
            <p:cNvSpPr>
              <a:spLocks/>
            </p:cNvSpPr>
            <p:nvPr/>
          </p:nvSpPr>
          <p:spPr bwMode="auto">
            <a:xfrm>
              <a:off x="5328347" y="2356465"/>
              <a:ext cx="3311" cy="14959"/>
            </a:xfrm>
            <a:custGeom>
              <a:avLst/>
              <a:gdLst>
                <a:gd name="T0" fmla="*/ 262278177 w 26"/>
                <a:gd name="T1" fmla="*/ 107489987 h 147"/>
                <a:gd name="T2" fmla="*/ 262278177 w 26"/>
                <a:gd name="T3" fmla="*/ 107489987 h 147"/>
                <a:gd name="T4" fmla="*/ 0 w 26"/>
                <a:gd name="T5" fmla="*/ 107489987 h 147"/>
                <a:gd name="T6" fmla="*/ 262278177 w 26"/>
                <a:gd name="T7" fmla="*/ 0 h 147"/>
                <a:gd name="T8" fmla="*/ 262278177 w 26"/>
                <a:gd name="T9" fmla="*/ 10748998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445" name="Freeform 1025"/>
            <p:cNvSpPr>
              <a:spLocks/>
            </p:cNvSpPr>
            <p:nvPr/>
          </p:nvSpPr>
          <p:spPr bwMode="auto">
            <a:xfrm>
              <a:off x="5328542" y="2295526"/>
              <a:ext cx="142170" cy="61883"/>
            </a:xfrm>
            <a:custGeom>
              <a:avLst/>
              <a:gdLst>
                <a:gd name="T0" fmla="*/ 427578636 w 1176"/>
                <a:gd name="T1" fmla="*/ 0 h 606"/>
                <a:gd name="T2" fmla="*/ 0 w 1176"/>
                <a:gd name="T3" fmla="*/ 217234261 h 606"/>
                <a:gd name="T4" fmla="*/ 213789318 w 1176"/>
                <a:gd name="T5" fmla="*/ 217234261 h 606"/>
                <a:gd name="T6" fmla="*/ 427578636 w 1176"/>
                <a:gd name="T7" fmla="*/ 108617131 h 606"/>
                <a:gd name="T8" fmla="*/ 427578636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446" name="Freeform 1026"/>
            <p:cNvSpPr>
              <a:spLocks/>
            </p:cNvSpPr>
            <p:nvPr/>
          </p:nvSpPr>
          <p:spPr bwMode="auto">
            <a:xfrm>
              <a:off x="5338085" y="2359614"/>
              <a:ext cx="290183" cy="71016"/>
            </a:xfrm>
            <a:custGeom>
              <a:avLst/>
              <a:gdLst>
                <a:gd name="T0" fmla="*/ 173113862 w 2532"/>
                <a:gd name="T1" fmla="*/ 0 h 723"/>
                <a:gd name="T2" fmla="*/ 173113862 w 2532"/>
                <a:gd name="T3" fmla="*/ 0 h 723"/>
                <a:gd name="T4" fmla="*/ 344717215 w 2532"/>
                <a:gd name="T5" fmla="*/ 92871339 h 723"/>
                <a:gd name="T6" fmla="*/ 344717215 w 2532"/>
                <a:gd name="T7" fmla="*/ 92871339 h 723"/>
                <a:gd name="T8" fmla="*/ 0 w 2532"/>
                <a:gd name="T9" fmla="*/ 92871339 h 723"/>
                <a:gd name="T10" fmla="*/ 17311386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447" name="Freeform 1027"/>
            <p:cNvSpPr>
              <a:spLocks/>
            </p:cNvSpPr>
            <p:nvPr/>
          </p:nvSpPr>
          <p:spPr bwMode="auto">
            <a:xfrm flipV="1">
              <a:off x="5627878" y="2354575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20898190 h 723"/>
                <a:gd name="T6" fmla="*/ 0 w 2532"/>
                <a:gd name="T7" fmla="*/ 320898190 h 723"/>
                <a:gd name="T8" fmla="*/ 0 w 2532"/>
                <a:gd name="T9" fmla="*/ 107314329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15448" name="Picture 1030" descr="laptop_keyboard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449" name="Freeform 1031"/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15450" name="Picture 1032" descr="screen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451" name="Freeform 1033"/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452" name="Freeform 1034"/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453" name="Freeform 1035"/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454" name="Freeform 1036"/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455" name="Freeform 1037"/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456" name="Freeform 1038"/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5457" name="Group 1039"/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15820" name="Freeform 1040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821" name="Freeform 1041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822" name="Freeform 1042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823" name="Freeform 1043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824" name="Freeform 1044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825" name="Freeform 1045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5458" name="Freeform 1046"/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459" name="Freeform 1047"/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460" name="Freeform 1048"/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461" name="Freeform 1049"/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462" name="Freeform 1050"/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463" name="Freeform 1051"/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5464" name="Group 2"/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15798" name="Picture 1054" descr="laptop_keyboard"/>
              <p:cNvPicPr>
                <a:picLocks noChangeAspect="1" noChangeArrowheads="1"/>
              </p:cNvPicPr>
              <p:nvPr/>
            </p:nvPicPr>
            <p:blipFill>
              <a:blip r:embed="rId15"/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5799" name="Freeform 1055"/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pic>
            <p:nvPicPr>
              <p:cNvPr id="15800" name="Picture 1056" descr="screen"/>
              <p:cNvPicPr>
                <a:picLocks noChangeAspect="1" noChangeArrowheads="1"/>
              </p:cNvPicPr>
              <p:nvPr/>
            </p:nvPicPr>
            <p:blipFill>
              <a:blip r:embed="rId16"/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5801" name="Freeform 1057"/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802" name="Freeform 1058"/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803" name="Freeform 1059"/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804" name="Freeform 1060"/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805" name="Freeform 1061"/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806" name="Freeform 1062"/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15807" name="Group 1063"/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15814" name="Freeform 106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5815" name="Freeform 106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5816" name="Freeform 106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5817" name="Freeform 106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5818" name="Freeform 106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5819" name="Freeform 106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5808" name="Freeform 1070"/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809" name="Freeform 1071"/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810" name="Freeform 1072"/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811" name="Freeform 1073"/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812" name="Freeform 1074"/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813" name="Freeform 1075"/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pic>
          <p:nvPicPr>
            <p:cNvPr id="15465" name="Picture 1077" descr="desktop_computer_stylized_medium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 flipH="1">
              <a:off x="6156325" y="3300413"/>
              <a:ext cx="342900" cy="334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466" name="Freeform 1078"/>
            <p:cNvSpPr>
              <a:spLocks/>
            </p:cNvSpPr>
            <p:nvPr/>
          </p:nvSpPr>
          <p:spPr bwMode="auto">
            <a:xfrm flipH="1">
              <a:off x="6302568" y="3332533"/>
              <a:ext cx="161685" cy="153507"/>
            </a:xfrm>
            <a:custGeom>
              <a:avLst/>
              <a:gdLst>
                <a:gd name="T0" fmla="*/ 0 w 356"/>
                <a:gd name="T1" fmla="*/ 0 h 368"/>
                <a:gd name="T2" fmla="*/ 2147483647 w 356"/>
                <a:gd name="T3" fmla="*/ 2147483647 h 368"/>
                <a:gd name="T4" fmla="*/ 2147483647 w 356"/>
                <a:gd name="T5" fmla="*/ 2147483647 h 368"/>
                <a:gd name="T6" fmla="*/ 2147483647 w 356"/>
                <a:gd name="T7" fmla="*/ 214748364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  <p:pic>
          <p:nvPicPr>
            <p:cNvPr id="15467" name="Picture 1081" descr="laptop_keyboard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468" name="Freeform 1082"/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15469" name="Picture 1083" descr="screen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470" name="Freeform 1084"/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471" name="Freeform 1085"/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472" name="Freeform 1086"/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473" name="Freeform 1087"/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474" name="Freeform 1088"/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475" name="Freeform 1089"/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5476" name="Group 1090"/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15792" name="Freeform 109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793" name="Freeform 109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794" name="Freeform 109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795" name="Freeform 109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796" name="Freeform 109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797" name="Freeform 109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5477" name="Freeform 1097"/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478" name="Freeform 1098"/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479" name="Freeform 1099"/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480" name="Freeform 1100"/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481" name="Freeform 1101"/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482" name="Freeform 1102"/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5483" name="Group 1103"/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1578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578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578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5787" name="Group 110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5790" name="Freeform 110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5791" name="Freeform 110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5788" name="Line 111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789" name="Line 111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5484" name="Group 1112"/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1577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577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577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5779" name="Group 11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5782" name="Freeform 11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5783" name="Freeform 11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5780" name="Line 11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781" name="Line 11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5485" name="Group 1121"/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1576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576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577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5771" name="Group 112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5774" name="Freeform 11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5775" name="Freeform 11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5772" name="Line 112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773" name="Line 112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5486" name="Group 1130"/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1576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576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576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5763" name="Group 113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5766" name="Freeform 11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5767" name="Freeform 11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5764" name="Line 113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765" name="Line 113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5487" name="Group 1139"/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1575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575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575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5755" name="Group 114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5758" name="Freeform 11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5759" name="Freeform 11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5756" name="Line 1146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757" name="Line 1147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5488" name="Group 3"/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15750" name="Picture 555" descr="fridge2.png"/>
              <p:cNvPicPr>
                <a:picLocks noChangeAspect="1"/>
              </p:cNvPicPr>
              <p:nvPr/>
            </p:nvPicPr>
            <p:blipFill>
              <a:blip r:embed="rId18"/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5751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19"/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5489" name="Picture 603" descr="car_icon_small"/>
            <p:cNvPicPr>
              <a:picLocks noChangeAspect="1" noChangeArrowheads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490" name="Picture 814" descr="light2.png"/>
            <p:cNvPicPr>
              <a:picLocks noChangeAspect="1"/>
            </p:cNvPicPr>
            <p:nvPr/>
          </p:nvPicPr>
          <p:blipFill>
            <a:blip r:embed="rId21"/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491" name="Picture 1017" descr="antenna_stylized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492" name="Picture 1017" descr="antenna_stylized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5493" name="Group 347"/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1354" name="Oval 1353"/>
              <p:cNvSpPr>
                <a:spLocks noChangeArrowheads="1"/>
              </p:cNvSpPr>
              <p:nvPr/>
            </p:nvSpPr>
            <p:spPr bwMode="auto">
              <a:xfrm flipV="1">
                <a:off x="1874829" y="1695169"/>
                <a:ext cx="1126060" cy="319747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355" name="Rectangle 1354"/>
              <p:cNvSpPr/>
              <p:nvPr/>
            </p:nvSpPr>
            <p:spPr bwMode="auto">
              <a:xfrm>
                <a:off x="1872116" y="1739006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1356" name="Oval 1355"/>
              <p:cNvSpPr>
                <a:spLocks noChangeArrowheads="1"/>
              </p:cNvSpPr>
              <p:nvPr/>
            </p:nvSpPr>
            <p:spPr bwMode="auto">
              <a:xfrm flipV="1">
                <a:off x="1872116" y="1576553"/>
                <a:ext cx="1126058" cy="31974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357" name="Freeform 1356"/>
              <p:cNvSpPr/>
              <p:nvPr/>
            </p:nvSpPr>
            <p:spPr bwMode="auto">
              <a:xfrm>
                <a:off x="2159736" y="1674540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58" name="Freeform 1357"/>
              <p:cNvSpPr>
                <a:spLocks/>
              </p:cNvSpPr>
              <p:nvPr/>
            </p:nvSpPr>
            <p:spPr bwMode="auto">
              <a:xfrm>
                <a:off x="2102754" y="1633283"/>
                <a:ext cx="664783" cy="11088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59" name="Freeform 1358"/>
              <p:cNvSpPr>
                <a:spLocks/>
              </p:cNvSpPr>
              <p:nvPr/>
            </p:nvSpPr>
            <p:spPr bwMode="auto">
              <a:xfrm>
                <a:off x="2536897" y="1728692"/>
                <a:ext cx="244206" cy="95408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60" name="Freeform 1359"/>
              <p:cNvSpPr>
                <a:spLocks/>
              </p:cNvSpPr>
              <p:nvPr/>
            </p:nvSpPr>
            <p:spPr bwMode="auto">
              <a:xfrm>
                <a:off x="2091900" y="1731270"/>
                <a:ext cx="238779" cy="9540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361" name="Straight Connector 1360"/>
              <p:cNvCxnSpPr>
                <a:cxnSpLocks noChangeShapeType="1"/>
                <a:endCxn id="1356" idx="2"/>
              </p:cNvCxnSpPr>
              <p:nvPr/>
            </p:nvCxnSpPr>
            <p:spPr bwMode="auto">
              <a:xfrm flipH="1" flipV="1">
                <a:off x="1872116" y="1736427"/>
                <a:ext cx="2713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1362" name="Straight Connector 1361"/>
              <p:cNvCxnSpPr>
                <a:cxnSpLocks noChangeShapeType="1"/>
              </p:cNvCxnSpPr>
              <p:nvPr/>
            </p:nvCxnSpPr>
            <p:spPr bwMode="auto">
              <a:xfrm flipH="1" flipV="1">
                <a:off x="2998175" y="1736427"/>
                <a:ext cx="2714" cy="121195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15494" name="Group 347"/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1345" name="Oval 1344"/>
              <p:cNvSpPr>
                <a:spLocks noChangeArrowheads="1"/>
              </p:cNvSpPr>
              <p:nvPr/>
            </p:nvSpPr>
            <p:spPr bwMode="auto">
              <a:xfrm flipV="1">
                <a:off x="1875246" y="1695720"/>
                <a:ext cx="1123346" cy="317168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346" name="Rectangle 1345"/>
              <p:cNvSpPr/>
              <p:nvPr/>
            </p:nvSpPr>
            <p:spPr bwMode="auto">
              <a:xfrm>
                <a:off x="1872532" y="1739555"/>
                <a:ext cx="1126060" cy="1160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1347" name="Oval 1346"/>
              <p:cNvSpPr>
                <a:spLocks noChangeArrowheads="1"/>
              </p:cNvSpPr>
              <p:nvPr/>
            </p:nvSpPr>
            <p:spPr bwMode="auto">
              <a:xfrm flipV="1">
                <a:off x="1872532" y="1577104"/>
                <a:ext cx="1123346" cy="317168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348" name="Freeform 1347"/>
              <p:cNvSpPr/>
              <p:nvPr/>
            </p:nvSpPr>
            <p:spPr bwMode="auto">
              <a:xfrm>
                <a:off x="2160152" y="1672512"/>
                <a:ext cx="548106" cy="16245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49" name="Freeform 1348"/>
              <p:cNvSpPr>
                <a:spLocks/>
              </p:cNvSpPr>
              <p:nvPr/>
            </p:nvSpPr>
            <p:spPr bwMode="auto">
              <a:xfrm>
                <a:off x="2103171" y="1633833"/>
                <a:ext cx="662069" cy="110879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50" name="Freeform 1349"/>
              <p:cNvSpPr>
                <a:spLocks/>
              </p:cNvSpPr>
              <p:nvPr/>
            </p:nvSpPr>
            <p:spPr bwMode="auto">
              <a:xfrm>
                <a:off x="2537314" y="1726663"/>
                <a:ext cx="244206" cy="97987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51" name="Freeform 1350"/>
              <p:cNvSpPr>
                <a:spLocks/>
              </p:cNvSpPr>
              <p:nvPr/>
            </p:nvSpPr>
            <p:spPr bwMode="auto">
              <a:xfrm>
                <a:off x="2089603" y="1729241"/>
                <a:ext cx="241493" cy="97987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352" name="Straight Connector 1351"/>
              <p:cNvCxnSpPr>
                <a:cxnSpLocks noChangeShapeType="1"/>
                <a:endCxn id="1347" idx="2"/>
              </p:cNvCxnSpPr>
              <p:nvPr/>
            </p:nvCxnSpPr>
            <p:spPr bwMode="auto">
              <a:xfrm flipH="1" flipV="1">
                <a:off x="1872532" y="1736978"/>
                <a:ext cx="2714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1353" name="Straight Connector 1352"/>
              <p:cNvCxnSpPr>
                <a:cxnSpLocks noChangeShapeType="1"/>
              </p:cNvCxnSpPr>
              <p:nvPr/>
            </p:nvCxnSpPr>
            <p:spPr bwMode="auto">
              <a:xfrm flipH="1" flipV="1">
                <a:off x="2995877" y="1734398"/>
                <a:ext cx="2714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15495" name="Group 347"/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1336" name="Oval 1335"/>
              <p:cNvSpPr>
                <a:spLocks noChangeArrowheads="1"/>
              </p:cNvSpPr>
              <p:nvPr/>
            </p:nvSpPr>
            <p:spPr bwMode="auto">
              <a:xfrm flipV="1">
                <a:off x="1874875" y="1695070"/>
                <a:ext cx="1126060" cy="319747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337" name="Rectangle 1336"/>
              <p:cNvSpPr/>
              <p:nvPr/>
            </p:nvSpPr>
            <p:spPr bwMode="auto">
              <a:xfrm>
                <a:off x="1872162" y="1738907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1338" name="Oval 1337"/>
              <p:cNvSpPr>
                <a:spLocks noChangeArrowheads="1"/>
              </p:cNvSpPr>
              <p:nvPr/>
            </p:nvSpPr>
            <p:spPr bwMode="auto">
              <a:xfrm flipV="1">
                <a:off x="1872162" y="1576454"/>
                <a:ext cx="1126058" cy="31974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339" name="Freeform 1338"/>
              <p:cNvSpPr/>
              <p:nvPr/>
            </p:nvSpPr>
            <p:spPr bwMode="auto">
              <a:xfrm>
                <a:off x="2159782" y="1674441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40" name="Freeform 1339"/>
              <p:cNvSpPr>
                <a:spLocks/>
              </p:cNvSpPr>
              <p:nvPr/>
            </p:nvSpPr>
            <p:spPr bwMode="auto">
              <a:xfrm>
                <a:off x="2102800" y="1633184"/>
                <a:ext cx="664783" cy="11088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41" name="Freeform 1340"/>
              <p:cNvSpPr>
                <a:spLocks/>
              </p:cNvSpPr>
              <p:nvPr/>
            </p:nvSpPr>
            <p:spPr bwMode="auto">
              <a:xfrm>
                <a:off x="2536944" y="1728593"/>
                <a:ext cx="244206" cy="95408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42" name="Freeform 1341"/>
              <p:cNvSpPr>
                <a:spLocks/>
              </p:cNvSpPr>
              <p:nvPr/>
            </p:nvSpPr>
            <p:spPr bwMode="auto">
              <a:xfrm>
                <a:off x="2091947" y="1731171"/>
                <a:ext cx="238779" cy="9540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343" name="Straight Connector 1342"/>
              <p:cNvCxnSpPr>
                <a:cxnSpLocks noChangeShapeType="1"/>
                <a:endCxn id="1338" idx="2"/>
              </p:cNvCxnSpPr>
              <p:nvPr/>
            </p:nvCxnSpPr>
            <p:spPr bwMode="auto">
              <a:xfrm flipH="1" flipV="1">
                <a:off x="1872162" y="1736328"/>
                <a:ext cx="2713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1344" name="Straight Connector 1343"/>
              <p:cNvCxnSpPr>
                <a:cxnSpLocks noChangeShapeType="1"/>
              </p:cNvCxnSpPr>
              <p:nvPr/>
            </p:nvCxnSpPr>
            <p:spPr bwMode="auto">
              <a:xfrm flipH="1" flipV="1">
                <a:off x="2998221" y="1736328"/>
                <a:ext cx="2714" cy="121195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15496" name="Group 347"/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1327" name="Oval 1326"/>
              <p:cNvSpPr>
                <a:spLocks noChangeArrowheads="1"/>
              </p:cNvSpPr>
              <p:nvPr/>
            </p:nvSpPr>
            <p:spPr bwMode="auto">
              <a:xfrm flipV="1">
                <a:off x="1874401" y="1693738"/>
                <a:ext cx="1125103" cy="319666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328" name="Rectangle 1327"/>
              <p:cNvSpPr/>
              <p:nvPr/>
            </p:nvSpPr>
            <p:spPr bwMode="auto">
              <a:xfrm>
                <a:off x="1870189" y="1739404"/>
                <a:ext cx="1129316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1329" name="Oval 1328"/>
              <p:cNvSpPr>
                <a:spLocks noChangeArrowheads="1"/>
              </p:cNvSpPr>
              <p:nvPr/>
            </p:nvSpPr>
            <p:spPr bwMode="auto">
              <a:xfrm flipV="1">
                <a:off x="1870189" y="1575004"/>
                <a:ext cx="1125101" cy="319668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330" name="Freeform 1329"/>
              <p:cNvSpPr/>
              <p:nvPr/>
            </p:nvSpPr>
            <p:spPr bwMode="auto">
              <a:xfrm>
                <a:off x="2160944" y="1672426"/>
                <a:ext cx="547803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31" name="Freeform 1330"/>
              <p:cNvSpPr>
                <a:spLocks/>
              </p:cNvSpPr>
              <p:nvPr/>
            </p:nvSpPr>
            <p:spPr bwMode="auto">
              <a:xfrm>
                <a:off x="2101950" y="1632849"/>
                <a:ext cx="661578" cy="109600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32" name="Freeform 1331"/>
              <p:cNvSpPr>
                <a:spLocks/>
              </p:cNvSpPr>
              <p:nvPr/>
            </p:nvSpPr>
            <p:spPr bwMode="auto">
              <a:xfrm>
                <a:off x="2535979" y="1727226"/>
                <a:ext cx="244404" cy="97422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33" name="Freeform 1332"/>
              <p:cNvSpPr>
                <a:spLocks/>
              </p:cNvSpPr>
              <p:nvPr/>
            </p:nvSpPr>
            <p:spPr bwMode="auto">
              <a:xfrm>
                <a:off x="2089310" y="1730271"/>
                <a:ext cx="240189" cy="97422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334" name="Straight Connector 1333"/>
              <p:cNvCxnSpPr>
                <a:cxnSpLocks noChangeShapeType="1"/>
                <a:endCxn id="1329" idx="2"/>
              </p:cNvCxnSpPr>
              <p:nvPr/>
            </p:nvCxnSpPr>
            <p:spPr bwMode="auto">
              <a:xfrm flipH="1" flipV="1">
                <a:off x="1870189" y="1736360"/>
                <a:ext cx="4213" cy="121778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1335" name="Straight Connector 1334"/>
              <p:cNvCxnSpPr>
                <a:cxnSpLocks noChangeShapeType="1"/>
              </p:cNvCxnSpPr>
              <p:nvPr/>
            </p:nvCxnSpPr>
            <p:spPr bwMode="auto">
              <a:xfrm flipH="1" flipV="1">
                <a:off x="2995289" y="1733315"/>
                <a:ext cx="4215" cy="12482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15497" name="Group 347"/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1318" name="Oval 1317"/>
              <p:cNvSpPr>
                <a:spLocks noChangeArrowheads="1"/>
              </p:cNvSpPr>
              <p:nvPr/>
            </p:nvSpPr>
            <p:spPr bwMode="auto">
              <a:xfrm flipV="1">
                <a:off x="1877892" y="1694743"/>
                <a:ext cx="1119914" cy="318751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319" name="Rectangle 1318"/>
              <p:cNvSpPr/>
              <p:nvPr/>
            </p:nvSpPr>
            <p:spPr bwMode="auto">
              <a:xfrm>
                <a:off x="1873449" y="1739300"/>
                <a:ext cx="1124357" cy="1165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1320" name="Oval 1319"/>
              <p:cNvSpPr>
                <a:spLocks noChangeArrowheads="1"/>
              </p:cNvSpPr>
              <p:nvPr/>
            </p:nvSpPr>
            <p:spPr bwMode="auto">
              <a:xfrm flipV="1">
                <a:off x="1873449" y="1574784"/>
                <a:ext cx="1119914" cy="318749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321" name="Freeform 1320"/>
              <p:cNvSpPr/>
              <p:nvPr/>
            </p:nvSpPr>
            <p:spPr bwMode="auto">
              <a:xfrm>
                <a:off x="2162315" y="1670752"/>
                <a:ext cx="546626" cy="16108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22" name="Freeform 1321"/>
              <p:cNvSpPr>
                <a:spLocks/>
              </p:cNvSpPr>
              <p:nvPr/>
            </p:nvSpPr>
            <p:spPr bwMode="auto">
              <a:xfrm>
                <a:off x="2104543" y="1633049"/>
                <a:ext cx="657727" cy="109677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23" name="Freeform 1322"/>
              <p:cNvSpPr>
                <a:spLocks/>
              </p:cNvSpPr>
              <p:nvPr/>
            </p:nvSpPr>
            <p:spPr bwMode="auto">
              <a:xfrm>
                <a:off x="2535619" y="1725591"/>
                <a:ext cx="244427" cy="99394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24" name="Freeform 1323"/>
              <p:cNvSpPr>
                <a:spLocks/>
              </p:cNvSpPr>
              <p:nvPr/>
            </p:nvSpPr>
            <p:spPr bwMode="auto">
              <a:xfrm>
                <a:off x="2091209" y="1729017"/>
                <a:ext cx="239982" cy="95968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325" name="Straight Connector 1324"/>
              <p:cNvCxnSpPr>
                <a:cxnSpLocks noChangeShapeType="1"/>
                <a:endCxn id="1320" idx="2"/>
              </p:cNvCxnSpPr>
              <p:nvPr/>
            </p:nvCxnSpPr>
            <p:spPr bwMode="auto">
              <a:xfrm flipH="1" flipV="1">
                <a:off x="1873449" y="1735872"/>
                <a:ext cx="4443" cy="123387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1326" name="Straight Connector 1325"/>
              <p:cNvCxnSpPr>
                <a:cxnSpLocks noChangeShapeType="1"/>
              </p:cNvCxnSpPr>
              <p:nvPr/>
            </p:nvCxnSpPr>
            <p:spPr bwMode="auto">
              <a:xfrm flipH="1" flipV="1">
                <a:off x="2993363" y="1732446"/>
                <a:ext cx="4443" cy="123387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15498" name="Group 1110"/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1309" name="Oval 1308"/>
              <p:cNvSpPr>
                <a:spLocks noChangeArrowheads="1"/>
              </p:cNvSpPr>
              <p:nvPr/>
            </p:nvSpPr>
            <p:spPr bwMode="auto">
              <a:xfrm flipV="1">
                <a:off x="7916261" y="1595082"/>
                <a:ext cx="621721" cy="196676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310" name="Rectangle 1309"/>
              <p:cNvSpPr/>
              <p:nvPr/>
            </p:nvSpPr>
            <p:spPr bwMode="auto">
              <a:xfrm>
                <a:off x="7913888" y="1622848"/>
                <a:ext cx="624093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1311" name="Oval 1310"/>
              <p:cNvSpPr>
                <a:spLocks noChangeArrowheads="1"/>
              </p:cNvSpPr>
              <p:nvPr/>
            </p:nvSpPr>
            <p:spPr bwMode="auto">
              <a:xfrm flipV="1">
                <a:off x="7913888" y="1516411"/>
                <a:ext cx="621721" cy="196676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312" name="Freeform 1311"/>
              <p:cNvSpPr/>
              <p:nvPr/>
            </p:nvSpPr>
            <p:spPr bwMode="auto">
              <a:xfrm>
                <a:off x="8072877" y="1581199"/>
                <a:ext cx="303742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13" name="Freeform 1312"/>
              <p:cNvSpPr>
                <a:spLocks/>
              </p:cNvSpPr>
              <p:nvPr/>
            </p:nvSpPr>
            <p:spPr bwMode="auto">
              <a:xfrm>
                <a:off x="8042029" y="1555746"/>
                <a:ext cx="365439" cy="69415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14" name="Freeform 1313"/>
              <p:cNvSpPr>
                <a:spLocks/>
              </p:cNvSpPr>
              <p:nvPr/>
            </p:nvSpPr>
            <p:spPr bwMode="auto">
              <a:xfrm>
                <a:off x="8281700" y="1613593"/>
                <a:ext cx="135261" cy="60160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15" name="Freeform 1314"/>
              <p:cNvSpPr>
                <a:spLocks/>
              </p:cNvSpPr>
              <p:nvPr/>
            </p:nvSpPr>
            <p:spPr bwMode="auto">
              <a:xfrm>
                <a:off x="8034910" y="1615906"/>
                <a:ext cx="132887" cy="6016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316" name="Straight Connector 1315"/>
              <p:cNvCxnSpPr>
                <a:cxnSpLocks noChangeShapeType="1"/>
                <a:endCxn id="1311" idx="2"/>
              </p:cNvCxnSpPr>
              <p:nvPr/>
            </p:nvCxnSpPr>
            <p:spPr bwMode="auto">
              <a:xfrm flipH="1" flipV="1">
                <a:off x="7913888" y="1615906"/>
                <a:ext cx="2372" cy="76357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1317" name="Straight Connector 1316"/>
              <p:cNvCxnSpPr>
                <a:cxnSpLocks noChangeShapeType="1"/>
              </p:cNvCxnSpPr>
              <p:nvPr/>
            </p:nvCxnSpPr>
            <p:spPr bwMode="auto">
              <a:xfrm flipH="1" flipV="1">
                <a:off x="8535609" y="1618220"/>
                <a:ext cx="2372" cy="7635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15499" name="Group 1111"/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1300" name="Oval 1299"/>
              <p:cNvSpPr>
                <a:spLocks noChangeArrowheads="1"/>
              </p:cNvSpPr>
              <p:nvPr/>
            </p:nvSpPr>
            <p:spPr bwMode="auto">
              <a:xfrm flipV="1">
                <a:off x="7915268" y="1595576"/>
                <a:ext cx="624095" cy="19667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301" name="Rectangle 1300"/>
              <p:cNvSpPr/>
              <p:nvPr/>
            </p:nvSpPr>
            <p:spPr bwMode="auto">
              <a:xfrm>
                <a:off x="7912896" y="1623342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1302" name="Oval 1301"/>
              <p:cNvSpPr>
                <a:spLocks noChangeArrowheads="1"/>
              </p:cNvSpPr>
              <p:nvPr/>
            </p:nvSpPr>
            <p:spPr bwMode="auto">
              <a:xfrm flipV="1">
                <a:off x="7912896" y="1516906"/>
                <a:ext cx="624093" cy="19667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303" name="Freeform 1302"/>
              <p:cNvSpPr/>
              <p:nvPr/>
            </p:nvSpPr>
            <p:spPr bwMode="auto">
              <a:xfrm>
                <a:off x="8071885" y="1581693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04" name="Freeform 1303"/>
              <p:cNvSpPr>
                <a:spLocks/>
              </p:cNvSpPr>
              <p:nvPr/>
            </p:nvSpPr>
            <p:spPr bwMode="auto">
              <a:xfrm>
                <a:off x="8041037" y="1556241"/>
                <a:ext cx="367811" cy="69415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05" name="Freeform 1304"/>
              <p:cNvSpPr>
                <a:spLocks/>
              </p:cNvSpPr>
              <p:nvPr/>
            </p:nvSpPr>
            <p:spPr bwMode="auto">
              <a:xfrm>
                <a:off x="8283081" y="1614087"/>
                <a:ext cx="135259" cy="60160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06" name="Freeform 1305"/>
              <p:cNvSpPr>
                <a:spLocks/>
              </p:cNvSpPr>
              <p:nvPr/>
            </p:nvSpPr>
            <p:spPr bwMode="auto">
              <a:xfrm>
                <a:off x="8033917" y="1616401"/>
                <a:ext cx="135261" cy="6016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307" name="Straight Connector 1306"/>
              <p:cNvCxnSpPr>
                <a:cxnSpLocks noChangeShapeType="1"/>
                <a:endCxn id="1302" idx="2"/>
              </p:cNvCxnSpPr>
              <p:nvPr/>
            </p:nvCxnSpPr>
            <p:spPr bwMode="auto">
              <a:xfrm flipH="1" flipV="1">
                <a:off x="7912896" y="1616401"/>
                <a:ext cx="2372" cy="7635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1308" name="Straight Connector 1307"/>
              <p:cNvCxnSpPr>
                <a:cxnSpLocks noChangeShapeType="1"/>
              </p:cNvCxnSpPr>
              <p:nvPr/>
            </p:nvCxnSpPr>
            <p:spPr bwMode="auto">
              <a:xfrm flipH="1" flipV="1">
                <a:off x="8536989" y="1618714"/>
                <a:ext cx="2374" cy="76357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15500" name="Group 1112"/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1291" name="Oval 1290"/>
              <p:cNvSpPr>
                <a:spLocks noChangeArrowheads="1"/>
              </p:cNvSpPr>
              <p:nvPr/>
            </p:nvSpPr>
            <p:spPr bwMode="auto">
              <a:xfrm flipV="1">
                <a:off x="7915277" y="1593365"/>
                <a:ext cx="624093" cy="198990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292" name="Rectangle 1291"/>
              <p:cNvSpPr/>
              <p:nvPr/>
            </p:nvSpPr>
            <p:spPr bwMode="auto">
              <a:xfrm>
                <a:off x="7912903" y="162113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1293" name="Oval 1292"/>
              <p:cNvSpPr>
                <a:spLocks noChangeArrowheads="1"/>
              </p:cNvSpPr>
              <p:nvPr/>
            </p:nvSpPr>
            <p:spPr bwMode="auto">
              <a:xfrm flipV="1">
                <a:off x="7912903" y="1514694"/>
                <a:ext cx="624095" cy="19899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294" name="Freeform 1293"/>
              <p:cNvSpPr/>
              <p:nvPr/>
            </p:nvSpPr>
            <p:spPr bwMode="auto">
              <a:xfrm>
                <a:off x="8071894" y="1579482"/>
                <a:ext cx="306114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95" name="Freeform 1294"/>
              <p:cNvSpPr>
                <a:spLocks/>
              </p:cNvSpPr>
              <p:nvPr/>
            </p:nvSpPr>
            <p:spPr bwMode="auto">
              <a:xfrm>
                <a:off x="8041044" y="1554029"/>
                <a:ext cx="367813" cy="69415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96" name="Freeform 1295"/>
              <p:cNvSpPr>
                <a:spLocks/>
              </p:cNvSpPr>
              <p:nvPr/>
            </p:nvSpPr>
            <p:spPr bwMode="auto">
              <a:xfrm>
                <a:off x="8283088" y="1614189"/>
                <a:ext cx="135261" cy="60160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97" name="Freeform 1296"/>
              <p:cNvSpPr>
                <a:spLocks/>
              </p:cNvSpPr>
              <p:nvPr/>
            </p:nvSpPr>
            <p:spPr bwMode="auto">
              <a:xfrm>
                <a:off x="8033926" y="1614189"/>
                <a:ext cx="135259" cy="62474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298" name="Straight Connector 1297"/>
              <p:cNvCxnSpPr>
                <a:cxnSpLocks noChangeShapeType="1"/>
                <a:endCxn id="1293" idx="2"/>
              </p:cNvCxnSpPr>
              <p:nvPr/>
            </p:nvCxnSpPr>
            <p:spPr bwMode="auto">
              <a:xfrm flipH="1" flipV="1">
                <a:off x="7912903" y="1614189"/>
                <a:ext cx="2374" cy="78671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1299" name="Straight Connector 1298"/>
              <p:cNvCxnSpPr>
                <a:cxnSpLocks noChangeShapeType="1"/>
              </p:cNvCxnSpPr>
              <p:nvPr/>
            </p:nvCxnSpPr>
            <p:spPr bwMode="auto">
              <a:xfrm flipH="1" flipV="1">
                <a:off x="8536998" y="1618816"/>
                <a:ext cx="2372" cy="76357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15501" name="Group 1113"/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1282" name="Oval 1281"/>
              <p:cNvSpPr>
                <a:spLocks noChangeArrowheads="1"/>
              </p:cNvSpPr>
              <p:nvPr/>
            </p:nvSpPr>
            <p:spPr bwMode="auto">
              <a:xfrm flipV="1">
                <a:off x="7915183" y="1595105"/>
                <a:ext cx="624095" cy="196676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283" name="Rectangle 1282"/>
              <p:cNvSpPr/>
              <p:nvPr/>
            </p:nvSpPr>
            <p:spPr bwMode="auto">
              <a:xfrm>
                <a:off x="7912811" y="162287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1284" name="Oval 1283"/>
              <p:cNvSpPr>
                <a:spLocks noChangeArrowheads="1"/>
              </p:cNvSpPr>
              <p:nvPr/>
            </p:nvSpPr>
            <p:spPr bwMode="auto">
              <a:xfrm flipV="1">
                <a:off x="7912811" y="1516435"/>
                <a:ext cx="624093" cy="196676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285" name="Freeform 1284"/>
              <p:cNvSpPr/>
              <p:nvPr/>
            </p:nvSpPr>
            <p:spPr bwMode="auto">
              <a:xfrm>
                <a:off x="8071800" y="1581222"/>
                <a:ext cx="306115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86" name="Freeform 1285"/>
              <p:cNvSpPr>
                <a:spLocks/>
              </p:cNvSpPr>
              <p:nvPr/>
            </p:nvSpPr>
            <p:spPr bwMode="auto">
              <a:xfrm>
                <a:off x="8040952" y="1555769"/>
                <a:ext cx="367811" cy="69415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87" name="Freeform 1286"/>
              <p:cNvSpPr>
                <a:spLocks/>
              </p:cNvSpPr>
              <p:nvPr/>
            </p:nvSpPr>
            <p:spPr bwMode="auto">
              <a:xfrm>
                <a:off x="8282996" y="1613616"/>
                <a:ext cx="135259" cy="60160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88" name="Freeform 1287"/>
              <p:cNvSpPr>
                <a:spLocks/>
              </p:cNvSpPr>
              <p:nvPr/>
            </p:nvSpPr>
            <p:spPr bwMode="auto">
              <a:xfrm>
                <a:off x="8033832" y="1615929"/>
                <a:ext cx="135261" cy="6016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289" name="Straight Connector 1288"/>
              <p:cNvCxnSpPr>
                <a:cxnSpLocks noChangeShapeType="1"/>
                <a:endCxn id="1284" idx="2"/>
              </p:cNvCxnSpPr>
              <p:nvPr/>
            </p:nvCxnSpPr>
            <p:spPr bwMode="auto">
              <a:xfrm flipH="1" flipV="1">
                <a:off x="7912811" y="1615929"/>
                <a:ext cx="2372" cy="76357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1290" name="Straight Connector 1289"/>
              <p:cNvCxnSpPr>
                <a:cxnSpLocks noChangeShapeType="1"/>
              </p:cNvCxnSpPr>
              <p:nvPr/>
            </p:nvCxnSpPr>
            <p:spPr bwMode="auto">
              <a:xfrm flipH="1" flipV="1">
                <a:off x="8536904" y="1618244"/>
                <a:ext cx="2374" cy="7635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15502" name="Group 1114"/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1273" name="Oval 1272"/>
              <p:cNvSpPr>
                <a:spLocks noChangeArrowheads="1"/>
              </p:cNvSpPr>
              <p:nvPr/>
            </p:nvSpPr>
            <p:spPr bwMode="auto">
              <a:xfrm flipV="1">
                <a:off x="7916193" y="1595113"/>
                <a:ext cx="624095" cy="19667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274" name="Rectangle 1273"/>
              <p:cNvSpPr/>
              <p:nvPr/>
            </p:nvSpPr>
            <p:spPr bwMode="auto">
              <a:xfrm>
                <a:off x="7913821" y="1622879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1275" name="Oval 1274"/>
              <p:cNvSpPr>
                <a:spLocks noChangeArrowheads="1"/>
              </p:cNvSpPr>
              <p:nvPr/>
            </p:nvSpPr>
            <p:spPr bwMode="auto">
              <a:xfrm flipV="1">
                <a:off x="7913821" y="1516442"/>
                <a:ext cx="624093" cy="19667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276" name="Freeform 1275"/>
              <p:cNvSpPr/>
              <p:nvPr/>
            </p:nvSpPr>
            <p:spPr bwMode="auto">
              <a:xfrm>
                <a:off x="8072810" y="1581230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77" name="Freeform 1276"/>
              <p:cNvSpPr>
                <a:spLocks/>
              </p:cNvSpPr>
              <p:nvPr/>
            </p:nvSpPr>
            <p:spPr bwMode="auto">
              <a:xfrm>
                <a:off x="8041962" y="1555778"/>
                <a:ext cx="367811" cy="69415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78" name="Freeform 1277"/>
              <p:cNvSpPr>
                <a:spLocks/>
              </p:cNvSpPr>
              <p:nvPr/>
            </p:nvSpPr>
            <p:spPr bwMode="auto">
              <a:xfrm>
                <a:off x="8284006" y="1613623"/>
                <a:ext cx="135259" cy="60160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79" name="Freeform 1278"/>
              <p:cNvSpPr>
                <a:spLocks/>
              </p:cNvSpPr>
              <p:nvPr/>
            </p:nvSpPr>
            <p:spPr bwMode="auto">
              <a:xfrm>
                <a:off x="8034842" y="1615938"/>
                <a:ext cx="135261" cy="6016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280" name="Straight Connector 1279"/>
              <p:cNvCxnSpPr>
                <a:cxnSpLocks noChangeShapeType="1"/>
                <a:endCxn id="1275" idx="2"/>
              </p:cNvCxnSpPr>
              <p:nvPr/>
            </p:nvCxnSpPr>
            <p:spPr bwMode="auto">
              <a:xfrm flipH="1" flipV="1">
                <a:off x="7913821" y="1615938"/>
                <a:ext cx="2372" cy="7635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1281" name="Straight Connector 1280"/>
              <p:cNvCxnSpPr>
                <a:cxnSpLocks noChangeShapeType="1"/>
              </p:cNvCxnSpPr>
              <p:nvPr/>
            </p:nvCxnSpPr>
            <p:spPr bwMode="auto">
              <a:xfrm flipH="1" flipV="1">
                <a:off x="8537914" y="1618251"/>
                <a:ext cx="2374" cy="76357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15503" name="Group 1115"/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1264" name="Oval 1263"/>
              <p:cNvSpPr>
                <a:spLocks noChangeArrowheads="1"/>
              </p:cNvSpPr>
              <p:nvPr/>
            </p:nvSpPr>
            <p:spPr bwMode="auto">
              <a:xfrm flipV="1">
                <a:off x="7916060" y="1593871"/>
                <a:ext cx="624095" cy="198990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265" name="Rectangle 1264"/>
              <p:cNvSpPr/>
              <p:nvPr/>
            </p:nvSpPr>
            <p:spPr bwMode="auto">
              <a:xfrm>
                <a:off x="7913688" y="1621637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1266" name="Oval 1265"/>
              <p:cNvSpPr>
                <a:spLocks noChangeArrowheads="1"/>
              </p:cNvSpPr>
              <p:nvPr/>
            </p:nvSpPr>
            <p:spPr bwMode="auto">
              <a:xfrm flipV="1">
                <a:off x="7913688" y="1515200"/>
                <a:ext cx="624093" cy="19899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267" name="Freeform 1266"/>
              <p:cNvSpPr/>
              <p:nvPr/>
            </p:nvSpPr>
            <p:spPr bwMode="auto">
              <a:xfrm>
                <a:off x="8072677" y="1579988"/>
                <a:ext cx="306115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68" name="Freeform 1267"/>
              <p:cNvSpPr>
                <a:spLocks/>
              </p:cNvSpPr>
              <p:nvPr/>
            </p:nvSpPr>
            <p:spPr bwMode="auto">
              <a:xfrm>
                <a:off x="8041829" y="1554536"/>
                <a:ext cx="367811" cy="69415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69" name="Freeform 1268"/>
              <p:cNvSpPr>
                <a:spLocks/>
              </p:cNvSpPr>
              <p:nvPr/>
            </p:nvSpPr>
            <p:spPr bwMode="auto">
              <a:xfrm>
                <a:off x="8283873" y="1614696"/>
                <a:ext cx="135259" cy="60160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70" name="Freeform 1269"/>
              <p:cNvSpPr>
                <a:spLocks/>
              </p:cNvSpPr>
              <p:nvPr/>
            </p:nvSpPr>
            <p:spPr bwMode="auto">
              <a:xfrm>
                <a:off x="8034709" y="1614696"/>
                <a:ext cx="135261" cy="62473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271" name="Straight Connector 1270"/>
              <p:cNvCxnSpPr>
                <a:cxnSpLocks noChangeShapeType="1"/>
                <a:endCxn id="1266" idx="2"/>
              </p:cNvCxnSpPr>
              <p:nvPr/>
            </p:nvCxnSpPr>
            <p:spPr bwMode="auto">
              <a:xfrm flipH="1" flipV="1">
                <a:off x="7913688" y="1614696"/>
                <a:ext cx="2372" cy="78671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1272" name="Straight Connector 1271"/>
              <p:cNvCxnSpPr>
                <a:cxnSpLocks noChangeShapeType="1"/>
              </p:cNvCxnSpPr>
              <p:nvPr/>
            </p:nvCxnSpPr>
            <p:spPr bwMode="auto">
              <a:xfrm flipH="1" flipV="1">
                <a:off x="8537781" y="1619324"/>
                <a:ext cx="2374" cy="7635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sp>
          <p:nvSpPr>
            <p:cNvPr id="15504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505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506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507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508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509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510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511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512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513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514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515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5516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2"/>
              <a:chOff x="4650" y="1129"/>
              <a:chExt cx="246" cy="95"/>
            </a:xfrm>
          </p:grpSpPr>
          <p:sp>
            <p:nvSpPr>
              <p:cNvPr id="1564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564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564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5646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5649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5650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5647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648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5517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2"/>
              <a:chOff x="4650" y="1129"/>
              <a:chExt cx="246" cy="95"/>
            </a:xfrm>
          </p:grpSpPr>
          <p:sp>
            <p:nvSpPr>
              <p:cNvPr id="1563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563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563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5638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5641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5642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5639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640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5518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2"/>
              <a:chOff x="4650" y="1129"/>
              <a:chExt cx="246" cy="95"/>
            </a:xfrm>
          </p:grpSpPr>
          <p:sp>
            <p:nvSpPr>
              <p:cNvPr id="1562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562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562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5630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5633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5634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5631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632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5519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5520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1561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562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562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5622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5625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5626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5623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624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5521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1561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561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561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5614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5617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5618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5615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616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5522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1560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560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>
                  <a:latin typeface="Times New Roman" pitchFamily="18" charset="0"/>
                </a:endParaRPr>
              </a:p>
            </p:txBody>
          </p:sp>
          <p:sp>
            <p:nvSpPr>
              <p:cNvPr id="1560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Times New Roman" pitchFamily="18" charset="0"/>
                </a:endParaRPr>
              </a:p>
            </p:txBody>
          </p:sp>
          <p:grpSp>
            <p:nvGrpSpPr>
              <p:cNvPr id="15606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5609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5610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5607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608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5523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494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600" dirty="0"/>
                <a:t>mobile network</a:t>
              </a:r>
            </a:p>
          </p:txBody>
        </p:sp>
        <p:sp>
          <p:nvSpPr>
            <p:cNvPr id="15524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0807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600"/>
                <a:t>global ISP</a:t>
              </a:r>
            </a:p>
          </p:txBody>
        </p:sp>
        <p:sp>
          <p:nvSpPr>
            <p:cNvPr id="15525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890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600"/>
                <a:t>regional ISP</a:t>
              </a:r>
            </a:p>
          </p:txBody>
        </p:sp>
        <p:sp>
          <p:nvSpPr>
            <p:cNvPr id="15526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95350" cy="48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ko-KR" sz="1600"/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600"/>
                <a:t>network</a:t>
              </a:r>
            </a:p>
          </p:txBody>
        </p:sp>
        <p:sp>
          <p:nvSpPr>
            <p:cNvPr id="15527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95400" cy="48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ko-KR" sz="1600"/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600"/>
                <a:t>       network</a:t>
              </a:r>
            </a:p>
          </p:txBody>
        </p:sp>
        <p:pic>
          <p:nvPicPr>
            <p:cNvPr id="15528" name="Picture 269" descr="cell_tower_radiation copy"/>
            <p:cNvPicPr>
              <a:picLocks noChangeAspect="1" noChangeArrowheads="1"/>
            </p:cNvPicPr>
            <p:nvPr/>
          </p:nvPicPr>
          <p:blipFill>
            <a:blip r:embed="rId22"/>
            <a:srcRect/>
            <a:stretch>
              <a:fillRect/>
            </a:stretch>
          </p:blipFill>
          <p:spPr bwMode="auto">
            <a:xfrm>
              <a:off x="6026149" y="1803400"/>
              <a:ext cx="518463" cy="412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5529" name="Group 347"/>
            <p:cNvGrpSpPr>
              <a:grpSpLocks/>
            </p:cNvGrpSpPr>
            <p:nvPr/>
          </p:nvGrpSpPr>
          <p:grpSpPr bwMode="auto">
            <a:xfrm>
              <a:off x="7077272" y="3621727"/>
              <a:ext cx="493804" cy="228319"/>
              <a:chOff x="1871277" y="1576300"/>
              <a:chExt cx="1128371" cy="437861"/>
            </a:xfrm>
          </p:grpSpPr>
          <p:sp>
            <p:nvSpPr>
              <p:cNvPr id="1207" name="Oval 1206"/>
              <p:cNvSpPr>
                <a:spLocks noChangeArrowheads="1"/>
              </p:cNvSpPr>
              <p:nvPr/>
            </p:nvSpPr>
            <p:spPr bwMode="auto">
              <a:xfrm flipV="1">
                <a:off x="1874456" y="1693807"/>
                <a:ext cx="1124534" cy="319668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208" name="Rectangle 1207"/>
              <p:cNvSpPr/>
              <p:nvPr/>
            </p:nvSpPr>
            <p:spPr bwMode="auto">
              <a:xfrm>
                <a:off x="1870827" y="1739475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1209" name="Oval 1208"/>
              <p:cNvSpPr>
                <a:spLocks noChangeArrowheads="1"/>
              </p:cNvSpPr>
              <p:nvPr/>
            </p:nvSpPr>
            <p:spPr bwMode="auto">
              <a:xfrm flipV="1">
                <a:off x="1870827" y="1575075"/>
                <a:ext cx="1124534" cy="319666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210" name="Freeform 1209"/>
              <p:cNvSpPr/>
              <p:nvPr/>
            </p:nvSpPr>
            <p:spPr bwMode="auto">
              <a:xfrm>
                <a:off x="2157403" y="1672497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11" name="Freeform 1210"/>
              <p:cNvSpPr>
                <a:spLocks/>
              </p:cNvSpPr>
              <p:nvPr/>
            </p:nvSpPr>
            <p:spPr bwMode="auto">
              <a:xfrm>
                <a:off x="2102989" y="1632918"/>
                <a:ext cx="660211" cy="109600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12" name="Freeform 1211"/>
              <p:cNvSpPr>
                <a:spLocks/>
              </p:cNvSpPr>
              <p:nvPr/>
            </p:nvSpPr>
            <p:spPr bwMode="auto">
              <a:xfrm>
                <a:off x="2534666" y="1727297"/>
                <a:ext cx="246672" cy="97422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13" name="Freeform 1212"/>
              <p:cNvSpPr>
                <a:spLocks/>
              </p:cNvSpPr>
              <p:nvPr/>
            </p:nvSpPr>
            <p:spPr bwMode="auto">
              <a:xfrm>
                <a:off x="2088479" y="1730340"/>
                <a:ext cx="243046" cy="97422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214" name="Straight Connector 1213"/>
              <p:cNvCxnSpPr>
                <a:cxnSpLocks noChangeShapeType="1"/>
                <a:endCxn id="1209" idx="2"/>
              </p:cNvCxnSpPr>
              <p:nvPr/>
            </p:nvCxnSpPr>
            <p:spPr bwMode="auto">
              <a:xfrm flipH="1" flipV="1">
                <a:off x="1870827" y="1736429"/>
                <a:ext cx="3629" cy="121778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1215" name="Straight Connector 1214"/>
              <p:cNvCxnSpPr>
                <a:cxnSpLocks noChangeShapeType="1"/>
              </p:cNvCxnSpPr>
              <p:nvPr/>
            </p:nvCxnSpPr>
            <p:spPr bwMode="auto">
              <a:xfrm flipH="1" flipV="1">
                <a:off x="2995361" y="1733386"/>
                <a:ext cx="3629" cy="124821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15530" name="Group 347"/>
            <p:cNvGrpSpPr>
              <a:grpSpLocks/>
            </p:cNvGrpSpPr>
            <p:nvPr/>
          </p:nvGrpSpPr>
          <p:grpSpPr bwMode="auto">
            <a:xfrm>
              <a:off x="7733157" y="3638864"/>
              <a:ext cx="493804" cy="228319"/>
              <a:chOff x="1871277" y="1576300"/>
              <a:chExt cx="1128371" cy="437861"/>
            </a:xfrm>
          </p:grpSpPr>
          <p:sp>
            <p:nvSpPr>
              <p:cNvPr id="1198" name="Oval 1197"/>
              <p:cNvSpPr>
                <a:spLocks noChangeArrowheads="1"/>
              </p:cNvSpPr>
              <p:nvPr/>
            </p:nvSpPr>
            <p:spPr bwMode="auto">
              <a:xfrm flipV="1">
                <a:off x="1873889" y="1694432"/>
                <a:ext cx="1124534" cy="319666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199" name="Rectangle 1198"/>
              <p:cNvSpPr/>
              <p:nvPr/>
            </p:nvSpPr>
            <p:spPr bwMode="auto">
              <a:xfrm>
                <a:off x="1870262" y="1740098"/>
                <a:ext cx="1128161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1200" name="Oval 1199"/>
              <p:cNvSpPr>
                <a:spLocks noChangeArrowheads="1"/>
              </p:cNvSpPr>
              <p:nvPr/>
            </p:nvSpPr>
            <p:spPr bwMode="auto">
              <a:xfrm flipV="1">
                <a:off x="1870262" y="1575698"/>
                <a:ext cx="1124534" cy="319668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201" name="Freeform 1200"/>
              <p:cNvSpPr/>
              <p:nvPr/>
            </p:nvSpPr>
            <p:spPr bwMode="auto">
              <a:xfrm>
                <a:off x="2156836" y="1673120"/>
                <a:ext cx="551385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02" name="Freeform 1201"/>
              <p:cNvSpPr>
                <a:spLocks/>
              </p:cNvSpPr>
              <p:nvPr/>
            </p:nvSpPr>
            <p:spPr bwMode="auto">
              <a:xfrm>
                <a:off x="2102424" y="1633543"/>
                <a:ext cx="660211" cy="109600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03" name="Freeform 1202"/>
              <p:cNvSpPr>
                <a:spLocks/>
              </p:cNvSpPr>
              <p:nvPr/>
            </p:nvSpPr>
            <p:spPr bwMode="auto">
              <a:xfrm>
                <a:off x="2534099" y="1727920"/>
                <a:ext cx="246672" cy="97422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04" name="Freeform 1203"/>
              <p:cNvSpPr>
                <a:spLocks/>
              </p:cNvSpPr>
              <p:nvPr/>
            </p:nvSpPr>
            <p:spPr bwMode="auto">
              <a:xfrm>
                <a:off x="2087914" y="1730965"/>
                <a:ext cx="243043" cy="97422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205" name="Straight Connector 1204"/>
              <p:cNvCxnSpPr>
                <a:cxnSpLocks noChangeShapeType="1"/>
                <a:endCxn id="1200" idx="2"/>
              </p:cNvCxnSpPr>
              <p:nvPr/>
            </p:nvCxnSpPr>
            <p:spPr bwMode="auto">
              <a:xfrm flipH="1" flipV="1">
                <a:off x="1870262" y="1737054"/>
                <a:ext cx="3626" cy="121778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1206" name="Straight Connector 1205"/>
              <p:cNvCxnSpPr>
                <a:cxnSpLocks noChangeShapeType="1"/>
              </p:cNvCxnSpPr>
              <p:nvPr/>
            </p:nvCxnSpPr>
            <p:spPr bwMode="auto">
              <a:xfrm flipH="1" flipV="1">
                <a:off x="2994797" y="1734009"/>
                <a:ext cx="3626" cy="12482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15531" name="Group 347"/>
            <p:cNvGrpSpPr>
              <a:grpSpLocks/>
            </p:cNvGrpSpPr>
            <p:nvPr/>
          </p:nvGrpSpPr>
          <p:grpSpPr bwMode="auto">
            <a:xfrm>
              <a:off x="7397100" y="3903983"/>
              <a:ext cx="493804" cy="228319"/>
              <a:chOff x="1871277" y="1576300"/>
              <a:chExt cx="1128371" cy="437861"/>
            </a:xfrm>
          </p:grpSpPr>
          <p:sp>
            <p:nvSpPr>
              <p:cNvPr id="1189" name="Oval 1188"/>
              <p:cNvSpPr>
                <a:spLocks noChangeArrowheads="1"/>
              </p:cNvSpPr>
              <p:nvPr/>
            </p:nvSpPr>
            <p:spPr bwMode="auto">
              <a:xfrm flipV="1">
                <a:off x="1876391" y="1694419"/>
                <a:ext cx="1124534" cy="319668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190" name="Rectangle 1189"/>
              <p:cNvSpPr/>
              <p:nvPr/>
            </p:nvSpPr>
            <p:spPr bwMode="auto">
              <a:xfrm>
                <a:off x="1872762" y="1740086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1191" name="Oval 1190"/>
              <p:cNvSpPr>
                <a:spLocks noChangeArrowheads="1"/>
              </p:cNvSpPr>
              <p:nvPr/>
            </p:nvSpPr>
            <p:spPr bwMode="auto">
              <a:xfrm flipV="1">
                <a:off x="1872762" y="1575686"/>
                <a:ext cx="1124534" cy="319666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192" name="Freeform 1191"/>
              <p:cNvSpPr/>
              <p:nvPr/>
            </p:nvSpPr>
            <p:spPr bwMode="auto">
              <a:xfrm>
                <a:off x="2159338" y="1673109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93" name="Freeform 1192"/>
              <p:cNvSpPr>
                <a:spLocks/>
              </p:cNvSpPr>
              <p:nvPr/>
            </p:nvSpPr>
            <p:spPr bwMode="auto">
              <a:xfrm>
                <a:off x="2104924" y="1633530"/>
                <a:ext cx="660211" cy="109600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94" name="Freeform 1193"/>
              <p:cNvSpPr>
                <a:spLocks/>
              </p:cNvSpPr>
              <p:nvPr/>
            </p:nvSpPr>
            <p:spPr bwMode="auto">
              <a:xfrm>
                <a:off x="2536601" y="1727909"/>
                <a:ext cx="246672" cy="97422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95" name="Freeform 1194"/>
              <p:cNvSpPr>
                <a:spLocks/>
              </p:cNvSpPr>
              <p:nvPr/>
            </p:nvSpPr>
            <p:spPr bwMode="auto">
              <a:xfrm>
                <a:off x="2090414" y="1730952"/>
                <a:ext cx="243046" cy="97422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196" name="Straight Connector 1195"/>
              <p:cNvCxnSpPr>
                <a:cxnSpLocks noChangeShapeType="1"/>
                <a:endCxn id="1191" idx="2"/>
              </p:cNvCxnSpPr>
              <p:nvPr/>
            </p:nvCxnSpPr>
            <p:spPr bwMode="auto">
              <a:xfrm flipH="1" flipV="1">
                <a:off x="1872762" y="1737041"/>
                <a:ext cx="3629" cy="121778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1197" name="Straight Connector 1196"/>
              <p:cNvCxnSpPr>
                <a:cxnSpLocks noChangeShapeType="1"/>
              </p:cNvCxnSpPr>
              <p:nvPr/>
            </p:nvCxnSpPr>
            <p:spPr bwMode="auto">
              <a:xfrm flipH="1" flipV="1">
                <a:off x="2997297" y="1733997"/>
                <a:ext cx="3629" cy="124821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15532" name="Group 347"/>
            <p:cNvGrpSpPr>
              <a:grpSpLocks/>
            </p:cNvGrpSpPr>
            <p:nvPr/>
          </p:nvGrpSpPr>
          <p:grpSpPr bwMode="auto">
            <a:xfrm>
              <a:off x="7195340" y="2756360"/>
              <a:ext cx="413310" cy="196874"/>
              <a:chOff x="1871277" y="1576300"/>
              <a:chExt cx="1128371" cy="437861"/>
            </a:xfrm>
          </p:grpSpPr>
          <p:sp>
            <p:nvSpPr>
              <p:cNvPr id="1180" name="Oval 1179"/>
              <p:cNvSpPr>
                <a:spLocks noChangeArrowheads="1"/>
              </p:cNvSpPr>
              <p:nvPr/>
            </p:nvSpPr>
            <p:spPr bwMode="auto">
              <a:xfrm flipV="1">
                <a:off x="1873456" y="1695321"/>
                <a:ext cx="1126842" cy="317764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181" name="Rectangle 1180"/>
              <p:cNvSpPr/>
              <p:nvPr/>
            </p:nvSpPr>
            <p:spPr bwMode="auto">
              <a:xfrm>
                <a:off x="1869120" y="1737689"/>
                <a:ext cx="1131178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1182" name="Oval 1181"/>
              <p:cNvSpPr>
                <a:spLocks noChangeArrowheads="1"/>
              </p:cNvSpPr>
              <p:nvPr/>
            </p:nvSpPr>
            <p:spPr bwMode="auto">
              <a:xfrm flipV="1">
                <a:off x="1869120" y="1575277"/>
                <a:ext cx="1126842" cy="317764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183" name="Freeform 1182"/>
              <p:cNvSpPr/>
              <p:nvPr/>
            </p:nvSpPr>
            <p:spPr bwMode="auto">
              <a:xfrm>
                <a:off x="2159500" y="1670607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84" name="Freeform 1183"/>
              <p:cNvSpPr>
                <a:spLocks/>
              </p:cNvSpPr>
              <p:nvPr/>
            </p:nvSpPr>
            <p:spPr bwMode="auto">
              <a:xfrm>
                <a:off x="2103157" y="1631768"/>
                <a:ext cx="663105" cy="112983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85" name="Freeform 1184"/>
              <p:cNvSpPr>
                <a:spLocks/>
              </p:cNvSpPr>
              <p:nvPr/>
            </p:nvSpPr>
            <p:spPr bwMode="auto">
              <a:xfrm>
                <a:off x="2536558" y="1727098"/>
                <a:ext cx="242704" cy="95328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86" name="Freeform 1185"/>
              <p:cNvSpPr>
                <a:spLocks/>
              </p:cNvSpPr>
              <p:nvPr/>
            </p:nvSpPr>
            <p:spPr bwMode="auto">
              <a:xfrm>
                <a:off x="2090156" y="1730628"/>
                <a:ext cx="238369" cy="95330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187" name="Straight Connector 1186"/>
              <p:cNvCxnSpPr>
                <a:cxnSpLocks noChangeShapeType="1"/>
                <a:endCxn id="1182" idx="2"/>
              </p:cNvCxnSpPr>
              <p:nvPr/>
            </p:nvCxnSpPr>
            <p:spPr bwMode="auto">
              <a:xfrm flipH="1" flipV="1">
                <a:off x="1869120" y="1737689"/>
                <a:ext cx="4335" cy="12004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1188" name="Straight Connector 1187"/>
              <p:cNvCxnSpPr>
                <a:cxnSpLocks noChangeShapeType="1"/>
              </p:cNvCxnSpPr>
              <p:nvPr/>
            </p:nvCxnSpPr>
            <p:spPr bwMode="auto">
              <a:xfrm flipH="1" flipV="1">
                <a:off x="2995962" y="1734160"/>
                <a:ext cx="4335" cy="1235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15533" name="Group 347"/>
            <p:cNvGrpSpPr>
              <a:grpSpLocks/>
            </p:cNvGrpSpPr>
            <p:nvPr/>
          </p:nvGrpSpPr>
          <p:grpSpPr bwMode="auto">
            <a:xfrm>
              <a:off x="7677419" y="2378982"/>
              <a:ext cx="413310" cy="196874"/>
              <a:chOff x="1871277" y="1576300"/>
              <a:chExt cx="1128371" cy="437861"/>
            </a:xfrm>
          </p:grpSpPr>
          <p:sp>
            <p:nvSpPr>
              <p:cNvPr id="1171" name="Oval 1170"/>
              <p:cNvSpPr>
                <a:spLocks noChangeArrowheads="1"/>
              </p:cNvSpPr>
              <p:nvPr/>
            </p:nvSpPr>
            <p:spPr bwMode="auto">
              <a:xfrm flipV="1">
                <a:off x="1874878" y="1697859"/>
                <a:ext cx="1126842" cy="317764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172" name="Rectangle 1171"/>
              <p:cNvSpPr/>
              <p:nvPr/>
            </p:nvSpPr>
            <p:spPr bwMode="auto">
              <a:xfrm>
                <a:off x="1870543" y="1740227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1173" name="Oval 1172"/>
              <p:cNvSpPr>
                <a:spLocks noChangeArrowheads="1"/>
              </p:cNvSpPr>
              <p:nvPr/>
            </p:nvSpPr>
            <p:spPr bwMode="auto">
              <a:xfrm flipV="1">
                <a:off x="1870543" y="1577815"/>
                <a:ext cx="1126842" cy="317764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174" name="Freeform 1173"/>
              <p:cNvSpPr/>
              <p:nvPr/>
            </p:nvSpPr>
            <p:spPr bwMode="auto">
              <a:xfrm>
                <a:off x="2160923" y="1673143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75" name="Freeform 1174"/>
              <p:cNvSpPr>
                <a:spLocks/>
              </p:cNvSpPr>
              <p:nvPr/>
            </p:nvSpPr>
            <p:spPr bwMode="auto">
              <a:xfrm>
                <a:off x="2104579" y="1634306"/>
                <a:ext cx="663105" cy="112983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76" name="Freeform 1175"/>
              <p:cNvSpPr>
                <a:spLocks/>
              </p:cNvSpPr>
              <p:nvPr/>
            </p:nvSpPr>
            <p:spPr bwMode="auto">
              <a:xfrm>
                <a:off x="2537980" y="1729634"/>
                <a:ext cx="242704" cy="9533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77" name="Freeform 1176"/>
              <p:cNvSpPr>
                <a:spLocks/>
              </p:cNvSpPr>
              <p:nvPr/>
            </p:nvSpPr>
            <p:spPr bwMode="auto">
              <a:xfrm>
                <a:off x="2091578" y="1733166"/>
                <a:ext cx="238369" cy="95328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178" name="Straight Connector 1177"/>
              <p:cNvCxnSpPr>
                <a:cxnSpLocks noChangeShapeType="1"/>
                <a:endCxn id="1173" idx="2"/>
              </p:cNvCxnSpPr>
              <p:nvPr/>
            </p:nvCxnSpPr>
            <p:spPr bwMode="auto">
              <a:xfrm flipH="1" flipV="1">
                <a:off x="1870543" y="1740227"/>
                <a:ext cx="4335" cy="12004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1179" name="Straight Connector 1178"/>
              <p:cNvCxnSpPr>
                <a:cxnSpLocks noChangeShapeType="1"/>
              </p:cNvCxnSpPr>
              <p:nvPr/>
            </p:nvCxnSpPr>
            <p:spPr bwMode="auto">
              <a:xfrm flipH="1" flipV="1">
                <a:off x="2997385" y="1736695"/>
                <a:ext cx="4335" cy="123576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15534" name="Group 347"/>
            <p:cNvGrpSpPr>
              <a:grpSpLocks/>
            </p:cNvGrpSpPr>
            <p:nvPr/>
          </p:nvGrpSpPr>
          <p:grpSpPr bwMode="auto">
            <a:xfrm>
              <a:off x="7186342" y="2486295"/>
              <a:ext cx="413310" cy="196874"/>
              <a:chOff x="1871277" y="1576300"/>
              <a:chExt cx="1128371" cy="437861"/>
            </a:xfrm>
          </p:grpSpPr>
          <p:sp>
            <p:nvSpPr>
              <p:cNvPr id="1162" name="Oval 1161"/>
              <p:cNvSpPr>
                <a:spLocks noChangeArrowheads="1"/>
              </p:cNvSpPr>
              <p:nvPr/>
            </p:nvSpPr>
            <p:spPr bwMode="auto">
              <a:xfrm flipV="1">
                <a:off x="1876349" y="1695744"/>
                <a:ext cx="1122510" cy="317764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163" name="Rectangle 1162"/>
              <p:cNvSpPr/>
              <p:nvPr/>
            </p:nvSpPr>
            <p:spPr bwMode="auto">
              <a:xfrm>
                <a:off x="1872017" y="1738112"/>
                <a:ext cx="1126842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1164" name="Oval 1163"/>
              <p:cNvSpPr>
                <a:spLocks noChangeArrowheads="1"/>
              </p:cNvSpPr>
              <p:nvPr/>
            </p:nvSpPr>
            <p:spPr bwMode="auto">
              <a:xfrm flipV="1">
                <a:off x="1872017" y="1575700"/>
                <a:ext cx="1122507" cy="317764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165" name="Freeform 1164"/>
              <p:cNvSpPr/>
              <p:nvPr/>
            </p:nvSpPr>
            <p:spPr bwMode="auto">
              <a:xfrm>
                <a:off x="2158061" y="1671030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66" name="Freeform 1165"/>
              <p:cNvSpPr>
                <a:spLocks/>
              </p:cNvSpPr>
              <p:nvPr/>
            </p:nvSpPr>
            <p:spPr bwMode="auto">
              <a:xfrm>
                <a:off x="2101718" y="1632191"/>
                <a:ext cx="663105" cy="112983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67" name="Freeform 1166"/>
              <p:cNvSpPr>
                <a:spLocks/>
              </p:cNvSpPr>
              <p:nvPr/>
            </p:nvSpPr>
            <p:spPr bwMode="auto">
              <a:xfrm>
                <a:off x="2535119" y="1727521"/>
                <a:ext cx="247040" cy="95328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68" name="Freeform 1167"/>
              <p:cNvSpPr>
                <a:spLocks/>
              </p:cNvSpPr>
              <p:nvPr/>
            </p:nvSpPr>
            <p:spPr bwMode="auto">
              <a:xfrm>
                <a:off x="2088717" y="1731051"/>
                <a:ext cx="242704" cy="95330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169" name="Straight Connector 1168"/>
              <p:cNvCxnSpPr>
                <a:cxnSpLocks noChangeShapeType="1"/>
                <a:endCxn id="1164" idx="2"/>
              </p:cNvCxnSpPr>
              <p:nvPr/>
            </p:nvCxnSpPr>
            <p:spPr bwMode="auto">
              <a:xfrm flipH="1" flipV="1">
                <a:off x="1872017" y="1738112"/>
                <a:ext cx="4333" cy="12004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1170" name="Straight Connector 1169"/>
              <p:cNvCxnSpPr>
                <a:cxnSpLocks noChangeShapeType="1"/>
              </p:cNvCxnSpPr>
              <p:nvPr/>
            </p:nvCxnSpPr>
            <p:spPr bwMode="auto">
              <a:xfrm flipH="1" flipV="1">
                <a:off x="2994524" y="1734582"/>
                <a:ext cx="4335" cy="1235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grpSp>
          <p:nvGrpSpPr>
            <p:cNvPr id="15535" name="Group 347"/>
            <p:cNvGrpSpPr>
              <a:grpSpLocks/>
            </p:cNvGrpSpPr>
            <p:nvPr/>
          </p:nvGrpSpPr>
          <p:grpSpPr bwMode="auto">
            <a:xfrm>
              <a:off x="7750914" y="2756819"/>
              <a:ext cx="413310" cy="196874"/>
              <a:chOff x="1871277" y="1576300"/>
              <a:chExt cx="1128371" cy="437861"/>
            </a:xfrm>
          </p:grpSpPr>
          <p:sp>
            <p:nvSpPr>
              <p:cNvPr id="1153" name="Oval 1152"/>
              <p:cNvSpPr>
                <a:spLocks noChangeArrowheads="1"/>
              </p:cNvSpPr>
              <p:nvPr/>
            </p:nvSpPr>
            <p:spPr bwMode="auto">
              <a:xfrm flipV="1">
                <a:off x="1873595" y="1697832"/>
                <a:ext cx="1126842" cy="317764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154" name="Rectangle 1153"/>
              <p:cNvSpPr/>
              <p:nvPr/>
            </p:nvSpPr>
            <p:spPr bwMode="auto">
              <a:xfrm>
                <a:off x="1869259" y="1740200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1155" name="Oval 1154"/>
              <p:cNvSpPr>
                <a:spLocks noChangeArrowheads="1"/>
              </p:cNvSpPr>
              <p:nvPr/>
            </p:nvSpPr>
            <p:spPr bwMode="auto">
              <a:xfrm flipV="1">
                <a:off x="1869259" y="1577788"/>
                <a:ext cx="1126842" cy="317764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156" name="Freeform 1155"/>
              <p:cNvSpPr/>
              <p:nvPr/>
            </p:nvSpPr>
            <p:spPr bwMode="auto">
              <a:xfrm>
                <a:off x="2159639" y="1673116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57" name="Freeform 1156"/>
              <p:cNvSpPr>
                <a:spLocks/>
              </p:cNvSpPr>
              <p:nvPr/>
            </p:nvSpPr>
            <p:spPr bwMode="auto">
              <a:xfrm>
                <a:off x="2103296" y="1634279"/>
                <a:ext cx="663105" cy="112983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58" name="Freeform 1157"/>
              <p:cNvSpPr>
                <a:spLocks/>
              </p:cNvSpPr>
              <p:nvPr/>
            </p:nvSpPr>
            <p:spPr bwMode="auto">
              <a:xfrm>
                <a:off x="2536697" y="1729607"/>
                <a:ext cx="242704" cy="9533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59" name="Freeform 1158"/>
              <p:cNvSpPr>
                <a:spLocks/>
              </p:cNvSpPr>
              <p:nvPr/>
            </p:nvSpPr>
            <p:spPr bwMode="auto">
              <a:xfrm>
                <a:off x="2090295" y="1733139"/>
                <a:ext cx="238369" cy="95328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160" name="Straight Connector 1159"/>
              <p:cNvCxnSpPr>
                <a:cxnSpLocks noChangeShapeType="1"/>
                <a:endCxn id="1155" idx="2"/>
              </p:cNvCxnSpPr>
              <p:nvPr/>
            </p:nvCxnSpPr>
            <p:spPr bwMode="auto">
              <a:xfrm flipH="1" flipV="1">
                <a:off x="1869259" y="1740200"/>
                <a:ext cx="4335" cy="12004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1161" name="Straight Connector 1160"/>
              <p:cNvCxnSpPr>
                <a:cxnSpLocks noChangeShapeType="1"/>
              </p:cNvCxnSpPr>
              <p:nvPr/>
            </p:nvCxnSpPr>
            <p:spPr bwMode="auto">
              <a:xfrm flipH="1" flipV="1">
                <a:off x="2996102" y="1736669"/>
                <a:ext cx="4335" cy="123576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  <p:pic>
          <p:nvPicPr>
            <p:cNvPr id="15536" name="Picture 1005" descr="antenna_stylized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5516100" y="3095151"/>
              <a:ext cx="530703" cy="2237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537" name="Picture 1005" descr="antenna_stylized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893951" y="5490536"/>
              <a:ext cx="530703" cy="2237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538" name="Picture 1005" descr="antenna_stylized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7365711" y="5438691"/>
              <a:ext cx="530703" cy="2237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539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7096052" y="5017186"/>
              <a:ext cx="415925" cy="886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grpSp>
        <p:nvGrpSpPr>
          <p:cNvPr id="75779" name="Group 90"/>
          <p:cNvGrpSpPr>
            <a:grpSpLocks/>
          </p:cNvGrpSpPr>
          <p:nvPr/>
        </p:nvGrpSpPr>
        <p:grpSpPr bwMode="auto">
          <a:xfrm flipH="1">
            <a:off x="4510088" y="3351213"/>
            <a:ext cx="735012" cy="681037"/>
            <a:chOff x="-44" y="1473"/>
            <a:chExt cx="981" cy="1105"/>
          </a:xfrm>
        </p:grpSpPr>
        <p:pic>
          <p:nvPicPr>
            <p:cNvPr id="75856" name="Picture 91" descr="desktop_computer_stylized_medium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5857" name="Freeform 9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3382 w 356"/>
                <a:gd name="T3" fmla="*/ 3172 h 368"/>
                <a:gd name="T4" fmla="*/ 51464 w 356"/>
                <a:gd name="T5" fmla="*/ 66095 h 368"/>
                <a:gd name="T6" fmla="*/ 11342 w 356"/>
                <a:gd name="T7" fmla="*/ 826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</p:grpSp>
      <p:sp>
        <p:nvSpPr>
          <p:cNvPr id="7578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0375" y="1143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>
                <a:ea typeface="ＭＳ Ｐゴシック" pitchFamily="34" charset="-128"/>
              </a:rPr>
              <a:t>악당들은 </a:t>
            </a:r>
            <a:r>
              <a:rPr lang="ko-KR" altLang="en-US" dirty="0" err="1">
                <a:ea typeface="ＭＳ Ｐゴシック" pitchFamily="34" charset="-128"/>
              </a:rPr>
              <a:t>패킷을</a:t>
            </a:r>
            <a:r>
              <a:rPr lang="ko-KR" altLang="en-US" dirty="0">
                <a:ea typeface="ＭＳ Ｐゴシック" pitchFamily="34" charset="-128"/>
              </a:rPr>
              <a:t> </a:t>
            </a:r>
            <a:r>
              <a:rPr lang="en-US" altLang="ko-KR" dirty="0">
                <a:ea typeface="ＭＳ Ｐゴシック" pitchFamily="34" charset="-128"/>
              </a:rPr>
              <a:t>“sniff”</a:t>
            </a:r>
            <a:r>
              <a:rPr lang="ko-KR" altLang="en-US" dirty="0">
                <a:ea typeface="ＭＳ Ｐゴシック" pitchFamily="34" charset="-128"/>
              </a:rPr>
              <a:t>한다</a:t>
            </a:r>
            <a:endParaRPr lang="en-US" altLang="ko-KR" dirty="0">
              <a:ea typeface="ＭＳ Ｐゴシック" pitchFamily="34" charset="-128"/>
            </a:endParaRPr>
          </a:p>
        </p:txBody>
      </p:sp>
      <p:sp>
        <p:nvSpPr>
          <p:cNvPr id="75781" name="Rectangle 17"/>
          <p:cNvSpPr>
            <a:spLocks noGrp="1" noChangeArrowheads="1"/>
          </p:cNvSpPr>
          <p:nvPr>
            <p:ph type="body" idx="4294967295"/>
          </p:nvPr>
        </p:nvSpPr>
        <p:spPr>
          <a:xfrm>
            <a:off x="493713" y="1355725"/>
            <a:ext cx="8077200" cy="1484313"/>
          </a:xfrm>
          <a:noFill/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ko-KR" sz="3200" i="1" dirty="0">
                <a:solidFill>
                  <a:srgbClr val="CC0000"/>
                </a:solidFill>
                <a:ea typeface="ＭＳ Ｐゴシック" pitchFamily="34" charset="-128"/>
              </a:rPr>
              <a:t>packet </a:t>
            </a:r>
            <a:r>
              <a:rPr lang="ja-JP" altLang="en-US" sz="3200" i="1" dirty="0">
                <a:solidFill>
                  <a:srgbClr val="CC0000"/>
                </a:solidFill>
                <a:ea typeface="ＭＳ Ｐゴシック" pitchFamily="34" charset="-128"/>
              </a:rPr>
              <a:t>“</a:t>
            </a:r>
            <a:r>
              <a:rPr lang="en-US" altLang="ja-JP" sz="3200" i="1" dirty="0">
                <a:solidFill>
                  <a:srgbClr val="CC0000"/>
                </a:solidFill>
                <a:ea typeface="ＭＳ Ｐゴシック" pitchFamily="34" charset="-128"/>
              </a:rPr>
              <a:t>sniffing</a:t>
            </a:r>
            <a:r>
              <a:rPr lang="ja-JP" altLang="en-US" sz="3200" i="1" dirty="0">
                <a:solidFill>
                  <a:srgbClr val="CC0000"/>
                </a:solidFill>
                <a:ea typeface="ＭＳ Ｐゴシック" pitchFamily="34" charset="-128"/>
              </a:rPr>
              <a:t>”</a:t>
            </a:r>
            <a:r>
              <a:rPr lang="en-US" altLang="ja-JP" sz="3200" i="1" dirty="0">
                <a:solidFill>
                  <a:srgbClr val="CC0000"/>
                </a:solidFill>
                <a:ea typeface="ＭＳ Ｐゴシック" pitchFamily="34" charset="-128"/>
              </a:rPr>
              <a:t>:</a:t>
            </a:r>
            <a:r>
              <a:rPr lang="en-US" altLang="ja-JP" i="1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dirty="0" err="1">
                <a:ea typeface="Arial" pitchFamily="34" charset="0"/>
              </a:rPr>
              <a:t>방송형</a:t>
            </a:r>
            <a:r>
              <a:rPr lang="ko-KR" altLang="en-US" dirty="0">
                <a:ea typeface="Arial" pitchFamily="34" charset="0"/>
              </a:rPr>
              <a:t> 매체</a:t>
            </a:r>
            <a:r>
              <a:rPr lang="en-US" altLang="ko-KR" dirty="0">
                <a:ea typeface="Arial" pitchFamily="34" charset="0"/>
              </a:rPr>
              <a:t> (</a:t>
            </a:r>
            <a:r>
              <a:rPr lang="ko-KR" altLang="en-US" dirty="0" err="1">
                <a:ea typeface="Arial" pitchFamily="34" charset="0"/>
              </a:rPr>
              <a:t>공유형</a:t>
            </a:r>
            <a:r>
              <a:rPr lang="en-US" altLang="ko-KR" dirty="0">
                <a:ea typeface="Arial" pitchFamily="34" charset="0"/>
              </a:rPr>
              <a:t> Ethernet, </a:t>
            </a:r>
            <a:r>
              <a:rPr lang="ko-KR" altLang="en-US" dirty="0">
                <a:ea typeface="Arial" pitchFamily="34" charset="0"/>
              </a:rPr>
              <a:t>무선망</a:t>
            </a:r>
            <a:r>
              <a:rPr lang="en-US" altLang="ko-KR" dirty="0">
                <a:ea typeface="Arial" pitchFamily="34" charset="0"/>
              </a:rPr>
              <a:t>)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dirty="0">
                <a:ea typeface="Arial" pitchFamily="34" charset="0"/>
              </a:rPr>
              <a:t>네트워크 인터페이스는 지나다니는 모든 </a:t>
            </a:r>
            <a:r>
              <a:rPr lang="ko-KR" altLang="en-US" dirty="0" err="1">
                <a:ea typeface="Arial" pitchFamily="34" charset="0"/>
              </a:rPr>
              <a:t>패킷</a:t>
            </a:r>
            <a:r>
              <a:rPr lang="en-US" altLang="ko-KR" dirty="0">
                <a:ea typeface="Arial" pitchFamily="34" charset="0"/>
              </a:rPr>
              <a:t>(</a:t>
            </a:r>
            <a:r>
              <a:rPr lang="ko-KR" altLang="en-US" dirty="0">
                <a:ea typeface="Arial" pitchFamily="34" charset="0"/>
              </a:rPr>
              <a:t>패스워드 포함</a:t>
            </a:r>
            <a:r>
              <a:rPr lang="en-US" altLang="ko-KR" dirty="0">
                <a:ea typeface="Arial" pitchFamily="34" charset="0"/>
              </a:rPr>
              <a:t>!)</a:t>
            </a:r>
            <a:r>
              <a:rPr lang="ko-KR" altLang="en-US" dirty="0">
                <a:ea typeface="Arial" pitchFamily="34" charset="0"/>
              </a:rPr>
              <a:t>을 읽고 기록할 수 있다</a:t>
            </a:r>
            <a:r>
              <a:rPr lang="en-US" altLang="ko-KR" dirty="0">
                <a:ea typeface="Arial" pitchFamily="34" charset="0"/>
              </a:rPr>
              <a:t>.</a:t>
            </a:r>
          </a:p>
        </p:txBody>
      </p:sp>
      <p:sp>
        <p:nvSpPr>
          <p:cNvPr id="75782" name="Freeform 43"/>
          <p:cNvSpPr>
            <a:spLocks/>
          </p:cNvSpPr>
          <p:nvPr/>
        </p:nvSpPr>
        <p:spPr bwMode="auto">
          <a:xfrm>
            <a:off x="2005013" y="4086225"/>
            <a:ext cx="4587875" cy="728663"/>
          </a:xfrm>
          <a:custGeom>
            <a:avLst/>
            <a:gdLst>
              <a:gd name="T0" fmla="*/ 2147483647 w 2620"/>
              <a:gd name="T1" fmla="*/ 0 h 459"/>
              <a:gd name="T2" fmla="*/ 0 w 2620"/>
              <a:gd name="T3" fmla="*/ 2147483647 h 459"/>
              <a:gd name="T4" fmla="*/ 2147483647 w 2620"/>
              <a:gd name="T5" fmla="*/ 2147483647 h 459"/>
              <a:gd name="T6" fmla="*/ 2147483647 w 2620"/>
              <a:gd name="T7" fmla="*/ 2147483647 h 459"/>
              <a:gd name="T8" fmla="*/ 0 60000 65536"/>
              <a:gd name="T9" fmla="*/ 0 60000 65536"/>
              <a:gd name="T10" fmla="*/ 0 60000 65536"/>
              <a:gd name="T11" fmla="*/ 0 60000 65536"/>
              <a:gd name="T12" fmla="*/ 0 w 2620"/>
              <a:gd name="T13" fmla="*/ 0 h 459"/>
              <a:gd name="T14" fmla="*/ 2620 w 2620"/>
              <a:gd name="T15" fmla="*/ 459 h 4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0" h="459">
                <a:moveTo>
                  <a:pt x="2" y="0"/>
                </a:moveTo>
                <a:lnTo>
                  <a:pt x="0" y="253"/>
                </a:lnTo>
                <a:lnTo>
                  <a:pt x="2620" y="253"/>
                </a:lnTo>
                <a:lnTo>
                  <a:pt x="2620" y="459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3" name="Freeform 44"/>
          <p:cNvSpPr>
            <a:spLocks/>
          </p:cNvSpPr>
          <p:nvPr/>
        </p:nvSpPr>
        <p:spPr bwMode="auto">
          <a:xfrm>
            <a:off x="4837113" y="3956050"/>
            <a:ext cx="4762" cy="522288"/>
          </a:xfrm>
          <a:custGeom>
            <a:avLst/>
            <a:gdLst>
              <a:gd name="T0" fmla="*/ 0 w 3"/>
              <a:gd name="T1" fmla="*/ 2147483647 h 329"/>
              <a:gd name="T2" fmla="*/ 2147483647 w 3"/>
              <a:gd name="T3" fmla="*/ 0 h 329"/>
              <a:gd name="T4" fmla="*/ 0 60000 65536"/>
              <a:gd name="T5" fmla="*/ 0 60000 65536"/>
              <a:gd name="T6" fmla="*/ 0 w 3"/>
              <a:gd name="T7" fmla="*/ 0 h 329"/>
              <a:gd name="T8" fmla="*/ 3 w 3"/>
              <a:gd name="T9" fmla="*/ 329 h 32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" h="329">
                <a:moveTo>
                  <a:pt x="0" y="329"/>
                </a:moveTo>
                <a:lnTo>
                  <a:pt x="3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4" name="Line 45"/>
          <p:cNvSpPr>
            <a:spLocks noChangeShapeType="1"/>
          </p:cNvSpPr>
          <p:nvPr/>
        </p:nvSpPr>
        <p:spPr bwMode="auto">
          <a:xfrm flipV="1">
            <a:off x="3179763" y="4478338"/>
            <a:ext cx="0" cy="374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5" name="Line 46"/>
          <p:cNvSpPr>
            <a:spLocks noChangeShapeType="1"/>
          </p:cNvSpPr>
          <p:nvPr/>
        </p:nvSpPr>
        <p:spPr bwMode="auto">
          <a:xfrm flipV="1">
            <a:off x="3198813" y="5189538"/>
            <a:ext cx="0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6" name="Text Box 47"/>
          <p:cNvSpPr txBox="1">
            <a:spLocks noChangeArrowheads="1"/>
          </p:cNvSpPr>
          <p:nvPr/>
        </p:nvSpPr>
        <p:spPr bwMode="auto">
          <a:xfrm>
            <a:off x="1462088" y="3375025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ko-KR"/>
              <a:t>A</a:t>
            </a:r>
          </a:p>
        </p:txBody>
      </p:sp>
      <p:sp>
        <p:nvSpPr>
          <p:cNvPr id="75787" name="Text Box 48"/>
          <p:cNvSpPr txBox="1">
            <a:spLocks noChangeArrowheads="1"/>
          </p:cNvSpPr>
          <p:nvPr/>
        </p:nvSpPr>
        <p:spPr bwMode="auto">
          <a:xfrm>
            <a:off x="6931025" y="4838700"/>
            <a:ext cx="3889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ko-KR"/>
              <a:t>B</a:t>
            </a:r>
          </a:p>
        </p:txBody>
      </p:sp>
      <p:sp>
        <p:nvSpPr>
          <p:cNvPr id="75788" name="Text Box 49"/>
          <p:cNvSpPr txBox="1">
            <a:spLocks noChangeArrowheads="1"/>
          </p:cNvSpPr>
          <p:nvPr/>
        </p:nvSpPr>
        <p:spPr bwMode="auto">
          <a:xfrm>
            <a:off x="5029200" y="33528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ko-KR"/>
              <a:t>C</a:t>
            </a:r>
          </a:p>
        </p:txBody>
      </p:sp>
      <p:grpSp>
        <p:nvGrpSpPr>
          <p:cNvPr id="75789" name="Group 50"/>
          <p:cNvGrpSpPr>
            <a:grpSpLocks/>
          </p:cNvGrpSpPr>
          <p:nvPr/>
        </p:nvGrpSpPr>
        <p:grpSpPr bwMode="auto">
          <a:xfrm>
            <a:off x="3833813" y="4605338"/>
            <a:ext cx="2295525" cy="336550"/>
            <a:chOff x="2418" y="3342"/>
            <a:chExt cx="1446" cy="212"/>
          </a:xfrm>
        </p:grpSpPr>
        <p:sp>
          <p:nvSpPr>
            <p:cNvPr id="75851" name="Rectangle 51"/>
            <p:cNvSpPr>
              <a:spLocks noChangeArrowheads="1"/>
            </p:cNvSpPr>
            <p:nvPr/>
          </p:nvSpPr>
          <p:spPr bwMode="auto">
            <a:xfrm>
              <a:off x="2463" y="3366"/>
              <a:ext cx="1356" cy="17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75852" name="Line 52"/>
            <p:cNvSpPr>
              <a:spLocks noChangeShapeType="1"/>
            </p:cNvSpPr>
            <p:nvPr/>
          </p:nvSpPr>
          <p:spPr bwMode="auto">
            <a:xfrm>
              <a:off x="2784" y="3372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5853" name="Line 53"/>
            <p:cNvSpPr>
              <a:spLocks noChangeShapeType="1"/>
            </p:cNvSpPr>
            <p:nvPr/>
          </p:nvSpPr>
          <p:spPr bwMode="auto">
            <a:xfrm>
              <a:off x="3186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5854" name="Line 54"/>
            <p:cNvSpPr>
              <a:spLocks noChangeShapeType="1"/>
            </p:cNvSpPr>
            <p:nvPr/>
          </p:nvSpPr>
          <p:spPr bwMode="auto">
            <a:xfrm>
              <a:off x="3321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5855" name="Text Box 55"/>
            <p:cNvSpPr txBox="1">
              <a:spLocks noChangeArrowheads="1"/>
            </p:cNvSpPr>
            <p:nvPr/>
          </p:nvSpPr>
          <p:spPr bwMode="auto">
            <a:xfrm>
              <a:off x="2418" y="3342"/>
              <a:ext cx="144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ko-KR" sz="1600"/>
                <a:t>src:B dest:A     payload</a:t>
              </a:r>
              <a:endParaRPr lang="en-US" altLang="ko-KR" sz="1600">
                <a:latin typeface="Times New Roman" pitchFamily="18" charset="0"/>
              </a:endParaRPr>
            </a:p>
          </p:txBody>
        </p:sp>
      </p:grpSp>
      <p:sp>
        <p:nvSpPr>
          <p:cNvPr id="75790" name="Freeform 56"/>
          <p:cNvSpPr>
            <a:spLocks/>
          </p:cNvSpPr>
          <p:nvPr/>
        </p:nvSpPr>
        <p:spPr bwMode="auto">
          <a:xfrm>
            <a:off x="3802063" y="4560888"/>
            <a:ext cx="2635250" cy="241300"/>
          </a:xfrm>
          <a:custGeom>
            <a:avLst/>
            <a:gdLst>
              <a:gd name="T0" fmla="*/ 2147483647 w 1660"/>
              <a:gd name="T1" fmla="*/ 2147483647 h 152"/>
              <a:gd name="T2" fmla="*/ 2147483647 w 1660"/>
              <a:gd name="T3" fmla="*/ 0 h 152"/>
              <a:gd name="T4" fmla="*/ 0 w 1660"/>
              <a:gd name="T5" fmla="*/ 2147483647 h 152"/>
              <a:gd name="T6" fmla="*/ 0 60000 65536"/>
              <a:gd name="T7" fmla="*/ 0 60000 65536"/>
              <a:gd name="T8" fmla="*/ 0 60000 65536"/>
              <a:gd name="T9" fmla="*/ 0 w 1660"/>
              <a:gd name="T10" fmla="*/ 0 h 152"/>
              <a:gd name="T11" fmla="*/ 1660 w 1660"/>
              <a:gd name="T12" fmla="*/ 152 h 15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60" h="152">
                <a:moveTo>
                  <a:pt x="1660" y="152"/>
                </a:moveTo>
                <a:lnTo>
                  <a:pt x="1660" y="0"/>
                </a:lnTo>
                <a:lnTo>
                  <a:pt x="0" y="4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91" name="Line 57"/>
          <p:cNvSpPr>
            <a:spLocks noChangeShapeType="1"/>
          </p:cNvSpPr>
          <p:nvPr/>
        </p:nvSpPr>
        <p:spPr bwMode="auto">
          <a:xfrm flipV="1">
            <a:off x="4945063" y="3957638"/>
            <a:ext cx="0" cy="6032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75793" name="Picture 6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37075" y="3419475"/>
            <a:ext cx="471488" cy="442913"/>
          </a:xfrm>
          <a:prstGeom prst="rect">
            <a:avLst/>
          </a:prstGeom>
          <a:noFill/>
          <a:ln w="31750">
            <a:noFill/>
            <a:miter lim="800000"/>
            <a:headEnd/>
            <a:tailEnd/>
          </a:ln>
        </p:spPr>
      </p:pic>
      <p:pic>
        <p:nvPicPr>
          <p:cNvPr id="75794" name="Picture 51" descr="underline_base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6900" y="898525"/>
            <a:ext cx="5976938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5795" name="Group 54"/>
          <p:cNvGrpSpPr>
            <a:grpSpLocks/>
          </p:cNvGrpSpPr>
          <p:nvPr/>
        </p:nvGrpSpPr>
        <p:grpSpPr bwMode="auto">
          <a:xfrm>
            <a:off x="1830388" y="3413125"/>
            <a:ext cx="365125" cy="712788"/>
            <a:chOff x="4140" y="429"/>
            <a:chExt cx="1425" cy="2396"/>
          </a:xfrm>
        </p:grpSpPr>
        <p:sp>
          <p:nvSpPr>
            <p:cNvPr id="75819" name="Freeform 5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8 w 354"/>
                <a:gd name="T3" fmla="*/ 16 h 2742"/>
                <a:gd name="T4" fmla="*/ 8 w 354"/>
                <a:gd name="T5" fmla="*/ 119 h 2742"/>
                <a:gd name="T6" fmla="*/ 0 w 354"/>
                <a:gd name="T7" fmla="*/ 124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820" name="Rectangle 56"/>
            <p:cNvSpPr>
              <a:spLocks noChangeArrowheads="1"/>
            </p:cNvSpPr>
            <p:nvPr/>
          </p:nvSpPr>
          <p:spPr bwMode="auto">
            <a:xfrm>
              <a:off x="4208" y="429"/>
              <a:ext cx="1047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75821" name="Freeform 5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 w 211"/>
                <a:gd name="T3" fmla="*/ 11 h 2537"/>
                <a:gd name="T4" fmla="*/ 2 w 211"/>
                <a:gd name="T5" fmla="*/ 11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822" name="Freeform 5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7 w 328"/>
                <a:gd name="T3" fmla="*/ 7 h 226"/>
                <a:gd name="T4" fmla="*/ 7 w 328"/>
                <a:gd name="T5" fmla="*/ 11 h 226"/>
                <a:gd name="T6" fmla="*/ 0 w 328"/>
                <a:gd name="T7" fmla="*/ 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823" name="Rectangle 59"/>
            <p:cNvSpPr>
              <a:spLocks noChangeArrowheads="1"/>
            </p:cNvSpPr>
            <p:nvPr/>
          </p:nvSpPr>
          <p:spPr bwMode="auto">
            <a:xfrm>
              <a:off x="4214" y="690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grpSp>
          <p:nvGrpSpPr>
            <p:cNvPr id="75824" name="Group 6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5849" name="AutoShape 61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75850" name="AutoShape 62"/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sp>
          <p:nvSpPr>
            <p:cNvPr id="75825" name="Rectangle 63"/>
            <p:cNvSpPr>
              <a:spLocks noChangeArrowheads="1"/>
            </p:cNvSpPr>
            <p:nvPr/>
          </p:nvSpPr>
          <p:spPr bwMode="auto">
            <a:xfrm>
              <a:off x="4227" y="1021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grpSp>
          <p:nvGrpSpPr>
            <p:cNvPr id="75826" name="Group 6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5847" name="AutoShape 65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75848" name="AutoShape 66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sp>
          <p:nvSpPr>
            <p:cNvPr id="75827" name="Rectangle 67"/>
            <p:cNvSpPr>
              <a:spLocks noChangeArrowheads="1"/>
            </p:cNvSpPr>
            <p:nvPr/>
          </p:nvSpPr>
          <p:spPr bwMode="auto">
            <a:xfrm>
              <a:off x="4214" y="1358"/>
              <a:ext cx="601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75828" name="Rectangle 68"/>
            <p:cNvSpPr>
              <a:spLocks noChangeArrowheads="1"/>
            </p:cNvSpPr>
            <p:nvPr/>
          </p:nvSpPr>
          <p:spPr bwMode="auto">
            <a:xfrm>
              <a:off x="4227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grpSp>
          <p:nvGrpSpPr>
            <p:cNvPr id="75829" name="Group 6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5845" name="AutoShape 70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75846" name="AutoShape 71"/>
              <p:cNvSpPr>
                <a:spLocks noChangeArrowheads="1"/>
              </p:cNvSpPr>
              <p:nvPr/>
            </p:nvSpPr>
            <p:spPr bwMode="auto">
              <a:xfrm>
                <a:off x="629" y="2585"/>
                <a:ext cx="695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sp>
          <p:nvSpPr>
            <p:cNvPr id="75830" name="Freeform 7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7 w 328"/>
                <a:gd name="T3" fmla="*/ 6 h 226"/>
                <a:gd name="T4" fmla="*/ 7 w 328"/>
                <a:gd name="T5" fmla="*/ 10 h 226"/>
                <a:gd name="T6" fmla="*/ 0 w 328"/>
                <a:gd name="T7" fmla="*/ 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75831" name="Group 7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5843" name="AutoShape 74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75844" name="AutoShape 75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sp>
          <p:nvSpPr>
            <p:cNvPr id="75832" name="Rectangle 76"/>
            <p:cNvSpPr>
              <a:spLocks noChangeArrowheads="1"/>
            </p:cNvSpPr>
            <p:nvPr/>
          </p:nvSpPr>
          <p:spPr bwMode="auto">
            <a:xfrm>
              <a:off x="5249" y="429"/>
              <a:ext cx="68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75833" name="Freeform 7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 w 296"/>
                <a:gd name="T3" fmla="*/ 6 h 256"/>
                <a:gd name="T4" fmla="*/ 7 w 296"/>
                <a:gd name="T5" fmla="*/ 11 h 256"/>
                <a:gd name="T6" fmla="*/ 0 w 296"/>
                <a:gd name="T7" fmla="*/ 4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834" name="Freeform 7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7 w 304"/>
                <a:gd name="T3" fmla="*/ 8 h 288"/>
                <a:gd name="T4" fmla="*/ 6 w 304"/>
                <a:gd name="T5" fmla="*/ 13 h 288"/>
                <a:gd name="T6" fmla="*/ 2 w 304"/>
                <a:gd name="T7" fmla="*/ 6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835" name="Oval 79"/>
            <p:cNvSpPr>
              <a:spLocks noChangeArrowheads="1"/>
            </p:cNvSpPr>
            <p:nvPr/>
          </p:nvSpPr>
          <p:spPr bwMode="auto">
            <a:xfrm>
              <a:off x="5515" y="2612"/>
              <a:ext cx="50" cy="96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75836" name="Freeform 8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6 h 240"/>
                <a:gd name="T2" fmla="*/ 2 w 306"/>
                <a:gd name="T3" fmla="*/ 11 h 240"/>
                <a:gd name="T4" fmla="*/ 7 w 306"/>
                <a:gd name="T5" fmla="*/ 6 h 240"/>
                <a:gd name="T6" fmla="*/ 7 w 306"/>
                <a:gd name="T7" fmla="*/ 0 h 240"/>
                <a:gd name="T8" fmla="*/ 0 w 306"/>
                <a:gd name="T9" fmla="*/ 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837" name="AutoShape 81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75838" name="AutoShape 82"/>
            <p:cNvSpPr>
              <a:spLocks noChangeArrowheads="1"/>
            </p:cNvSpPr>
            <p:nvPr/>
          </p:nvSpPr>
          <p:spPr bwMode="auto">
            <a:xfrm>
              <a:off x="4208" y="2713"/>
              <a:ext cx="1066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75839" name="Oval 83"/>
            <p:cNvSpPr>
              <a:spLocks noChangeArrowheads="1"/>
            </p:cNvSpPr>
            <p:nvPr/>
          </p:nvSpPr>
          <p:spPr bwMode="auto">
            <a:xfrm>
              <a:off x="4307" y="2382"/>
              <a:ext cx="161" cy="144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75840" name="Oval 84"/>
            <p:cNvSpPr>
              <a:spLocks noChangeArrowheads="1"/>
            </p:cNvSpPr>
            <p:nvPr/>
          </p:nvSpPr>
          <p:spPr bwMode="auto">
            <a:xfrm>
              <a:off x="4487" y="2382"/>
              <a:ext cx="161" cy="144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ko-KR" altLang="ko-KR" sz="1800">
                <a:solidFill>
                  <a:srgbClr val="FF0000"/>
                </a:solidFill>
              </a:endParaRPr>
            </a:p>
          </p:txBody>
        </p:sp>
        <p:sp>
          <p:nvSpPr>
            <p:cNvPr id="75841" name="Oval 85"/>
            <p:cNvSpPr>
              <a:spLocks noChangeArrowheads="1"/>
            </p:cNvSpPr>
            <p:nvPr/>
          </p:nvSpPr>
          <p:spPr bwMode="auto">
            <a:xfrm>
              <a:off x="4660" y="2382"/>
              <a:ext cx="161" cy="139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75842" name="Rectangle 86"/>
            <p:cNvSpPr>
              <a:spLocks noChangeArrowheads="1"/>
            </p:cNvSpPr>
            <p:nvPr/>
          </p:nvSpPr>
          <p:spPr bwMode="auto">
            <a:xfrm>
              <a:off x="5063" y="1832"/>
              <a:ext cx="87" cy="763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</p:grpSp>
      <p:grpSp>
        <p:nvGrpSpPr>
          <p:cNvPr id="75796" name="Group 87"/>
          <p:cNvGrpSpPr>
            <a:grpSpLocks/>
          </p:cNvGrpSpPr>
          <p:nvPr/>
        </p:nvGrpSpPr>
        <p:grpSpPr bwMode="auto">
          <a:xfrm flipH="1">
            <a:off x="6323013" y="4730750"/>
            <a:ext cx="735012" cy="681038"/>
            <a:chOff x="-44" y="1473"/>
            <a:chExt cx="981" cy="1105"/>
          </a:xfrm>
        </p:grpSpPr>
        <p:pic>
          <p:nvPicPr>
            <p:cNvPr id="75817" name="Picture 88" descr="desktop_computer_stylized_medium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5818" name="Freeform 8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3382 w 356"/>
                <a:gd name="T3" fmla="*/ 3172 h 368"/>
                <a:gd name="T4" fmla="*/ 51464 w 356"/>
                <a:gd name="T5" fmla="*/ 66095 h 368"/>
                <a:gd name="T6" fmla="*/ 11342 w 356"/>
                <a:gd name="T7" fmla="*/ 826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75797" name="Group 102"/>
          <p:cNvGrpSpPr>
            <a:grpSpLocks/>
          </p:cNvGrpSpPr>
          <p:nvPr/>
        </p:nvGrpSpPr>
        <p:grpSpPr bwMode="auto">
          <a:xfrm>
            <a:off x="2747963" y="4849813"/>
            <a:ext cx="881062" cy="365125"/>
            <a:chOff x="2356" y="1300"/>
            <a:chExt cx="555" cy="194"/>
          </a:xfrm>
        </p:grpSpPr>
        <p:sp>
          <p:nvSpPr>
            <p:cNvPr id="75809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75810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75811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grpSp>
          <p:nvGrpSpPr>
            <p:cNvPr id="75812" name="Group 106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75815" name="Freeform 10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5816" name="Freeform 10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75813" name="Line 109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814" name="Line 110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579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DD29C8D4-F4D5-4265-9A75-B7310022CF5E}" type="slidenum">
              <a:rPr lang="en-US" altLang="ko-KR"/>
              <a:pPr/>
              <a:t>80</a:t>
            </a:fld>
            <a:endParaRPr lang="en-US" altLang="ko-KR"/>
          </a:p>
        </p:txBody>
      </p:sp>
      <p:grpSp>
        <p:nvGrpSpPr>
          <p:cNvPr id="75799" name="Group 347"/>
          <p:cNvGrpSpPr>
            <a:grpSpLocks/>
          </p:cNvGrpSpPr>
          <p:nvPr/>
        </p:nvGrpSpPr>
        <p:grpSpPr bwMode="auto">
          <a:xfrm>
            <a:off x="2740025" y="4810125"/>
            <a:ext cx="895350" cy="450850"/>
            <a:chOff x="1871277" y="1576300"/>
            <a:chExt cx="1128371" cy="437861"/>
          </a:xfrm>
        </p:grpSpPr>
        <p:sp>
          <p:nvSpPr>
            <p:cNvPr id="73" name="Oval 72"/>
            <p:cNvSpPr>
              <a:spLocks noChangeArrowheads="1"/>
            </p:cNvSpPr>
            <p:nvPr/>
          </p:nvSpPr>
          <p:spPr bwMode="auto">
            <a:xfrm flipV="1">
              <a:off x="1875278" y="1695016"/>
              <a:ext cx="1124370" cy="319145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1871277" y="1739727"/>
              <a:ext cx="1128371" cy="1156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75" name="Oval 7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370" cy="319146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76" name="Freeform 75"/>
            <p:cNvSpPr/>
            <p:nvPr/>
          </p:nvSpPr>
          <p:spPr bwMode="auto">
            <a:xfrm>
              <a:off x="2159372" y="1673432"/>
              <a:ext cx="548180" cy="1603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auto">
            <a:xfrm>
              <a:off x="2103353" y="1633346"/>
              <a:ext cx="662218" cy="111007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2537497" y="1727393"/>
              <a:ext cx="244080" cy="9713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2089349" y="1730476"/>
              <a:ext cx="242079" cy="9713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80" name="Straight Connector 79"/>
            <p:cNvCxnSpPr>
              <a:cxnSpLocks noChangeShapeType="1"/>
              <a:endCxn id="75" idx="2"/>
            </p:cNvCxnSpPr>
            <p:nvPr/>
          </p:nvCxnSpPr>
          <p:spPr bwMode="auto">
            <a:xfrm flipH="1" flipV="1">
              <a:off x="1871277" y="1736643"/>
              <a:ext cx="4001" cy="12334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81" name="Straight Connector 80"/>
            <p:cNvCxnSpPr>
              <a:cxnSpLocks noChangeShapeType="1"/>
            </p:cNvCxnSpPr>
            <p:nvPr/>
          </p:nvCxnSpPr>
          <p:spPr bwMode="auto">
            <a:xfrm flipH="1" flipV="1">
              <a:off x="2995647" y="1735102"/>
              <a:ext cx="4001" cy="12334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76803" name="Picture 97" descr="underline_base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3238" y="954088"/>
            <a:ext cx="7381875" cy="185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6804" name="Group 51"/>
          <p:cNvGrpSpPr>
            <a:grpSpLocks/>
          </p:cNvGrpSpPr>
          <p:nvPr/>
        </p:nvGrpSpPr>
        <p:grpSpPr bwMode="auto">
          <a:xfrm flipH="1">
            <a:off x="4792663" y="2470150"/>
            <a:ext cx="735012" cy="681038"/>
            <a:chOff x="-44" y="1473"/>
            <a:chExt cx="981" cy="1105"/>
          </a:xfrm>
        </p:grpSpPr>
        <p:pic>
          <p:nvPicPr>
            <p:cNvPr id="76879" name="Picture 52" descr="desktop_computer_stylized_medium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6880" name="Freeform 5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3382 w 356"/>
                <a:gd name="T3" fmla="*/ 3172 h 368"/>
                <a:gd name="T4" fmla="*/ 51464 w 356"/>
                <a:gd name="T5" fmla="*/ 66095 h 368"/>
                <a:gd name="T6" fmla="*/ 11342 w 356"/>
                <a:gd name="T7" fmla="*/ 826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</p:grpSp>
      <p:sp>
        <p:nvSpPr>
          <p:cNvPr id="7680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88950" y="252413"/>
            <a:ext cx="7772400" cy="947737"/>
          </a:xfrm>
        </p:spPr>
        <p:txBody>
          <a:bodyPr/>
          <a:lstStyle/>
          <a:p>
            <a:pPr eaLnBrk="1" hangingPunct="1"/>
            <a:r>
              <a:rPr lang="ko-KR" altLang="en-US" sz="4000" dirty="0">
                <a:ea typeface="ＭＳ Ｐゴシック" pitchFamily="34" charset="-128"/>
              </a:rPr>
              <a:t>악당들은 가짜 주소를 이용한다</a:t>
            </a:r>
            <a:endParaRPr lang="en-US" altLang="ko-KR" sz="4000" dirty="0">
              <a:ea typeface="ＭＳ Ｐゴシック" pitchFamily="34" charset="-128"/>
            </a:endParaRPr>
          </a:p>
        </p:txBody>
      </p:sp>
      <p:sp>
        <p:nvSpPr>
          <p:cNvPr id="7680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96900" y="1662113"/>
            <a:ext cx="8077200" cy="1484312"/>
          </a:xfrm>
          <a:noFill/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ko-KR" sz="3200" i="1" dirty="0">
                <a:solidFill>
                  <a:srgbClr val="CC0000"/>
                </a:solidFill>
                <a:ea typeface="ＭＳ Ｐゴシック" pitchFamily="34" charset="-128"/>
              </a:rPr>
              <a:t>IP spoofing:</a:t>
            </a:r>
            <a:r>
              <a:rPr lang="en-US" altLang="ko-KR" i="1" dirty="0">
                <a:solidFill>
                  <a:srgbClr val="FF3300"/>
                </a:solidFill>
                <a:ea typeface="ＭＳ Ｐゴシック" pitchFamily="34" charset="-128"/>
              </a:rPr>
              <a:t> </a:t>
            </a:r>
            <a:r>
              <a:rPr lang="ko-KR" altLang="en-US" dirty="0">
                <a:ea typeface="ＭＳ Ｐゴシック" pitchFamily="34" charset="-128"/>
              </a:rPr>
              <a:t>가짜 송신 주소를 포함한 </a:t>
            </a:r>
            <a:r>
              <a:rPr lang="ko-KR" altLang="en-US" dirty="0" err="1">
                <a:ea typeface="ＭＳ Ｐゴシック" pitchFamily="34" charset="-128"/>
              </a:rPr>
              <a:t>패킷을</a:t>
            </a:r>
            <a:r>
              <a:rPr lang="ko-KR" altLang="en-US" dirty="0">
                <a:ea typeface="ＭＳ Ｐゴシック" pitchFamily="34" charset="-128"/>
              </a:rPr>
              <a:t> 전송한다</a:t>
            </a:r>
            <a:r>
              <a:rPr lang="en-US" altLang="ko-KR" dirty="0">
                <a:ea typeface="ＭＳ Ｐゴシック" pitchFamily="34" charset="-128"/>
              </a:rPr>
              <a:t>.</a:t>
            </a:r>
          </a:p>
        </p:txBody>
      </p:sp>
      <p:sp>
        <p:nvSpPr>
          <p:cNvPr id="76807" name="Freeform 70"/>
          <p:cNvSpPr>
            <a:spLocks/>
          </p:cNvSpPr>
          <p:nvPr/>
        </p:nvSpPr>
        <p:spPr bwMode="auto">
          <a:xfrm>
            <a:off x="2225675" y="3171825"/>
            <a:ext cx="4587875" cy="728663"/>
          </a:xfrm>
          <a:custGeom>
            <a:avLst/>
            <a:gdLst>
              <a:gd name="T0" fmla="*/ 2147483647 w 2620"/>
              <a:gd name="T1" fmla="*/ 0 h 459"/>
              <a:gd name="T2" fmla="*/ 0 w 2620"/>
              <a:gd name="T3" fmla="*/ 2147483647 h 459"/>
              <a:gd name="T4" fmla="*/ 2147483647 w 2620"/>
              <a:gd name="T5" fmla="*/ 2147483647 h 459"/>
              <a:gd name="T6" fmla="*/ 2147483647 w 2620"/>
              <a:gd name="T7" fmla="*/ 2147483647 h 459"/>
              <a:gd name="T8" fmla="*/ 0 60000 65536"/>
              <a:gd name="T9" fmla="*/ 0 60000 65536"/>
              <a:gd name="T10" fmla="*/ 0 60000 65536"/>
              <a:gd name="T11" fmla="*/ 0 60000 65536"/>
              <a:gd name="T12" fmla="*/ 0 w 2620"/>
              <a:gd name="T13" fmla="*/ 0 h 459"/>
              <a:gd name="T14" fmla="*/ 2620 w 2620"/>
              <a:gd name="T15" fmla="*/ 459 h 4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0" h="459">
                <a:moveTo>
                  <a:pt x="2" y="0"/>
                </a:moveTo>
                <a:lnTo>
                  <a:pt x="0" y="253"/>
                </a:lnTo>
                <a:lnTo>
                  <a:pt x="2620" y="253"/>
                </a:lnTo>
                <a:lnTo>
                  <a:pt x="2620" y="459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6808" name="Freeform 71"/>
          <p:cNvSpPr>
            <a:spLocks/>
          </p:cNvSpPr>
          <p:nvPr/>
        </p:nvSpPr>
        <p:spPr bwMode="auto">
          <a:xfrm>
            <a:off x="5057775" y="3041650"/>
            <a:ext cx="4763" cy="522288"/>
          </a:xfrm>
          <a:custGeom>
            <a:avLst/>
            <a:gdLst>
              <a:gd name="T0" fmla="*/ 0 w 3"/>
              <a:gd name="T1" fmla="*/ 2147483647 h 329"/>
              <a:gd name="T2" fmla="*/ 2147483647 w 3"/>
              <a:gd name="T3" fmla="*/ 0 h 329"/>
              <a:gd name="T4" fmla="*/ 0 60000 65536"/>
              <a:gd name="T5" fmla="*/ 0 60000 65536"/>
              <a:gd name="T6" fmla="*/ 0 w 3"/>
              <a:gd name="T7" fmla="*/ 0 h 329"/>
              <a:gd name="T8" fmla="*/ 3 w 3"/>
              <a:gd name="T9" fmla="*/ 329 h 32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" h="329">
                <a:moveTo>
                  <a:pt x="0" y="329"/>
                </a:moveTo>
                <a:lnTo>
                  <a:pt x="3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6809" name="Line 72"/>
          <p:cNvSpPr>
            <a:spLocks noChangeShapeType="1"/>
          </p:cNvSpPr>
          <p:nvPr/>
        </p:nvSpPr>
        <p:spPr bwMode="auto">
          <a:xfrm flipV="1">
            <a:off x="3400425" y="3563938"/>
            <a:ext cx="0" cy="374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6810" name="Line 73"/>
          <p:cNvSpPr>
            <a:spLocks noChangeShapeType="1"/>
          </p:cNvSpPr>
          <p:nvPr/>
        </p:nvSpPr>
        <p:spPr bwMode="auto">
          <a:xfrm flipV="1">
            <a:off x="3419475" y="4275138"/>
            <a:ext cx="0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6811" name="Text Box 74"/>
          <p:cNvSpPr txBox="1">
            <a:spLocks noChangeArrowheads="1"/>
          </p:cNvSpPr>
          <p:nvPr/>
        </p:nvSpPr>
        <p:spPr bwMode="auto">
          <a:xfrm>
            <a:off x="1682750" y="2460625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ko-KR"/>
              <a:t>A</a:t>
            </a:r>
          </a:p>
        </p:txBody>
      </p:sp>
      <p:sp>
        <p:nvSpPr>
          <p:cNvPr id="76812" name="Text Box 75"/>
          <p:cNvSpPr txBox="1">
            <a:spLocks noChangeArrowheads="1"/>
          </p:cNvSpPr>
          <p:nvPr/>
        </p:nvSpPr>
        <p:spPr bwMode="auto">
          <a:xfrm>
            <a:off x="7086600" y="3879850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ko-KR"/>
              <a:t>B</a:t>
            </a:r>
          </a:p>
        </p:txBody>
      </p:sp>
      <p:sp>
        <p:nvSpPr>
          <p:cNvPr id="76813" name="Text Box 76"/>
          <p:cNvSpPr txBox="1">
            <a:spLocks noChangeArrowheads="1"/>
          </p:cNvSpPr>
          <p:nvPr/>
        </p:nvSpPr>
        <p:spPr bwMode="auto">
          <a:xfrm>
            <a:off x="5249863" y="2438400"/>
            <a:ext cx="4048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ko-KR"/>
              <a:t>C</a:t>
            </a:r>
          </a:p>
        </p:txBody>
      </p:sp>
      <p:sp>
        <p:nvSpPr>
          <p:cNvPr id="76814" name="Freeform 77"/>
          <p:cNvSpPr>
            <a:spLocks/>
          </p:cNvSpPr>
          <p:nvPr/>
        </p:nvSpPr>
        <p:spPr bwMode="auto">
          <a:xfrm>
            <a:off x="2235200" y="3019425"/>
            <a:ext cx="2967038" cy="704850"/>
          </a:xfrm>
          <a:custGeom>
            <a:avLst/>
            <a:gdLst>
              <a:gd name="T0" fmla="*/ 2147483647 w 1869"/>
              <a:gd name="T1" fmla="*/ 0 h 444"/>
              <a:gd name="T2" fmla="*/ 2147483647 w 1869"/>
              <a:gd name="T3" fmla="*/ 2147483647 h 444"/>
              <a:gd name="T4" fmla="*/ 0 w 1869"/>
              <a:gd name="T5" fmla="*/ 2147483647 h 444"/>
              <a:gd name="T6" fmla="*/ 0 60000 65536"/>
              <a:gd name="T7" fmla="*/ 0 60000 65536"/>
              <a:gd name="T8" fmla="*/ 0 60000 65536"/>
              <a:gd name="T9" fmla="*/ 0 w 1869"/>
              <a:gd name="T10" fmla="*/ 0 h 444"/>
              <a:gd name="T11" fmla="*/ 1869 w 1869"/>
              <a:gd name="T12" fmla="*/ 444 h 4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69" h="444">
                <a:moveTo>
                  <a:pt x="1869" y="0"/>
                </a:moveTo>
                <a:lnTo>
                  <a:pt x="1869" y="444"/>
                </a:lnTo>
                <a:lnTo>
                  <a:pt x="0" y="444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76815" name="Group 78"/>
          <p:cNvGrpSpPr>
            <a:grpSpLocks/>
          </p:cNvGrpSpPr>
          <p:nvPr/>
        </p:nvGrpSpPr>
        <p:grpSpPr bwMode="auto">
          <a:xfrm>
            <a:off x="2701925" y="3502025"/>
            <a:ext cx="2295525" cy="336550"/>
            <a:chOff x="2418" y="3342"/>
            <a:chExt cx="1446" cy="212"/>
          </a:xfrm>
        </p:grpSpPr>
        <p:sp>
          <p:nvSpPr>
            <p:cNvPr id="76874" name="Rectangle 79"/>
            <p:cNvSpPr>
              <a:spLocks noChangeArrowheads="1"/>
            </p:cNvSpPr>
            <p:nvPr/>
          </p:nvSpPr>
          <p:spPr bwMode="auto">
            <a:xfrm>
              <a:off x="2463" y="3366"/>
              <a:ext cx="1356" cy="17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76875" name="Line 80"/>
            <p:cNvSpPr>
              <a:spLocks noChangeShapeType="1"/>
            </p:cNvSpPr>
            <p:nvPr/>
          </p:nvSpPr>
          <p:spPr bwMode="auto">
            <a:xfrm>
              <a:off x="2784" y="3372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6876" name="Line 81"/>
            <p:cNvSpPr>
              <a:spLocks noChangeShapeType="1"/>
            </p:cNvSpPr>
            <p:nvPr/>
          </p:nvSpPr>
          <p:spPr bwMode="auto">
            <a:xfrm>
              <a:off x="3186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6877" name="Line 82"/>
            <p:cNvSpPr>
              <a:spLocks noChangeShapeType="1"/>
            </p:cNvSpPr>
            <p:nvPr/>
          </p:nvSpPr>
          <p:spPr bwMode="auto">
            <a:xfrm>
              <a:off x="3321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6878" name="Text Box 83"/>
            <p:cNvSpPr txBox="1">
              <a:spLocks noChangeArrowheads="1"/>
            </p:cNvSpPr>
            <p:nvPr/>
          </p:nvSpPr>
          <p:spPr bwMode="auto">
            <a:xfrm>
              <a:off x="2418" y="3342"/>
              <a:ext cx="144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ko-KR" sz="1600">
                  <a:solidFill>
                    <a:srgbClr val="CC0000"/>
                  </a:solidFill>
                </a:rPr>
                <a:t>src:B</a:t>
              </a:r>
              <a:r>
                <a:rPr lang="en-US" altLang="ko-KR" sz="1600"/>
                <a:t> dest:A     payload</a:t>
              </a:r>
              <a:endParaRPr lang="en-US" altLang="ko-KR" sz="1600">
                <a:latin typeface="Times New Roman" pitchFamily="18" charset="0"/>
              </a:endParaRPr>
            </a:p>
          </p:txBody>
        </p:sp>
      </p:grpSp>
      <p:pic>
        <p:nvPicPr>
          <p:cNvPr id="76816" name="Picture 8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33938" y="2533650"/>
            <a:ext cx="471487" cy="442913"/>
          </a:xfrm>
          <a:prstGeom prst="rect">
            <a:avLst/>
          </a:prstGeom>
          <a:noFill/>
          <a:ln w="31750">
            <a:noFill/>
            <a:miter lim="800000"/>
            <a:headEnd/>
            <a:tailEnd/>
          </a:ln>
        </p:spPr>
      </p:pic>
      <p:grpSp>
        <p:nvGrpSpPr>
          <p:cNvPr id="76817" name="Group 48"/>
          <p:cNvGrpSpPr>
            <a:grpSpLocks/>
          </p:cNvGrpSpPr>
          <p:nvPr/>
        </p:nvGrpSpPr>
        <p:grpSpPr bwMode="auto">
          <a:xfrm flipH="1">
            <a:off x="6575425" y="3886200"/>
            <a:ext cx="735013" cy="681038"/>
            <a:chOff x="-44" y="1473"/>
            <a:chExt cx="981" cy="1105"/>
          </a:xfrm>
        </p:grpSpPr>
        <p:pic>
          <p:nvPicPr>
            <p:cNvPr id="76872" name="Picture 49" descr="desktop_computer_stylized_medium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6873" name="Freeform 5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3382 w 356"/>
                <a:gd name="T3" fmla="*/ 3172 h 368"/>
                <a:gd name="T4" fmla="*/ 51464 w 356"/>
                <a:gd name="T5" fmla="*/ 66095 h 368"/>
                <a:gd name="T6" fmla="*/ 11342 w 356"/>
                <a:gd name="T7" fmla="*/ 826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76818" name="Group 54"/>
          <p:cNvGrpSpPr>
            <a:grpSpLocks/>
          </p:cNvGrpSpPr>
          <p:nvPr/>
        </p:nvGrpSpPr>
        <p:grpSpPr bwMode="auto">
          <a:xfrm>
            <a:off x="2084388" y="2544763"/>
            <a:ext cx="365125" cy="712787"/>
            <a:chOff x="4140" y="429"/>
            <a:chExt cx="1425" cy="2396"/>
          </a:xfrm>
        </p:grpSpPr>
        <p:sp>
          <p:nvSpPr>
            <p:cNvPr id="76840" name="Freeform 5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8 w 354"/>
                <a:gd name="T3" fmla="*/ 16 h 2742"/>
                <a:gd name="T4" fmla="*/ 8 w 354"/>
                <a:gd name="T5" fmla="*/ 119 h 2742"/>
                <a:gd name="T6" fmla="*/ 0 w 354"/>
                <a:gd name="T7" fmla="*/ 124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6841" name="Rectangle 56"/>
            <p:cNvSpPr>
              <a:spLocks noChangeArrowheads="1"/>
            </p:cNvSpPr>
            <p:nvPr/>
          </p:nvSpPr>
          <p:spPr bwMode="auto">
            <a:xfrm>
              <a:off x="4208" y="429"/>
              <a:ext cx="1047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76842" name="Freeform 5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 w 211"/>
                <a:gd name="T3" fmla="*/ 11 h 2537"/>
                <a:gd name="T4" fmla="*/ 2 w 211"/>
                <a:gd name="T5" fmla="*/ 11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6843" name="Freeform 5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7 w 328"/>
                <a:gd name="T3" fmla="*/ 7 h 226"/>
                <a:gd name="T4" fmla="*/ 7 w 328"/>
                <a:gd name="T5" fmla="*/ 11 h 226"/>
                <a:gd name="T6" fmla="*/ 0 w 328"/>
                <a:gd name="T7" fmla="*/ 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6844" name="Rectangle 59"/>
            <p:cNvSpPr>
              <a:spLocks noChangeArrowheads="1"/>
            </p:cNvSpPr>
            <p:nvPr/>
          </p:nvSpPr>
          <p:spPr bwMode="auto">
            <a:xfrm>
              <a:off x="4214" y="690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grpSp>
          <p:nvGrpSpPr>
            <p:cNvPr id="76845" name="Group 6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6870" name="AutoShape 61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76871" name="AutoShape 62"/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sp>
          <p:nvSpPr>
            <p:cNvPr id="76846" name="Rectangle 63"/>
            <p:cNvSpPr>
              <a:spLocks noChangeArrowheads="1"/>
            </p:cNvSpPr>
            <p:nvPr/>
          </p:nvSpPr>
          <p:spPr bwMode="auto">
            <a:xfrm>
              <a:off x="4227" y="1021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grpSp>
          <p:nvGrpSpPr>
            <p:cNvPr id="76847" name="Group 6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6868" name="AutoShape 65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76869" name="AutoShape 66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sp>
          <p:nvSpPr>
            <p:cNvPr id="76848" name="Rectangle 67"/>
            <p:cNvSpPr>
              <a:spLocks noChangeArrowheads="1"/>
            </p:cNvSpPr>
            <p:nvPr/>
          </p:nvSpPr>
          <p:spPr bwMode="auto">
            <a:xfrm>
              <a:off x="4214" y="1358"/>
              <a:ext cx="601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76849" name="Rectangle 68"/>
            <p:cNvSpPr>
              <a:spLocks noChangeArrowheads="1"/>
            </p:cNvSpPr>
            <p:nvPr/>
          </p:nvSpPr>
          <p:spPr bwMode="auto">
            <a:xfrm>
              <a:off x="4227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grpSp>
          <p:nvGrpSpPr>
            <p:cNvPr id="76850" name="Group 6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6866" name="AutoShape 70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76867" name="AutoShape 71"/>
              <p:cNvSpPr>
                <a:spLocks noChangeArrowheads="1"/>
              </p:cNvSpPr>
              <p:nvPr/>
            </p:nvSpPr>
            <p:spPr bwMode="auto">
              <a:xfrm>
                <a:off x="629" y="2585"/>
                <a:ext cx="695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sp>
          <p:nvSpPr>
            <p:cNvPr id="76851" name="Freeform 7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7 w 328"/>
                <a:gd name="T3" fmla="*/ 6 h 226"/>
                <a:gd name="T4" fmla="*/ 7 w 328"/>
                <a:gd name="T5" fmla="*/ 10 h 226"/>
                <a:gd name="T6" fmla="*/ 0 w 328"/>
                <a:gd name="T7" fmla="*/ 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76852" name="Group 7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6864" name="AutoShape 74"/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  <p:sp>
            <p:nvSpPr>
              <p:cNvPr id="76865" name="AutoShape 75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/>
              </a:p>
            </p:txBody>
          </p:sp>
        </p:grpSp>
        <p:sp>
          <p:nvSpPr>
            <p:cNvPr id="76853" name="Rectangle 76"/>
            <p:cNvSpPr>
              <a:spLocks noChangeArrowheads="1"/>
            </p:cNvSpPr>
            <p:nvPr/>
          </p:nvSpPr>
          <p:spPr bwMode="auto">
            <a:xfrm>
              <a:off x="5249" y="429"/>
              <a:ext cx="68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76854" name="Freeform 7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 w 296"/>
                <a:gd name="T3" fmla="*/ 6 h 256"/>
                <a:gd name="T4" fmla="*/ 7 w 296"/>
                <a:gd name="T5" fmla="*/ 11 h 256"/>
                <a:gd name="T6" fmla="*/ 0 w 296"/>
                <a:gd name="T7" fmla="*/ 4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6855" name="Freeform 7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7 w 304"/>
                <a:gd name="T3" fmla="*/ 8 h 288"/>
                <a:gd name="T4" fmla="*/ 6 w 304"/>
                <a:gd name="T5" fmla="*/ 13 h 288"/>
                <a:gd name="T6" fmla="*/ 2 w 304"/>
                <a:gd name="T7" fmla="*/ 6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6856" name="Oval 79"/>
            <p:cNvSpPr>
              <a:spLocks noChangeArrowheads="1"/>
            </p:cNvSpPr>
            <p:nvPr/>
          </p:nvSpPr>
          <p:spPr bwMode="auto">
            <a:xfrm>
              <a:off x="5515" y="2612"/>
              <a:ext cx="50" cy="96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76857" name="Freeform 8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6 h 240"/>
                <a:gd name="T2" fmla="*/ 2 w 306"/>
                <a:gd name="T3" fmla="*/ 11 h 240"/>
                <a:gd name="T4" fmla="*/ 7 w 306"/>
                <a:gd name="T5" fmla="*/ 6 h 240"/>
                <a:gd name="T6" fmla="*/ 7 w 306"/>
                <a:gd name="T7" fmla="*/ 0 h 240"/>
                <a:gd name="T8" fmla="*/ 0 w 306"/>
                <a:gd name="T9" fmla="*/ 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6858" name="AutoShape 81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76859" name="AutoShape 82"/>
            <p:cNvSpPr>
              <a:spLocks noChangeArrowheads="1"/>
            </p:cNvSpPr>
            <p:nvPr/>
          </p:nvSpPr>
          <p:spPr bwMode="auto">
            <a:xfrm>
              <a:off x="4208" y="2713"/>
              <a:ext cx="1066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76860" name="Oval 83"/>
            <p:cNvSpPr>
              <a:spLocks noChangeArrowheads="1"/>
            </p:cNvSpPr>
            <p:nvPr/>
          </p:nvSpPr>
          <p:spPr bwMode="auto">
            <a:xfrm>
              <a:off x="4307" y="2382"/>
              <a:ext cx="161" cy="144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76861" name="Oval 84"/>
            <p:cNvSpPr>
              <a:spLocks noChangeArrowheads="1"/>
            </p:cNvSpPr>
            <p:nvPr/>
          </p:nvSpPr>
          <p:spPr bwMode="auto">
            <a:xfrm>
              <a:off x="4487" y="2382"/>
              <a:ext cx="161" cy="144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ko-KR" altLang="ko-KR" sz="1800">
                <a:solidFill>
                  <a:srgbClr val="FF0000"/>
                </a:solidFill>
              </a:endParaRPr>
            </a:p>
          </p:txBody>
        </p:sp>
        <p:sp>
          <p:nvSpPr>
            <p:cNvPr id="76862" name="Oval 85"/>
            <p:cNvSpPr>
              <a:spLocks noChangeArrowheads="1"/>
            </p:cNvSpPr>
            <p:nvPr/>
          </p:nvSpPr>
          <p:spPr bwMode="auto">
            <a:xfrm>
              <a:off x="4660" y="2382"/>
              <a:ext cx="161" cy="139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  <p:sp>
          <p:nvSpPr>
            <p:cNvPr id="76863" name="Rectangle 86"/>
            <p:cNvSpPr>
              <a:spLocks noChangeArrowheads="1"/>
            </p:cNvSpPr>
            <p:nvPr/>
          </p:nvSpPr>
          <p:spPr bwMode="auto">
            <a:xfrm>
              <a:off x="5063" y="1832"/>
              <a:ext cx="87" cy="763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/>
            </a:p>
          </p:txBody>
        </p:sp>
      </p:grpSp>
      <p:grpSp>
        <p:nvGrpSpPr>
          <p:cNvPr id="76819" name="Group 87"/>
          <p:cNvGrpSpPr>
            <a:grpSpLocks/>
          </p:cNvGrpSpPr>
          <p:nvPr/>
        </p:nvGrpSpPr>
        <p:grpSpPr bwMode="auto">
          <a:xfrm>
            <a:off x="3011488" y="3946525"/>
            <a:ext cx="881062" cy="365125"/>
            <a:chOff x="2356" y="1300"/>
            <a:chExt cx="555" cy="194"/>
          </a:xfrm>
        </p:grpSpPr>
        <p:sp>
          <p:nvSpPr>
            <p:cNvPr id="76832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76833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>
                <a:latin typeface="Times New Roman" pitchFamily="18" charset="0"/>
              </a:endParaRPr>
            </a:p>
          </p:txBody>
        </p:sp>
        <p:sp>
          <p:nvSpPr>
            <p:cNvPr id="76834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latin typeface="Times New Roman" pitchFamily="18" charset="0"/>
              </a:endParaRPr>
            </a:p>
          </p:txBody>
        </p:sp>
        <p:grpSp>
          <p:nvGrpSpPr>
            <p:cNvPr id="76835" name="Group 91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76838" name="Freeform 9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6839" name="Freeform 9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76836" name="Line 94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6837" name="Line 95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68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BF937548-FF04-4303-9288-78F2DCED3611}" type="slidenum">
              <a:rPr lang="en-US" altLang="ko-KR"/>
              <a:pPr/>
              <a:t>81</a:t>
            </a:fld>
            <a:endParaRPr lang="en-US" altLang="ko-KR"/>
          </a:p>
        </p:txBody>
      </p:sp>
      <p:sp>
        <p:nvSpPr>
          <p:cNvPr id="76821" name="Text Box 50"/>
          <p:cNvSpPr txBox="1">
            <a:spLocks noChangeArrowheads="1"/>
          </p:cNvSpPr>
          <p:nvPr/>
        </p:nvSpPr>
        <p:spPr bwMode="auto">
          <a:xfrm>
            <a:off x="946150" y="5562600"/>
            <a:ext cx="507863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800" i="1" dirty="0">
                <a:latin typeface="Gill Sans MT" pitchFamily="34" charset="0"/>
              </a:rPr>
              <a:t>… </a:t>
            </a:r>
            <a:r>
              <a:rPr lang="ko-KR" altLang="en-US" sz="2800" i="1" dirty="0">
                <a:latin typeface="Gill Sans MT" pitchFamily="34" charset="0"/>
              </a:rPr>
              <a:t>자세한 보안 문제는 </a:t>
            </a:r>
            <a:r>
              <a:rPr lang="en-US" altLang="ko-KR" sz="2800" i="1" dirty="0">
                <a:latin typeface="Gill Sans MT" pitchFamily="34" charset="0"/>
              </a:rPr>
              <a:t>8</a:t>
            </a:r>
            <a:r>
              <a:rPr lang="ko-KR" altLang="en-US" sz="2800" i="1" dirty="0">
                <a:latin typeface="Gill Sans MT" pitchFamily="34" charset="0"/>
              </a:rPr>
              <a:t>장에서</a:t>
            </a:r>
            <a:endParaRPr lang="en-US" altLang="ko-KR" sz="2800" i="1" dirty="0">
              <a:latin typeface="Gill Sans MT" pitchFamily="34" charset="0"/>
            </a:endParaRPr>
          </a:p>
        </p:txBody>
      </p:sp>
      <p:grpSp>
        <p:nvGrpSpPr>
          <p:cNvPr id="76822" name="Group 347"/>
          <p:cNvGrpSpPr>
            <a:grpSpLocks/>
          </p:cNvGrpSpPr>
          <p:nvPr/>
        </p:nvGrpSpPr>
        <p:grpSpPr bwMode="auto">
          <a:xfrm>
            <a:off x="3011488" y="3917950"/>
            <a:ext cx="893762" cy="452438"/>
            <a:chOff x="1871277" y="1576300"/>
            <a:chExt cx="1128371" cy="437861"/>
          </a:xfrm>
        </p:grpSpPr>
        <p:sp>
          <p:nvSpPr>
            <p:cNvPr id="72" name="Oval 71"/>
            <p:cNvSpPr>
              <a:spLocks noChangeArrowheads="1"/>
            </p:cNvSpPr>
            <p:nvPr/>
          </p:nvSpPr>
          <p:spPr bwMode="auto">
            <a:xfrm flipV="1">
              <a:off x="1875285" y="1694600"/>
              <a:ext cx="1124363" cy="319561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1871277" y="1739153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363" cy="319561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ko-KR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75" name="Freeform 74"/>
            <p:cNvSpPr/>
            <p:nvPr/>
          </p:nvSpPr>
          <p:spPr bwMode="auto">
            <a:xfrm>
              <a:off x="2159884" y="1673091"/>
              <a:ext cx="549154" cy="16131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auto">
            <a:xfrm>
              <a:off x="2101761" y="1633146"/>
              <a:ext cx="663395" cy="110617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auto">
            <a:xfrm>
              <a:off x="2536676" y="1728399"/>
              <a:ext cx="244514" cy="9679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2089736" y="1729935"/>
              <a:ext cx="240505" cy="96791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79" name="Straight Connector 78"/>
            <p:cNvCxnSpPr>
              <a:cxnSpLocks noChangeShapeType="1"/>
              <a:endCxn id="74" idx="2"/>
            </p:cNvCxnSpPr>
            <p:nvPr/>
          </p:nvCxnSpPr>
          <p:spPr bwMode="auto">
            <a:xfrm flipH="1" flipV="1">
              <a:off x="1871277" y="1737618"/>
              <a:ext cx="4008" cy="12290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80" name="Straight Connector 79"/>
            <p:cNvCxnSpPr>
              <a:cxnSpLocks noChangeShapeType="1"/>
            </p:cNvCxnSpPr>
            <p:nvPr/>
          </p:nvCxnSpPr>
          <p:spPr bwMode="auto">
            <a:xfrm flipH="1" flipV="1">
              <a:off x="2995640" y="1734545"/>
              <a:ext cx="4008" cy="12290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77827" name="Picture 2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82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ＭＳ Ｐゴシック" pitchFamily="34" charset="-128"/>
              </a:rPr>
              <a:t>Chapter 1: roadmap</a:t>
            </a:r>
          </a:p>
        </p:txBody>
      </p:sp>
      <p:sp>
        <p:nvSpPr>
          <p:cNvPr id="7782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7363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itchFamily="2" charset="2"/>
              <a:buNone/>
            </a:pPr>
            <a:r>
              <a:rPr lang="en-US" altLang="ko-KR" sz="2800" dirty="0">
                <a:solidFill>
                  <a:srgbClr val="000099"/>
                </a:solidFill>
                <a:ea typeface="Arial" pitchFamily="34" charset="0"/>
              </a:rPr>
              <a:t>1.1 </a:t>
            </a:r>
            <a:r>
              <a:rPr lang="en-US" altLang="ko-KR" sz="2800" dirty="0">
                <a:ea typeface="Arial" pitchFamily="34" charset="0"/>
              </a:rPr>
              <a:t>what </a:t>
            </a:r>
            <a:r>
              <a:rPr lang="en-US" altLang="ko-KR" sz="2800" i="1" dirty="0">
                <a:ea typeface="Arial" pitchFamily="34" charset="0"/>
              </a:rPr>
              <a:t>is</a:t>
            </a:r>
            <a:r>
              <a:rPr lang="en-US" altLang="ko-KR" sz="2800" dirty="0">
                <a:ea typeface="Arial" pitchFamily="34" charset="0"/>
              </a:rPr>
              <a:t> the Internet?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ko-KR" sz="2800" dirty="0">
                <a:solidFill>
                  <a:srgbClr val="000099"/>
                </a:solidFill>
                <a:ea typeface="Arial" pitchFamily="34" charset="0"/>
              </a:rPr>
              <a:t>1.2</a:t>
            </a:r>
            <a:r>
              <a:rPr lang="en-US" altLang="ko-KR" sz="2800" dirty="0">
                <a:ea typeface="Arial" pitchFamily="34" charset="0"/>
              </a:rPr>
              <a:t> network edge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ko-KR" sz="2400" dirty="0">
                <a:latin typeface="Gill Sans MT" pitchFamily="34" charset="0"/>
                <a:ea typeface="Arial" pitchFamily="34" charset="0"/>
              </a:rPr>
              <a:t>end systems, access networks, links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ko-KR" sz="2800" dirty="0">
                <a:solidFill>
                  <a:srgbClr val="000099"/>
                </a:solidFill>
                <a:ea typeface="Arial" pitchFamily="34" charset="0"/>
              </a:rPr>
              <a:t>1.3 </a:t>
            </a:r>
            <a:r>
              <a:rPr lang="en-US" altLang="ko-KR" sz="2800" dirty="0">
                <a:ea typeface="Arial" pitchFamily="34" charset="0"/>
              </a:rPr>
              <a:t>network core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ko-KR" sz="2400" dirty="0">
                <a:latin typeface="Gill Sans MT" pitchFamily="34" charset="0"/>
                <a:ea typeface="Arial" pitchFamily="34" charset="0"/>
              </a:rPr>
              <a:t>packet switching, circuit switching, network structure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ko-KR" sz="2800" dirty="0">
                <a:solidFill>
                  <a:srgbClr val="000099"/>
                </a:solidFill>
                <a:ea typeface="Arial" pitchFamily="34" charset="0"/>
              </a:rPr>
              <a:t>1.4 </a:t>
            </a:r>
            <a:r>
              <a:rPr lang="en-US" altLang="ko-KR" sz="2800" dirty="0">
                <a:ea typeface="Arial" pitchFamily="34" charset="0"/>
              </a:rPr>
              <a:t>delay, loss, throughput in networks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ko-KR" sz="2800" dirty="0">
                <a:solidFill>
                  <a:srgbClr val="000099"/>
                </a:solidFill>
                <a:ea typeface="Arial" pitchFamily="34" charset="0"/>
              </a:rPr>
              <a:t>1.5</a:t>
            </a:r>
            <a:r>
              <a:rPr lang="en-US" altLang="ko-KR" sz="2800" dirty="0">
                <a:ea typeface="Arial" pitchFamily="34" charset="0"/>
              </a:rPr>
              <a:t> protocol layers, service models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ko-KR" sz="2800" dirty="0">
                <a:solidFill>
                  <a:srgbClr val="000099"/>
                </a:solidFill>
                <a:ea typeface="Arial" pitchFamily="34" charset="0"/>
              </a:rPr>
              <a:t>1.6</a:t>
            </a:r>
            <a:r>
              <a:rPr lang="en-US" altLang="ko-KR" sz="2800" dirty="0">
                <a:ea typeface="Arial" pitchFamily="34" charset="0"/>
              </a:rPr>
              <a:t> networks under attack: security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ko-KR" sz="2800" dirty="0">
                <a:solidFill>
                  <a:srgbClr val="CC0000"/>
                </a:solidFill>
                <a:ea typeface="Arial" pitchFamily="34" charset="0"/>
              </a:rPr>
              <a:t>1.7 </a:t>
            </a:r>
            <a:r>
              <a:rPr lang="ko-KR" altLang="en-US" sz="2800" dirty="0">
                <a:solidFill>
                  <a:srgbClr val="CC0000"/>
                </a:solidFill>
                <a:ea typeface="Arial" pitchFamily="34" charset="0"/>
              </a:rPr>
              <a:t>역사</a:t>
            </a:r>
            <a:endParaRPr lang="en-US" altLang="ko-KR" sz="2800" dirty="0">
              <a:solidFill>
                <a:srgbClr val="CC0000"/>
              </a:solidFill>
              <a:ea typeface="Arial" pitchFamily="34" charset="0"/>
            </a:endParaRPr>
          </a:p>
          <a:p>
            <a:pPr eaLnBrk="1" hangingPunct="1"/>
            <a:endParaRPr lang="en-US" altLang="ko-KR" dirty="0">
              <a:solidFill>
                <a:srgbClr val="CC0000"/>
              </a:solidFill>
              <a:ea typeface="ＭＳ Ｐゴシック" pitchFamily="34" charset="-128"/>
            </a:endParaRPr>
          </a:p>
        </p:txBody>
      </p:sp>
      <p:sp>
        <p:nvSpPr>
          <p:cNvPr id="7783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24831267-91BA-4E5E-BFEB-821D26819354}" type="slidenum">
              <a:rPr lang="en-US" altLang="ko-KR"/>
              <a:pPr/>
              <a:t>82</a:t>
            </a:fld>
            <a:endParaRPr lang="en-US" altLang="ko-KR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78851" name="Picture 6" descr="arpanet2"/>
          <p:cNvPicPr>
            <a:picLocks noChangeAspect="1" noChangeArrowheads="1"/>
          </p:cNvPicPr>
          <p:nvPr/>
        </p:nvPicPr>
        <p:blipFill>
          <a:blip r:embed="rId3"/>
          <a:srcRect b="8458"/>
          <a:stretch>
            <a:fillRect/>
          </a:stretch>
        </p:blipFill>
        <p:spPr bwMode="auto">
          <a:xfrm>
            <a:off x="4495800" y="4222750"/>
            <a:ext cx="2716213" cy="263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85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77825" y="252413"/>
            <a:ext cx="7772400" cy="647700"/>
          </a:xfrm>
        </p:spPr>
        <p:txBody>
          <a:bodyPr/>
          <a:lstStyle/>
          <a:p>
            <a:pPr eaLnBrk="1" hangingPunct="1"/>
            <a:r>
              <a:rPr lang="ko-KR" altLang="en-US" dirty="0">
                <a:ea typeface="ＭＳ Ｐゴシック" pitchFamily="34" charset="-128"/>
              </a:rPr>
              <a:t>인터넷의 역사</a:t>
            </a:r>
            <a:endParaRPr lang="en-US" altLang="ko-KR" dirty="0">
              <a:ea typeface="ＭＳ Ｐゴシック" pitchFamily="34" charset="-128"/>
            </a:endParaRPr>
          </a:p>
        </p:txBody>
      </p:sp>
      <p:sp>
        <p:nvSpPr>
          <p:cNvPr id="15565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5000" y="1725613"/>
            <a:ext cx="3657600" cy="4419600"/>
          </a:xfrm>
        </p:spPr>
        <p:txBody>
          <a:bodyPr/>
          <a:lstStyle/>
          <a:p>
            <a:pPr marL="287338" indent="-287338" eaLnBrk="1" hangingPunct="1"/>
            <a:r>
              <a:rPr lang="en-US" altLang="ko-KR" sz="2400" dirty="0">
                <a:solidFill>
                  <a:srgbClr val="000099"/>
                </a:solidFill>
                <a:ea typeface="ＭＳ Ｐゴシック" pitchFamily="34" charset="-128"/>
              </a:rPr>
              <a:t>1961:</a:t>
            </a:r>
            <a:r>
              <a:rPr lang="en-US" altLang="ko-KR" sz="2400" dirty="0">
                <a:ea typeface="ＭＳ Ｐゴシック" pitchFamily="34" charset="-128"/>
              </a:rPr>
              <a:t> </a:t>
            </a:r>
            <a:r>
              <a:rPr lang="en-US" altLang="ko-KR" sz="2400" dirty="0" err="1">
                <a:ea typeface="ＭＳ Ｐゴシック" pitchFamily="34" charset="-128"/>
              </a:rPr>
              <a:t>Kleinrock</a:t>
            </a:r>
            <a:r>
              <a:rPr lang="en-US" altLang="ko-KR" sz="2400" dirty="0">
                <a:ea typeface="ＭＳ Ｐゴシック" pitchFamily="34" charset="-128"/>
              </a:rPr>
              <a:t> – </a:t>
            </a:r>
            <a:r>
              <a:rPr lang="ko-KR" altLang="en-US" sz="2400" dirty="0" err="1">
                <a:ea typeface="ＭＳ Ｐゴシック" pitchFamily="34" charset="-128"/>
              </a:rPr>
              <a:t>큐잉</a:t>
            </a:r>
            <a:r>
              <a:rPr lang="ko-KR" altLang="en-US" sz="2400" dirty="0">
                <a:ea typeface="ＭＳ Ｐゴシック" pitchFamily="34" charset="-128"/>
              </a:rPr>
              <a:t> 이론으로 </a:t>
            </a:r>
            <a:r>
              <a:rPr lang="ko-KR" altLang="en-US" sz="2400" dirty="0" err="1">
                <a:ea typeface="ＭＳ Ｐゴシック" pitchFamily="34" charset="-128"/>
              </a:rPr>
              <a:t>패킷</a:t>
            </a:r>
            <a:r>
              <a:rPr lang="ko-KR" altLang="en-US" sz="2400" dirty="0">
                <a:ea typeface="ＭＳ Ｐゴシック" pitchFamily="34" charset="-128"/>
              </a:rPr>
              <a:t> 교환의 효율성을 보임</a:t>
            </a:r>
            <a:endParaRPr lang="en-US" altLang="ko-KR" sz="2400" dirty="0">
              <a:ea typeface="ＭＳ Ｐゴシック" pitchFamily="34" charset="-128"/>
            </a:endParaRPr>
          </a:p>
          <a:p>
            <a:pPr marL="287338" indent="-287338" eaLnBrk="1" hangingPunct="1"/>
            <a:r>
              <a:rPr lang="en-US" altLang="ko-KR" sz="2400" dirty="0">
                <a:solidFill>
                  <a:srgbClr val="000099"/>
                </a:solidFill>
                <a:ea typeface="ＭＳ Ｐゴシック" pitchFamily="34" charset="-128"/>
              </a:rPr>
              <a:t>1964:</a:t>
            </a:r>
            <a:r>
              <a:rPr lang="en-US" altLang="ko-KR" sz="2400" dirty="0">
                <a:ea typeface="ＭＳ Ｐゴシック" pitchFamily="34" charset="-128"/>
              </a:rPr>
              <a:t> </a:t>
            </a:r>
            <a:r>
              <a:rPr lang="en-US" altLang="ko-KR" sz="2400" dirty="0" err="1">
                <a:ea typeface="ＭＳ Ｐゴシック" pitchFamily="34" charset="-128"/>
              </a:rPr>
              <a:t>Baran</a:t>
            </a:r>
            <a:r>
              <a:rPr lang="en-US" altLang="ko-KR" sz="2400" dirty="0">
                <a:ea typeface="ＭＳ Ｐゴシック" pitchFamily="34" charset="-128"/>
              </a:rPr>
              <a:t> – </a:t>
            </a:r>
            <a:r>
              <a:rPr lang="ko-KR" altLang="en-US" sz="2400" dirty="0">
                <a:ea typeface="ＭＳ Ｐゴシック" pitchFamily="34" charset="-128"/>
              </a:rPr>
              <a:t>군사네트워크에 </a:t>
            </a:r>
            <a:r>
              <a:rPr lang="ko-KR" altLang="en-US" sz="2400" dirty="0" err="1">
                <a:ea typeface="ＭＳ Ｐゴシック" pitchFamily="34" charset="-128"/>
              </a:rPr>
              <a:t>패킷</a:t>
            </a:r>
            <a:r>
              <a:rPr lang="ko-KR" altLang="en-US" sz="2400" dirty="0">
                <a:ea typeface="ＭＳ Ｐゴシック" pitchFamily="34" charset="-128"/>
              </a:rPr>
              <a:t> 교환 적용</a:t>
            </a:r>
            <a:endParaRPr lang="en-US" altLang="ko-KR" sz="2400" dirty="0">
              <a:ea typeface="ＭＳ Ｐゴシック" pitchFamily="34" charset="-128"/>
            </a:endParaRPr>
          </a:p>
          <a:p>
            <a:pPr marL="287338" indent="-287338" eaLnBrk="1" hangingPunct="1"/>
            <a:r>
              <a:rPr lang="en-US" altLang="ko-KR" sz="2400" dirty="0">
                <a:solidFill>
                  <a:srgbClr val="000099"/>
                </a:solidFill>
                <a:ea typeface="ＭＳ Ｐゴシック" pitchFamily="34" charset="-128"/>
              </a:rPr>
              <a:t>1967:</a:t>
            </a:r>
            <a:r>
              <a:rPr lang="en-US" altLang="ko-KR" sz="2400" dirty="0">
                <a:ea typeface="ＭＳ Ｐゴシック" pitchFamily="34" charset="-128"/>
              </a:rPr>
              <a:t> </a:t>
            </a:r>
            <a:r>
              <a:rPr lang="en-US" altLang="ko-KR" sz="2400" dirty="0" err="1">
                <a:ea typeface="ＭＳ Ｐゴシック" pitchFamily="34" charset="-128"/>
              </a:rPr>
              <a:t>ARPAnet</a:t>
            </a:r>
            <a:r>
              <a:rPr lang="en-US" altLang="ko-KR" sz="2400" dirty="0">
                <a:ea typeface="ＭＳ Ｐゴシック" pitchFamily="34" charset="-128"/>
              </a:rPr>
              <a:t> </a:t>
            </a:r>
            <a:r>
              <a:rPr lang="ko-KR" altLang="en-US" sz="2400" dirty="0">
                <a:ea typeface="ＭＳ Ｐゴシック" pitchFamily="34" charset="-128"/>
              </a:rPr>
              <a:t>이 </a:t>
            </a:r>
            <a:r>
              <a:rPr lang="en-US" altLang="ko-KR" sz="2400" dirty="0">
                <a:ea typeface="ＭＳ Ｐゴシック" pitchFamily="34" charset="-128"/>
              </a:rPr>
              <a:t>ARPA(Advanced Research Projects Agency)</a:t>
            </a:r>
            <a:r>
              <a:rPr lang="ko-KR" altLang="en-US" sz="2400" dirty="0">
                <a:ea typeface="ＭＳ Ｐゴシック" pitchFamily="34" charset="-128"/>
              </a:rPr>
              <a:t>에 의해 고안됨</a:t>
            </a:r>
            <a:endParaRPr lang="en-US" altLang="ko-KR" sz="2400" dirty="0">
              <a:ea typeface="ＭＳ Ｐゴシック" pitchFamily="34" charset="-128"/>
            </a:endParaRPr>
          </a:p>
          <a:p>
            <a:pPr marL="287338" indent="-287338" eaLnBrk="1" hangingPunct="1"/>
            <a:r>
              <a:rPr lang="en-US" altLang="ko-KR" sz="2400" dirty="0">
                <a:solidFill>
                  <a:srgbClr val="000099"/>
                </a:solidFill>
                <a:ea typeface="ＭＳ Ｐゴシック" pitchFamily="34" charset="-128"/>
              </a:rPr>
              <a:t>1969:</a:t>
            </a:r>
            <a:r>
              <a:rPr lang="en-US" altLang="ko-KR" sz="2400" dirty="0">
                <a:ea typeface="ＭＳ Ｐゴシック" pitchFamily="34" charset="-128"/>
              </a:rPr>
              <a:t> </a:t>
            </a:r>
            <a:r>
              <a:rPr lang="ko-KR" altLang="en-US" sz="2400" dirty="0">
                <a:ea typeface="ＭＳ Ｐゴシック" pitchFamily="34" charset="-128"/>
              </a:rPr>
              <a:t>최초의</a:t>
            </a:r>
            <a:r>
              <a:rPr lang="en-US" altLang="ko-KR" sz="2400" dirty="0">
                <a:ea typeface="ＭＳ Ｐゴシック" pitchFamily="34" charset="-128"/>
              </a:rPr>
              <a:t> </a:t>
            </a:r>
            <a:r>
              <a:rPr lang="en-US" altLang="ko-KR" sz="2400" dirty="0" err="1">
                <a:ea typeface="ＭＳ Ｐゴシック" pitchFamily="34" charset="-128"/>
              </a:rPr>
              <a:t>ARPAnet</a:t>
            </a:r>
            <a:r>
              <a:rPr lang="en-US" altLang="ko-KR" sz="2400" dirty="0">
                <a:ea typeface="ＭＳ Ｐゴシック" pitchFamily="34" charset="-128"/>
              </a:rPr>
              <a:t> </a:t>
            </a:r>
            <a:r>
              <a:rPr lang="ko-KR" altLang="en-US" sz="2400" dirty="0" err="1">
                <a:ea typeface="ＭＳ Ｐゴシック" pitchFamily="34" charset="-128"/>
              </a:rPr>
              <a:t>노드가</a:t>
            </a:r>
            <a:r>
              <a:rPr lang="ko-KR" altLang="en-US" sz="2400" dirty="0">
                <a:ea typeface="ＭＳ Ｐゴシック" pitchFamily="34" charset="-128"/>
              </a:rPr>
              <a:t> 동작</a:t>
            </a:r>
            <a:endParaRPr lang="en-US" altLang="ko-KR" sz="2400" dirty="0">
              <a:ea typeface="ＭＳ Ｐゴシック" pitchFamily="34" charset="-128"/>
            </a:endParaRPr>
          </a:p>
          <a:p>
            <a:pPr marL="287338" indent="-287338" eaLnBrk="1" hangingPunct="1">
              <a:buSzPct val="75000"/>
            </a:pPr>
            <a:endParaRPr lang="en-US" altLang="ko-KR" sz="2400" dirty="0">
              <a:ea typeface="ＭＳ Ｐゴシック" pitchFamily="34" charset="-128"/>
            </a:endParaRPr>
          </a:p>
        </p:txBody>
      </p:sp>
      <p:sp>
        <p:nvSpPr>
          <p:cNvPr id="78854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256088" y="1722438"/>
            <a:ext cx="4786312" cy="2871787"/>
          </a:xfrm>
        </p:spPr>
        <p:txBody>
          <a:bodyPr/>
          <a:lstStyle/>
          <a:p>
            <a:pPr marL="287338" indent="-287338" eaLnBrk="1" hangingPunct="1"/>
            <a:r>
              <a:rPr lang="en-US" altLang="ko-KR" sz="2400" dirty="0">
                <a:solidFill>
                  <a:srgbClr val="000099"/>
                </a:solidFill>
                <a:ea typeface="ＭＳ Ｐゴシック" pitchFamily="34" charset="-128"/>
              </a:rPr>
              <a:t>1972:</a:t>
            </a:r>
            <a:r>
              <a:rPr lang="en-US" altLang="ko-KR" sz="2400" dirty="0">
                <a:ea typeface="ＭＳ Ｐゴシック" pitchFamily="34" charset="-128"/>
              </a:rPr>
              <a:t> </a:t>
            </a:r>
          </a:p>
          <a:p>
            <a:pPr marL="628650" lvl="1" indent="-233363" eaLnBrk="1" hangingPunct="1"/>
            <a:r>
              <a:rPr lang="en-US" altLang="ko-KR" dirty="0" err="1">
                <a:ea typeface="Arial" pitchFamily="34" charset="0"/>
              </a:rPr>
              <a:t>ARPAnet</a:t>
            </a:r>
            <a:r>
              <a:rPr lang="en-US" altLang="ko-KR" dirty="0">
                <a:ea typeface="Arial" pitchFamily="34" charset="0"/>
              </a:rPr>
              <a:t> </a:t>
            </a:r>
            <a:r>
              <a:rPr lang="ko-KR" altLang="en-US" dirty="0">
                <a:ea typeface="Arial" pitchFamily="34" charset="0"/>
              </a:rPr>
              <a:t>공개 데모</a:t>
            </a:r>
            <a:endParaRPr lang="en-US" altLang="ko-KR" dirty="0">
              <a:ea typeface="Arial" pitchFamily="34" charset="0"/>
            </a:endParaRPr>
          </a:p>
          <a:p>
            <a:pPr marL="628650" lvl="1" indent="-233363" eaLnBrk="1" hangingPunct="1"/>
            <a:r>
              <a:rPr lang="en-US" altLang="ko-KR" dirty="0">
                <a:ea typeface="Arial" pitchFamily="34" charset="0"/>
              </a:rPr>
              <a:t>NCP (Network Control Protocol) </a:t>
            </a:r>
            <a:r>
              <a:rPr lang="ko-KR" altLang="en-US" dirty="0">
                <a:ea typeface="Arial" pitchFamily="34" charset="0"/>
              </a:rPr>
              <a:t>최초의</a:t>
            </a:r>
            <a:r>
              <a:rPr lang="en-US" altLang="ko-KR" dirty="0">
                <a:ea typeface="Arial" pitchFamily="34" charset="0"/>
              </a:rPr>
              <a:t> </a:t>
            </a:r>
            <a:r>
              <a:rPr lang="ko-KR" altLang="en-US" dirty="0">
                <a:ea typeface="Arial" pitchFamily="34" charset="0"/>
              </a:rPr>
              <a:t>호스트간 프로토콜</a:t>
            </a:r>
            <a:endParaRPr lang="en-US" altLang="ko-KR" dirty="0">
              <a:ea typeface="Arial" pitchFamily="34" charset="0"/>
            </a:endParaRPr>
          </a:p>
          <a:p>
            <a:pPr marL="628650" lvl="1" indent="-233363" eaLnBrk="1" hangingPunct="1"/>
            <a:r>
              <a:rPr lang="ko-KR" altLang="en-US" dirty="0">
                <a:ea typeface="Arial" pitchFamily="34" charset="0"/>
              </a:rPr>
              <a:t>최초의 </a:t>
            </a:r>
            <a:r>
              <a:rPr lang="en-US" altLang="ko-KR" dirty="0">
                <a:ea typeface="Arial" pitchFamily="34" charset="0"/>
              </a:rPr>
              <a:t>e-mail </a:t>
            </a:r>
            <a:r>
              <a:rPr lang="ko-KR" altLang="en-US" dirty="0">
                <a:ea typeface="Arial" pitchFamily="34" charset="0"/>
              </a:rPr>
              <a:t>프로그램</a:t>
            </a:r>
            <a:endParaRPr lang="en-US" altLang="ko-KR" dirty="0">
              <a:ea typeface="Arial" pitchFamily="34" charset="0"/>
            </a:endParaRPr>
          </a:p>
          <a:p>
            <a:pPr marL="628650" lvl="1" indent="-233363" eaLnBrk="1" hangingPunct="1"/>
            <a:r>
              <a:rPr lang="en-US" altLang="ko-KR" dirty="0" err="1">
                <a:ea typeface="Arial" pitchFamily="34" charset="0"/>
              </a:rPr>
              <a:t>ARPAnet</a:t>
            </a:r>
            <a:r>
              <a:rPr lang="ko-KR" altLang="en-US" dirty="0">
                <a:ea typeface="Arial" pitchFamily="34" charset="0"/>
              </a:rPr>
              <a:t>에</a:t>
            </a:r>
            <a:r>
              <a:rPr lang="en-US" altLang="ko-KR" dirty="0">
                <a:ea typeface="Arial" pitchFamily="34" charset="0"/>
              </a:rPr>
              <a:t> 15 </a:t>
            </a:r>
            <a:r>
              <a:rPr lang="ko-KR" altLang="en-US" dirty="0">
                <a:ea typeface="Arial" pitchFamily="34" charset="0"/>
              </a:rPr>
              <a:t>개의 </a:t>
            </a:r>
            <a:r>
              <a:rPr lang="ko-KR" altLang="en-US" dirty="0" err="1">
                <a:ea typeface="Arial" pitchFamily="34" charset="0"/>
              </a:rPr>
              <a:t>노드</a:t>
            </a:r>
            <a:r>
              <a:rPr lang="ko-KR" altLang="en-US" dirty="0">
                <a:ea typeface="Arial" pitchFamily="34" charset="0"/>
              </a:rPr>
              <a:t> 존재</a:t>
            </a:r>
            <a:endParaRPr lang="en-US" altLang="ko-KR" dirty="0">
              <a:ea typeface="Arial" pitchFamily="34" charset="0"/>
            </a:endParaRPr>
          </a:p>
        </p:txBody>
      </p:sp>
      <p:sp>
        <p:nvSpPr>
          <p:cNvPr id="78855" name="Rectangle 5"/>
          <p:cNvSpPr>
            <a:spLocks noChangeArrowheads="1"/>
          </p:cNvSpPr>
          <p:nvPr/>
        </p:nvSpPr>
        <p:spPr bwMode="auto">
          <a:xfrm>
            <a:off x="523875" y="1028700"/>
            <a:ext cx="77724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800" i="1" dirty="0">
                <a:solidFill>
                  <a:srgbClr val="CC0000"/>
                </a:solidFill>
                <a:latin typeface="Comic Sans MS" pitchFamily="66" charset="0"/>
              </a:rPr>
              <a:t>1961-1972: </a:t>
            </a:r>
            <a:r>
              <a:rPr lang="ko-KR" altLang="en-US" sz="2800" i="1" dirty="0">
                <a:solidFill>
                  <a:srgbClr val="CC0000"/>
                </a:solidFill>
                <a:latin typeface="Comic Sans MS" pitchFamily="66" charset="0"/>
              </a:rPr>
              <a:t>초기 </a:t>
            </a:r>
            <a:r>
              <a:rPr lang="ko-KR" altLang="en-US" sz="2800" i="1" dirty="0" err="1">
                <a:solidFill>
                  <a:srgbClr val="CC0000"/>
                </a:solidFill>
                <a:latin typeface="Comic Sans MS" pitchFamily="66" charset="0"/>
              </a:rPr>
              <a:t>패킷교환</a:t>
            </a:r>
            <a:r>
              <a:rPr lang="ko-KR" altLang="en-US" sz="2800" i="1" dirty="0">
                <a:solidFill>
                  <a:srgbClr val="CC0000"/>
                </a:solidFill>
                <a:latin typeface="Comic Sans MS" pitchFamily="66" charset="0"/>
              </a:rPr>
              <a:t> 원리</a:t>
            </a:r>
            <a:endParaRPr lang="en-US" altLang="ko-KR" sz="2800" u="sng" dirty="0">
              <a:solidFill>
                <a:srgbClr val="CC0000"/>
              </a:solidFill>
              <a:latin typeface="Comic Sans MS" pitchFamily="66" charset="0"/>
            </a:endParaRPr>
          </a:p>
        </p:txBody>
      </p:sp>
      <p:pic>
        <p:nvPicPr>
          <p:cNvPr id="78856" name="Picture 11" descr="underline_base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7513" y="771525"/>
            <a:ext cx="36560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85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1A9BD858-0409-44B4-9DCA-1498EB725D33}" type="slidenum">
              <a:rPr lang="en-US" altLang="ko-KR"/>
              <a:pPr/>
              <a:t>83</a:t>
            </a:fld>
            <a:endParaRPr lang="en-US" altLang="ko-KR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98450" y="1795463"/>
            <a:ext cx="4506913" cy="4457700"/>
          </a:xfrm>
        </p:spPr>
        <p:txBody>
          <a:bodyPr/>
          <a:lstStyle/>
          <a:p>
            <a:pPr eaLnBrk="1" hangingPunct="1"/>
            <a:r>
              <a:rPr lang="en-US" altLang="ko-KR" sz="2400" dirty="0">
                <a:solidFill>
                  <a:srgbClr val="000099"/>
                </a:solidFill>
                <a:ea typeface="ＭＳ Ｐゴシック" pitchFamily="34" charset="-128"/>
              </a:rPr>
              <a:t>1970:</a:t>
            </a:r>
            <a:r>
              <a:rPr lang="en-US" altLang="ko-KR" sz="2400" dirty="0">
                <a:ea typeface="ＭＳ Ｐゴシック" pitchFamily="34" charset="-128"/>
              </a:rPr>
              <a:t> </a:t>
            </a:r>
            <a:r>
              <a:rPr lang="ko-KR" altLang="en-US" sz="2400" dirty="0">
                <a:ea typeface="ＭＳ Ｐゴシック" pitchFamily="34" charset="-128"/>
              </a:rPr>
              <a:t>하와이의 </a:t>
            </a:r>
            <a:r>
              <a:rPr lang="en-US" altLang="ko-KR" sz="2400" dirty="0" err="1">
                <a:ea typeface="ＭＳ Ｐゴシック" pitchFamily="34" charset="-128"/>
              </a:rPr>
              <a:t>ALOHAnet</a:t>
            </a:r>
            <a:r>
              <a:rPr lang="en-US" altLang="ko-KR" sz="2400" dirty="0">
                <a:ea typeface="ＭＳ Ｐゴシック" pitchFamily="34" charset="-128"/>
              </a:rPr>
              <a:t> </a:t>
            </a:r>
            <a:r>
              <a:rPr lang="ko-KR" altLang="en-US" sz="2400" dirty="0">
                <a:ea typeface="ＭＳ Ｐゴシック" pitchFamily="34" charset="-128"/>
              </a:rPr>
              <a:t>위성 네트워크</a:t>
            </a:r>
            <a:endParaRPr lang="en-US" altLang="ko-KR" sz="2400" dirty="0">
              <a:ea typeface="ＭＳ Ｐゴシック" pitchFamily="34" charset="-128"/>
            </a:endParaRPr>
          </a:p>
          <a:p>
            <a:pPr eaLnBrk="1" hangingPunct="1"/>
            <a:r>
              <a:rPr lang="en-US" altLang="ko-KR" sz="2400" dirty="0">
                <a:solidFill>
                  <a:srgbClr val="000099"/>
                </a:solidFill>
                <a:ea typeface="ＭＳ Ｐゴシック" pitchFamily="34" charset="-128"/>
              </a:rPr>
              <a:t>1974:</a:t>
            </a:r>
            <a:r>
              <a:rPr lang="en-US" altLang="ko-KR" sz="2400" dirty="0">
                <a:ea typeface="ＭＳ Ｐゴシック" pitchFamily="34" charset="-128"/>
              </a:rPr>
              <a:t> Cerf and Kahn – </a:t>
            </a:r>
            <a:r>
              <a:rPr lang="ko-KR" altLang="en-US" sz="2400" dirty="0">
                <a:ea typeface="ＭＳ Ｐゴシック" pitchFamily="34" charset="-128"/>
              </a:rPr>
              <a:t>네트워크 상호연결을 위한 아키텍처</a:t>
            </a:r>
            <a:endParaRPr lang="en-US" altLang="ko-KR" sz="2400" dirty="0">
              <a:ea typeface="ＭＳ Ｐゴシック" pitchFamily="34" charset="-128"/>
            </a:endParaRPr>
          </a:p>
          <a:p>
            <a:pPr eaLnBrk="1" hangingPunct="1"/>
            <a:r>
              <a:rPr lang="en-US" altLang="ko-KR" sz="2400" dirty="0">
                <a:solidFill>
                  <a:srgbClr val="000099"/>
                </a:solidFill>
                <a:ea typeface="ＭＳ Ｐゴシック" pitchFamily="34" charset="-128"/>
              </a:rPr>
              <a:t>1976:</a:t>
            </a:r>
            <a:r>
              <a:rPr lang="en-US" altLang="ko-KR" sz="2400" dirty="0">
                <a:ea typeface="ＭＳ Ｐゴシック" pitchFamily="34" charset="-128"/>
              </a:rPr>
              <a:t> Xerox PARC</a:t>
            </a:r>
            <a:r>
              <a:rPr lang="ko-KR" altLang="en-US" sz="2400" dirty="0">
                <a:ea typeface="ＭＳ Ｐゴシック" pitchFamily="34" charset="-128"/>
              </a:rPr>
              <a:t>의 </a:t>
            </a:r>
            <a:r>
              <a:rPr lang="en-US" altLang="ko-KR" sz="2400" dirty="0">
                <a:ea typeface="ＭＳ Ｐゴシック" pitchFamily="34" charset="-128"/>
              </a:rPr>
              <a:t>Ethernet</a:t>
            </a:r>
          </a:p>
          <a:p>
            <a:pPr eaLnBrk="1" hangingPunct="1"/>
            <a:r>
              <a:rPr lang="en-US" altLang="ko-KR" sz="2400" dirty="0">
                <a:solidFill>
                  <a:srgbClr val="000099"/>
                </a:solidFill>
                <a:ea typeface="ＭＳ Ｐゴシック" pitchFamily="34" charset="-128"/>
              </a:rPr>
              <a:t>70</a:t>
            </a:r>
            <a:r>
              <a:rPr lang="ko-KR" altLang="en-US" sz="2400" dirty="0">
                <a:solidFill>
                  <a:srgbClr val="000099"/>
                </a:solidFill>
                <a:ea typeface="ＭＳ Ｐゴシック" pitchFamily="34" charset="-128"/>
              </a:rPr>
              <a:t>년대 후반</a:t>
            </a:r>
            <a:r>
              <a:rPr lang="en-US" altLang="ja-JP" sz="2400" dirty="0">
                <a:solidFill>
                  <a:srgbClr val="000099"/>
                </a:solidFill>
                <a:ea typeface="ＭＳ Ｐゴシック" pitchFamily="34" charset="-128"/>
              </a:rPr>
              <a:t>:</a:t>
            </a:r>
            <a:r>
              <a:rPr lang="en-US" altLang="ja-JP" sz="2400" dirty="0">
                <a:ea typeface="ＭＳ Ｐゴシック" pitchFamily="34" charset="-128"/>
              </a:rPr>
              <a:t> </a:t>
            </a:r>
            <a:r>
              <a:rPr lang="ko-KR" altLang="en-US" sz="2400" dirty="0">
                <a:ea typeface="ＭＳ Ｐゴシック" pitchFamily="34" charset="-128"/>
              </a:rPr>
              <a:t>독점 아키텍처들</a:t>
            </a:r>
            <a:r>
              <a:rPr lang="en-US" altLang="ja-JP" sz="2400" dirty="0">
                <a:ea typeface="ＭＳ Ｐゴシック" pitchFamily="34" charset="-128"/>
              </a:rPr>
              <a:t>: </a:t>
            </a:r>
            <a:r>
              <a:rPr lang="en-US" altLang="ja-JP" sz="2400" dirty="0" err="1">
                <a:ea typeface="ＭＳ Ｐゴシック" pitchFamily="34" charset="-128"/>
              </a:rPr>
              <a:t>DECnet</a:t>
            </a:r>
            <a:r>
              <a:rPr lang="en-US" altLang="ja-JP" sz="2400" dirty="0">
                <a:ea typeface="ＭＳ Ｐゴシック" pitchFamily="34" charset="-128"/>
              </a:rPr>
              <a:t>, SNA, XNA</a:t>
            </a:r>
          </a:p>
          <a:p>
            <a:pPr eaLnBrk="1" hangingPunct="1"/>
            <a:r>
              <a:rPr lang="en-US" altLang="ko-KR" sz="2400" dirty="0">
                <a:solidFill>
                  <a:srgbClr val="000099"/>
                </a:solidFill>
                <a:ea typeface="ＭＳ Ｐゴシック" pitchFamily="34" charset="-128"/>
              </a:rPr>
              <a:t>70</a:t>
            </a:r>
            <a:r>
              <a:rPr lang="ko-KR" altLang="en-US" sz="2400" dirty="0">
                <a:solidFill>
                  <a:srgbClr val="000099"/>
                </a:solidFill>
                <a:ea typeface="ＭＳ Ｐゴシック" pitchFamily="34" charset="-128"/>
              </a:rPr>
              <a:t>년대 후반</a:t>
            </a:r>
            <a:r>
              <a:rPr lang="en-US" altLang="ja-JP" sz="2400" dirty="0">
                <a:solidFill>
                  <a:srgbClr val="000099"/>
                </a:solidFill>
                <a:ea typeface="ＭＳ Ｐゴシック" pitchFamily="34" charset="-128"/>
              </a:rPr>
              <a:t>:</a:t>
            </a:r>
            <a:r>
              <a:rPr lang="en-US" altLang="ja-JP" sz="2400" dirty="0">
                <a:ea typeface="ＭＳ Ｐゴシック" pitchFamily="34" charset="-128"/>
              </a:rPr>
              <a:t> </a:t>
            </a:r>
            <a:r>
              <a:rPr lang="ko-KR" altLang="en-US" sz="2400" dirty="0">
                <a:ea typeface="ＭＳ Ｐゴシック" pitchFamily="34" charset="-128"/>
              </a:rPr>
              <a:t>고정길이 </a:t>
            </a:r>
            <a:r>
              <a:rPr lang="ko-KR" altLang="en-US" sz="2400" dirty="0" err="1">
                <a:ea typeface="ＭＳ Ｐゴシック" pitchFamily="34" charset="-128"/>
              </a:rPr>
              <a:t>패킷의</a:t>
            </a:r>
            <a:r>
              <a:rPr lang="ko-KR" altLang="en-US" sz="2400" dirty="0">
                <a:ea typeface="ＭＳ Ｐゴシック" pitchFamily="34" charset="-128"/>
              </a:rPr>
              <a:t> </a:t>
            </a:r>
            <a:r>
              <a:rPr lang="ko-KR" altLang="en-US" sz="2400" dirty="0" err="1">
                <a:ea typeface="ＭＳ Ｐゴシック" pitchFamily="34" charset="-128"/>
              </a:rPr>
              <a:t>스위칭</a:t>
            </a:r>
            <a:r>
              <a:rPr lang="en-US" altLang="ja-JP" sz="2400" dirty="0">
                <a:ea typeface="ＭＳ Ｐゴシック" pitchFamily="34" charset="-128"/>
              </a:rPr>
              <a:t> (ATM </a:t>
            </a:r>
            <a:r>
              <a:rPr lang="ko-KR" altLang="en-US" sz="2400" dirty="0">
                <a:ea typeface="ＭＳ Ｐゴシック" pitchFamily="34" charset="-128"/>
              </a:rPr>
              <a:t>의 전조</a:t>
            </a:r>
            <a:r>
              <a:rPr lang="en-US" altLang="ja-JP" sz="2400" dirty="0">
                <a:ea typeface="ＭＳ Ｐゴシック" pitchFamily="34" charset="-128"/>
              </a:rPr>
              <a:t>)</a:t>
            </a:r>
          </a:p>
          <a:p>
            <a:pPr eaLnBrk="1" hangingPunct="1"/>
            <a:r>
              <a:rPr lang="en-US" altLang="ko-KR" sz="2400" dirty="0">
                <a:solidFill>
                  <a:srgbClr val="000099"/>
                </a:solidFill>
                <a:ea typeface="ＭＳ Ｐゴシック" pitchFamily="34" charset="-128"/>
              </a:rPr>
              <a:t>1979:</a:t>
            </a:r>
            <a:r>
              <a:rPr lang="en-US" altLang="ko-KR" sz="2400" dirty="0">
                <a:ea typeface="ＭＳ Ｐゴシック" pitchFamily="34" charset="-128"/>
              </a:rPr>
              <a:t> </a:t>
            </a:r>
            <a:r>
              <a:rPr lang="en-US" altLang="ko-KR" sz="2400" dirty="0" err="1">
                <a:ea typeface="ＭＳ Ｐゴシック" pitchFamily="34" charset="-128"/>
              </a:rPr>
              <a:t>ARPAnet</a:t>
            </a:r>
            <a:r>
              <a:rPr lang="ko-KR" altLang="en-US" sz="2400" dirty="0">
                <a:ea typeface="ＭＳ Ｐゴシック" pitchFamily="34" charset="-128"/>
              </a:rPr>
              <a:t>에</a:t>
            </a:r>
            <a:r>
              <a:rPr lang="en-US" altLang="ko-KR" sz="2400" dirty="0">
                <a:ea typeface="ＭＳ Ｐゴシック" pitchFamily="34" charset="-128"/>
              </a:rPr>
              <a:t> 200</a:t>
            </a:r>
            <a:r>
              <a:rPr lang="ko-KR" altLang="en-US" sz="2400" dirty="0">
                <a:ea typeface="ＭＳ Ｐゴシック" pitchFamily="34" charset="-128"/>
              </a:rPr>
              <a:t>개의 </a:t>
            </a:r>
            <a:r>
              <a:rPr lang="ko-KR" altLang="en-US" sz="2400" dirty="0" err="1">
                <a:ea typeface="ＭＳ Ｐゴシック" pitchFamily="34" charset="-128"/>
              </a:rPr>
              <a:t>노드</a:t>
            </a:r>
            <a:endParaRPr lang="en-US" altLang="ko-KR" sz="2400" dirty="0">
              <a:ea typeface="ＭＳ Ｐゴシック" pitchFamily="34" charset="-128"/>
            </a:endParaRPr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999038" y="2155825"/>
            <a:ext cx="3924300" cy="3487738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ko-KR" sz="2400" dirty="0">
                <a:solidFill>
                  <a:srgbClr val="000090"/>
                </a:solidFill>
                <a:ea typeface="ＭＳ Ｐゴシック" pitchFamily="34" charset="-128"/>
              </a:rPr>
              <a:t>Cerf </a:t>
            </a:r>
            <a:r>
              <a:rPr lang="ko-KR" altLang="en-US" sz="2400" dirty="0">
                <a:solidFill>
                  <a:srgbClr val="000090"/>
                </a:solidFill>
                <a:ea typeface="ＭＳ Ｐゴシック" pitchFamily="34" charset="-128"/>
              </a:rPr>
              <a:t>와</a:t>
            </a:r>
            <a:r>
              <a:rPr lang="en-US" altLang="ko-KR" sz="2400" dirty="0">
                <a:solidFill>
                  <a:srgbClr val="000090"/>
                </a:solidFill>
                <a:ea typeface="ＭＳ Ｐゴシック" pitchFamily="34" charset="-128"/>
              </a:rPr>
              <a:t> Kahn</a:t>
            </a:r>
            <a:r>
              <a:rPr lang="ko-KR" altLang="en-US" sz="2400" dirty="0">
                <a:solidFill>
                  <a:srgbClr val="000090"/>
                </a:solidFill>
                <a:ea typeface="ＭＳ Ｐゴシック" pitchFamily="34" charset="-128"/>
              </a:rPr>
              <a:t>의 </a:t>
            </a:r>
            <a:r>
              <a:rPr lang="en-US" altLang="ja-JP" sz="2400" dirty="0">
                <a:solidFill>
                  <a:srgbClr val="000090"/>
                </a:solidFill>
                <a:ea typeface="ＭＳ Ｐゴシック" pitchFamily="34" charset="-128"/>
              </a:rPr>
              <a:t>internetworking </a:t>
            </a:r>
            <a:r>
              <a:rPr lang="ko-KR" altLang="en-US" sz="2400" dirty="0">
                <a:solidFill>
                  <a:srgbClr val="000090"/>
                </a:solidFill>
                <a:ea typeface="ＭＳ Ｐゴシック" pitchFamily="34" charset="-128"/>
              </a:rPr>
              <a:t>원칙</a:t>
            </a:r>
            <a:r>
              <a:rPr lang="en-US" altLang="ja-JP" sz="2400" dirty="0">
                <a:solidFill>
                  <a:srgbClr val="000090"/>
                </a:solidFill>
                <a:ea typeface="ＭＳ Ｐゴシック" pitchFamily="34" charset="-128"/>
              </a:rPr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 dirty="0">
                <a:ea typeface="Arial" pitchFamily="34" charset="0"/>
              </a:rPr>
              <a:t>minimalism, autonomy – </a:t>
            </a:r>
            <a:r>
              <a:rPr lang="ko-KR" altLang="en-US" sz="2000" dirty="0">
                <a:ea typeface="Arial" pitchFamily="34" charset="0"/>
              </a:rPr>
              <a:t>네트워크 상호연결을 위해 내부변경을 요구하면 안됨</a:t>
            </a:r>
            <a:endParaRPr lang="en-US" altLang="ko-KR" sz="2000" dirty="0">
              <a:ea typeface="Arial" pitchFamily="34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 dirty="0">
                <a:ea typeface="Arial" pitchFamily="34" charset="0"/>
              </a:rPr>
              <a:t>best effort </a:t>
            </a:r>
            <a:r>
              <a:rPr lang="ko-KR" altLang="en-US" sz="2000" dirty="0">
                <a:ea typeface="Arial" pitchFamily="34" charset="0"/>
              </a:rPr>
              <a:t>서비스 모델</a:t>
            </a:r>
            <a:endParaRPr lang="en-US" altLang="ko-KR" sz="2000" dirty="0">
              <a:ea typeface="Arial" pitchFamily="34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 dirty="0">
                <a:ea typeface="Arial" pitchFamily="34" charset="0"/>
              </a:rPr>
              <a:t>stateless routers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 dirty="0">
                <a:ea typeface="Arial" pitchFamily="34" charset="0"/>
              </a:rPr>
              <a:t>decentralized control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ko-KR" altLang="en-US" sz="2400" dirty="0">
                <a:solidFill>
                  <a:srgbClr val="000090"/>
                </a:solidFill>
                <a:ea typeface="ＭＳ Ｐゴシック" pitchFamily="34" charset="-128"/>
              </a:rPr>
              <a:t>오늘날의 인터넷 아키텍처를 정의함</a:t>
            </a:r>
            <a:endParaRPr lang="en-US" altLang="ko-KR" sz="2400" dirty="0">
              <a:solidFill>
                <a:srgbClr val="000090"/>
              </a:solidFill>
              <a:ea typeface="ＭＳ Ｐゴシック" pitchFamily="34" charset="-128"/>
            </a:endParaRPr>
          </a:p>
        </p:txBody>
      </p:sp>
      <p:sp>
        <p:nvSpPr>
          <p:cNvPr id="79877" name="Rectangle 5"/>
          <p:cNvSpPr>
            <a:spLocks noChangeArrowheads="1"/>
          </p:cNvSpPr>
          <p:nvPr/>
        </p:nvSpPr>
        <p:spPr bwMode="auto">
          <a:xfrm>
            <a:off x="523875" y="1028700"/>
            <a:ext cx="79724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i="1" dirty="0">
                <a:solidFill>
                  <a:srgbClr val="CC0000"/>
                </a:solidFill>
                <a:latin typeface="Comic Sans MS" pitchFamily="66" charset="0"/>
              </a:rPr>
              <a:t>1972-1980: </a:t>
            </a:r>
            <a:r>
              <a:rPr lang="ko-KR" altLang="en-US" i="1" dirty="0" err="1">
                <a:solidFill>
                  <a:srgbClr val="CC0000"/>
                </a:solidFill>
                <a:latin typeface="Comic Sans MS" pitchFamily="66" charset="0"/>
              </a:rPr>
              <a:t>인터네트워킹</a:t>
            </a:r>
            <a:r>
              <a:rPr lang="en-US" altLang="ko-KR" i="1" dirty="0">
                <a:solidFill>
                  <a:srgbClr val="CC0000"/>
                </a:solidFill>
                <a:latin typeface="Comic Sans MS" pitchFamily="66" charset="0"/>
              </a:rPr>
              <a:t>, </a:t>
            </a:r>
            <a:r>
              <a:rPr lang="ko-KR" altLang="en-US" i="1" dirty="0">
                <a:solidFill>
                  <a:srgbClr val="CC0000"/>
                </a:solidFill>
                <a:latin typeface="Comic Sans MS" pitchFamily="66" charset="0"/>
              </a:rPr>
              <a:t>새로운 독점 네트워크들</a:t>
            </a:r>
            <a:endParaRPr lang="en-US" altLang="ko-KR" sz="4000" u="sng" dirty="0">
              <a:solidFill>
                <a:srgbClr val="CC0000"/>
              </a:solidFill>
              <a:latin typeface="Comic Sans MS" pitchFamily="66" charset="0"/>
            </a:endParaRPr>
          </a:p>
        </p:txBody>
      </p:sp>
      <p:sp>
        <p:nvSpPr>
          <p:cNvPr id="79878" name="Rectangle 6"/>
          <p:cNvSpPr>
            <a:spLocks noChangeArrowheads="1"/>
          </p:cNvSpPr>
          <p:nvPr/>
        </p:nvSpPr>
        <p:spPr bwMode="auto">
          <a:xfrm>
            <a:off x="4970463" y="1982788"/>
            <a:ext cx="3878262" cy="3619500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>
              <a:latin typeface="Times New Roman" pitchFamily="18" charset="0"/>
            </a:endParaRPr>
          </a:p>
        </p:txBody>
      </p:sp>
      <p:sp>
        <p:nvSpPr>
          <p:cNvPr id="79879" name="Rectangle 2"/>
          <p:cNvSpPr>
            <a:spLocks noChangeArrowheads="1"/>
          </p:cNvSpPr>
          <p:nvPr/>
        </p:nvSpPr>
        <p:spPr bwMode="auto">
          <a:xfrm>
            <a:off x="377825" y="252413"/>
            <a:ext cx="77724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ko-KR" altLang="en-US" sz="4400" dirty="0">
                <a:solidFill>
                  <a:srgbClr val="000099"/>
                </a:solidFill>
                <a:latin typeface="Gill Sans MT" pitchFamily="34" charset="0"/>
              </a:rPr>
              <a:t>인터넷 역사</a:t>
            </a:r>
            <a:endParaRPr lang="en-US" altLang="ko-KR" sz="4400" dirty="0">
              <a:solidFill>
                <a:srgbClr val="000099"/>
              </a:solidFill>
              <a:latin typeface="Gill Sans MT" pitchFamily="34" charset="0"/>
            </a:endParaRPr>
          </a:p>
        </p:txBody>
      </p:sp>
      <p:pic>
        <p:nvPicPr>
          <p:cNvPr id="79880" name="Picture 12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7513" y="771525"/>
            <a:ext cx="36560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8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1004F6B8-F82F-4EE7-9548-5F5D7CB0A11A}" type="slidenum">
              <a:rPr lang="en-US" altLang="ko-KR"/>
              <a:pPr/>
              <a:t>84</a:t>
            </a:fld>
            <a:endParaRPr lang="en-US" altLang="ko-KR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801813"/>
            <a:ext cx="3810000" cy="4457700"/>
          </a:xfrm>
        </p:spPr>
        <p:txBody>
          <a:bodyPr/>
          <a:lstStyle/>
          <a:p>
            <a:pPr marL="287338" indent="-287338" eaLnBrk="1" hangingPunct="1"/>
            <a:r>
              <a:rPr lang="en-US" altLang="ko-KR" sz="2400" dirty="0">
                <a:solidFill>
                  <a:srgbClr val="000099"/>
                </a:solidFill>
                <a:ea typeface="ＭＳ Ｐゴシック" pitchFamily="34" charset="-128"/>
              </a:rPr>
              <a:t>1983:</a:t>
            </a:r>
            <a:r>
              <a:rPr lang="en-US" altLang="ko-KR" sz="2400" dirty="0">
                <a:ea typeface="ＭＳ Ｐゴシック" pitchFamily="34" charset="-128"/>
              </a:rPr>
              <a:t> TCP/IP </a:t>
            </a:r>
            <a:r>
              <a:rPr lang="ko-KR" altLang="en-US" sz="2400" dirty="0">
                <a:ea typeface="ＭＳ Ｐゴシック" pitchFamily="34" charset="-128"/>
              </a:rPr>
              <a:t>채택</a:t>
            </a:r>
            <a:endParaRPr lang="en-US" altLang="ko-KR" sz="2400" dirty="0">
              <a:ea typeface="ＭＳ Ｐゴシック" pitchFamily="34" charset="-128"/>
            </a:endParaRPr>
          </a:p>
          <a:p>
            <a:pPr marL="287338" indent="-287338" eaLnBrk="1" hangingPunct="1"/>
            <a:r>
              <a:rPr lang="en-US" altLang="ko-KR" sz="2400" dirty="0">
                <a:solidFill>
                  <a:srgbClr val="000099"/>
                </a:solidFill>
                <a:ea typeface="ＭＳ Ｐゴシック" pitchFamily="34" charset="-128"/>
              </a:rPr>
              <a:t>1982:</a:t>
            </a:r>
            <a:r>
              <a:rPr lang="en-US" altLang="ko-KR" sz="2400" dirty="0">
                <a:ea typeface="ＭＳ Ｐゴシック" pitchFamily="34" charset="-128"/>
              </a:rPr>
              <a:t> SMTP e-mail </a:t>
            </a:r>
            <a:r>
              <a:rPr lang="ko-KR" altLang="en-US" sz="2400" dirty="0">
                <a:ea typeface="ＭＳ Ｐゴシック" pitchFamily="34" charset="-128"/>
              </a:rPr>
              <a:t>프로토콜 정의</a:t>
            </a:r>
            <a:endParaRPr lang="en-US" altLang="ko-KR" sz="2400" dirty="0">
              <a:ea typeface="ＭＳ Ｐゴシック" pitchFamily="34" charset="-128"/>
            </a:endParaRPr>
          </a:p>
          <a:p>
            <a:pPr marL="287338" indent="-287338" eaLnBrk="1" hangingPunct="1"/>
            <a:r>
              <a:rPr lang="en-US" altLang="ko-KR" sz="2400" dirty="0">
                <a:solidFill>
                  <a:srgbClr val="000099"/>
                </a:solidFill>
                <a:ea typeface="ＭＳ Ｐゴシック" pitchFamily="34" charset="-128"/>
              </a:rPr>
              <a:t>1983:</a:t>
            </a:r>
            <a:r>
              <a:rPr lang="en-US" altLang="ko-KR" sz="2400" dirty="0">
                <a:ea typeface="ＭＳ Ｐゴシック" pitchFamily="34" charset="-128"/>
              </a:rPr>
              <a:t> </a:t>
            </a:r>
            <a:r>
              <a:rPr lang="ko-KR" altLang="en-US" sz="2400" dirty="0">
                <a:ea typeface="ＭＳ Ｐゴシック" pitchFamily="34" charset="-128"/>
              </a:rPr>
              <a:t>이름</a:t>
            </a:r>
            <a:r>
              <a:rPr lang="en-US" altLang="ko-KR" sz="2400" dirty="0">
                <a:ea typeface="ＭＳ Ｐゴシック" pitchFamily="34" charset="-128"/>
              </a:rPr>
              <a:t>-IP</a:t>
            </a:r>
            <a:r>
              <a:rPr lang="ko-KR" altLang="en-US" sz="2400" dirty="0">
                <a:ea typeface="ＭＳ Ｐゴシック" pitchFamily="34" charset="-128"/>
              </a:rPr>
              <a:t>주소 변환을 위한 </a:t>
            </a:r>
            <a:r>
              <a:rPr lang="en-US" altLang="ko-KR" sz="2400" dirty="0">
                <a:ea typeface="ＭＳ Ｐゴシック" pitchFamily="34" charset="-128"/>
              </a:rPr>
              <a:t>DNS </a:t>
            </a:r>
            <a:r>
              <a:rPr lang="ko-KR" altLang="en-US" sz="2400" dirty="0">
                <a:ea typeface="ＭＳ Ｐゴシック" pitchFamily="34" charset="-128"/>
              </a:rPr>
              <a:t>정의</a:t>
            </a:r>
            <a:endParaRPr lang="en-US" altLang="ko-KR" sz="2400" dirty="0">
              <a:ea typeface="ＭＳ Ｐゴシック" pitchFamily="34" charset="-128"/>
            </a:endParaRPr>
          </a:p>
          <a:p>
            <a:pPr marL="287338" indent="-287338" eaLnBrk="1" hangingPunct="1"/>
            <a:r>
              <a:rPr lang="en-US" altLang="ko-KR" sz="2400" dirty="0">
                <a:solidFill>
                  <a:srgbClr val="000099"/>
                </a:solidFill>
                <a:ea typeface="ＭＳ Ｐゴシック" pitchFamily="34" charset="-128"/>
              </a:rPr>
              <a:t>1985:</a:t>
            </a:r>
            <a:r>
              <a:rPr lang="en-US" altLang="ko-KR" sz="2400" dirty="0">
                <a:ea typeface="ＭＳ Ｐゴシック" pitchFamily="34" charset="-128"/>
              </a:rPr>
              <a:t> ftp </a:t>
            </a:r>
            <a:r>
              <a:rPr lang="ko-KR" altLang="en-US" sz="2400" dirty="0">
                <a:ea typeface="ＭＳ Ｐゴシック" pitchFamily="34" charset="-128"/>
              </a:rPr>
              <a:t>프로토콜 정의</a:t>
            </a:r>
            <a:endParaRPr lang="en-US" altLang="ko-KR" sz="2400" dirty="0">
              <a:ea typeface="ＭＳ Ｐゴシック" pitchFamily="34" charset="-128"/>
            </a:endParaRPr>
          </a:p>
          <a:p>
            <a:pPr marL="287338" indent="-287338" eaLnBrk="1" hangingPunct="1"/>
            <a:r>
              <a:rPr lang="en-US" altLang="ko-KR" sz="2400" dirty="0">
                <a:solidFill>
                  <a:srgbClr val="000099"/>
                </a:solidFill>
                <a:ea typeface="ＭＳ Ｐゴシック" pitchFamily="34" charset="-128"/>
              </a:rPr>
              <a:t>1988:</a:t>
            </a:r>
            <a:r>
              <a:rPr lang="en-US" altLang="ko-KR" sz="2400" dirty="0">
                <a:ea typeface="ＭＳ Ｐゴシック" pitchFamily="34" charset="-128"/>
              </a:rPr>
              <a:t> TCP </a:t>
            </a:r>
            <a:r>
              <a:rPr lang="ko-KR" altLang="en-US" sz="2400" dirty="0">
                <a:ea typeface="ＭＳ Ｐゴシック" pitchFamily="34" charset="-128"/>
              </a:rPr>
              <a:t>혼잡 제어</a:t>
            </a:r>
            <a:endParaRPr lang="en-US" altLang="ko-KR" sz="2400" dirty="0">
              <a:ea typeface="ＭＳ Ｐゴシック" pitchFamily="34" charset="-128"/>
            </a:endParaRPr>
          </a:p>
        </p:txBody>
      </p:sp>
      <p:sp>
        <p:nvSpPr>
          <p:cNvPr id="159747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495800" y="1811338"/>
            <a:ext cx="3810000" cy="4448175"/>
          </a:xfrm>
        </p:spPr>
        <p:txBody>
          <a:bodyPr/>
          <a:lstStyle/>
          <a:p>
            <a:pPr marL="287338" indent="-287338" eaLnBrk="1" hangingPunct="1"/>
            <a:r>
              <a:rPr lang="ko-KR" altLang="en-US" sz="2400" dirty="0">
                <a:ea typeface="ＭＳ Ｐゴシック" pitchFamily="34" charset="-128"/>
              </a:rPr>
              <a:t>새 국가 네트워크</a:t>
            </a:r>
            <a:r>
              <a:rPr lang="en-US" altLang="ko-KR" sz="2400" dirty="0">
                <a:ea typeface="ＭＳ Ｐゴシック" pitchFamily="34" charset="-128"/>
              </a:rPr>
              <a:t>: </a:t>
            </a:r>
            <a:r>
              <a:rPr lang="en-US" altLang="ko-KR" sz="2400" dirty="0" err="1">
                <a:ea typeface="ＭＳ Ｐゴシック" pitchFamily="34" charset="-128"/>
              </a:rPr>
              <a:t>CSnet</a:t>
            </a:r>
            <a:r>
              <a:rPr lang="en-US" altLang="ko-KR" sz="2400" dirty="0">
                <a:ea typeface="ＭＳ Ｐゴシック" pitchFamily="34" charset="-128"/>
              </a:rPr>
              <a:t>, </a:t>
            </a:r>
            <a:r>
              <a:rPr lang="en-US" altLang="ko-KR" sz="2400" dirty="0" err="1">
                <a:ea typeface="ＭＳ Ｐゴシック" pitchFamily="34" charset="-128"/>
              </a:rPr>
              <a:t>BITnet</a:t>
            </a:r>
            <a:r>
              <a:rPr lang="en-US" altLang="ko-KR" sz="2400" dirty="0">
                <a:ea typeface="ＭＳ Ｐゴシック" pitchFamily="34" charset="-128"/>
              </a:rPr>
              <a:t>, </a:t>
            </a:r>
            <a:r>
              <a:rPr lang="en-US" altLang="ko-KR" sz="2400" dirty="0" err="1">
                <a:ea typeface="ＭＳ Ｐゴシック" pitchFamily="34" charset="-128"/>
              </a:rPr>
              <a:t>NSFnet</a:t>
            </a:r>
            <a:r>
              <a:rPr lang="en-US" altLang="ko-KR" sz="2400" dirty="0">
                <a:ea typeface="ＭＳ Ｐゴシック" pitchFamily="34" charset="-128"/>
              </a:rPr>
              <a:t>, </a:t>
            </a:r>
            <a:r>
              <a:rPr lang="en-US" altLang="ko-KR" sz="2400" dirty="0" err="1">
                <a:ea typeface="ＭＳ Ｐゴシック" pitchFamily="34" charset="-128"/>
              </a:rPr>
              <a:t>Minitel</a:t>
            </a:r>
            <a:endParaRPr lang="en-US" altLang="ko-KR" sz="2400" dirty="0">
              <a:ea typeface="ＭＳ Ｐゴシック" pitchFamily="34" charset="-128"/>
            </a:endParaRPr>
          </a:p>
          <a:p>
            <a:pPr marL="287338" indent="-287338" eaLnBrk="1" hangingPunct="1"/>
            <a:r>
              <a:rPr lang="en-US" altLang="ko-KR" sz="2400" dirty="0">
                <a:ea typeface="ＭＳ Ｐゴシック" pitchFamily="34" charset="-128"/>
              </a:rPr>
              <a:t>100,000 </a:t>
            </a:r>
            <a:r>
              <a:rPr lang="ko-KR" altLang="en-US" sz="2400" dirty="0">
                <a:ea typeface="ＭＳ Ｐゴシック" pitchFamily="34" charset="-128"/>
              </a:rPr>
              <a:t>대의 호스트가 네트워크에 연결됨</a:t>
            </a:r>
            <a:endParaRPr lang="en-US" altLang="ko-KR" sz="2400" dirty="0">
              <a:ea typeface="ＭＳ Ｐゴシック" pitchFamily="34" charset="-128"/>
            </a:endParaRPr>
          </a:p>
        </p:txBody>
      </p:sp>
      <p:sp>
        <p:nvSpPr>
          <p:cNvPr id="80901" name="Rectangle 5"/>
          <p:cNvSpPr>
            <a:spLocks noChangeArrowheads="1"/>
          </p:cNvSpPr>
          <p:nvPr/>
        </p:nvSpPr>
        <p:spPr bwMode="auto">
          <a:xfrm>
            <a:off x="523875" y="1028700"/>
            <a:ext cx="79629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i="1" dirty="0">
                <a:solidFill>
                  <a:srgbClr val="CC0000"/>
                </a:solidFill>
                <a:latin typeface="Comic Sans MS" pitchFamily="66" charset="0"/>
              </a:rPr>
              <a:t>1980-1990: </a:t>
            </a:r>
            <a:r>
              <a:rPr lang="ko-KR" altLang="en-US" i="1" dirty="0">
                <a:solidFill>
                  <a:srgbClr val="CC0000"/>
                </a:solidFill>
                <a:latin typeface="Comic Sans MS" pitchFamily="66" charset="0"/>
              </a:rPr>
              <a:t>새로운 프로토콜</a:t>
            </a:r>
            <a:r>
              <a:rPr lang="en-US" altLang="ko-KR" i="1" dirty="0">
                <a:solidFill>
                  <a:srgbClr val="CC0000"/>
                </a:solidFill>
                <a:latin typeface="Comic Sans MS" pitchFamily="66" charset="0"/>
              </a:rPr>
              <a:t>, </a:t>
            </a:r>
            <a:r>
              <a:rPr lang="ko-KR" altLang="en-US" i="1" dirty="0">
                <a:solidFill>
                  <a:srgbClr val="CC0000"/>
                </a:solidFill>
                <a:latin typeface="Comic Sans MS" pitchFamily="66" charset="0"/>
              </a:rPr>
              <a:t>네트워크의 확산</a:t>
            </a:r>
            <a:endParaRPr lang="en-US" altLang="ko-KR" sz="4000" u="sng" dirty="0">
              <a:solidFill>
                <a:srgbClr val="CC0000"/>
              </a:solidFill>
              <a:latin typeface="Comic Sans MS" pitchFamily="66" charset="0"/>
            </a:endParaRPr>
          </a:p>
        </p:txBody>
      </p:sp>
      <p:sp>
        <p:nvSpPr>
          <p:cNvPr id="80902" name="Rectangle 2"/>
          <p:cNvSpPr>
            <a:spLocks noChangeArrowheads="1"/>
          </p:cNvSpPr>
          <p:nvPr/>
        </p:nvSpPr>
        <p:spPr bwMode="auto">
          <a:xfrm>
            <a:off x="377825" y="252413"/>
            <a:ext cx="77724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ko-KR" altLang="en-US" sz="4400" dirty="0">
                <a:solidFill>
                  <a:srgbClr val="000099"/>
                </a:solidFill>
                <a:latin typeface="Gill Sans MT" pitchFamily="34" charset="0"/>
              </a:rPr>
              <a:t>인터넷 역사</a:t>
            </a:r>
            <a:endParaRPr lang="en-US" altLang="ko-KR" sz="4400" dirty="0">
              <a:solidFill>
                <a:srgbClr val="000099"/>
              </a:solidFill>
              <a:latin typeface="Gill Sans MT" pitchFamily="34" charset="0"/>
            </a:endParaRPr>
          </a:p>
        </p:txBody>
      </p:sp>
      <p:pic>
        <p:nvPicPr>
          <p:cNvPr id="80903" name="Picture 11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7513" y="771525"/>
            <a:ext cx="36560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90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DA50E2F1-B404-4178-B73B-E95518D9C8B6}" type="slidenum">
              <a:rPr lang="en-US" altLang="ko-KR"/>
              <a:pPr/>
              <a:t>85</a:t>
            </a:fld>
            <a:endParaRPr lang="en-US" altLang="ko-KR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19100" y="1790700"/>
            <a:ext cx="4470400" cy="4457700"/>
          </a:xfrm>
        </p:spPr>
        <p:txBody>
          <a:bodyPr/>
          <a:lstStyle/>
          <a:p>
            <a:pPr marL="287338" indent="-287338" eaLnBrk="1" hangingPunct="1"/>
            <a:r>
              <a:rPr lang="en-US" altLang="ko-KR" sz="2400" dirty="0">
                <a:solidFill>
                  <a:srgbClr val="000099"/>
                </a:solidFill>
                <a:ea typeface="ＭＳ Ｐゴシック" pitchFamily="34" charset="-128"/>
              </a:rPr>
              <a:t>1990</a:t>
            </a:r>
            <a:r>
              <a:rPr lang="ko-KR" altLang="en-US" sz="2400" dirty="0">
                <a:solidFill>
                  <a:srgbClr val="000099"/>
                </a:solidFill>
                <a:ea typeface="ＭＳ Ｐゴシック" pitchFamily="34" charset="-128"/>
              </a:rPr>
              <a:t>년대 초</a:t>
            </a:r>
            <a:r>
              <a:rPr lang="en-US" altLang="ja-JP" sz="2400" dirty="0">
                <a:solidFill>
                  <a:srgbClr val="000099"/>
                </a:solidFill>
                <a:ea typeface="ＭＳ Ｐゴシック" pitchFamily="34" charset="-128"/>
              </a:rPr>
              <a:t>:</a:t>
            </a:r>
            <a:r>
              <a:rPr lang="en-US" altLang="ja-JP" sz="2400" dirty="0">
                <a:solidFill>
                  <a:schemeClr val="accent2"/>
                </a:solidFill>
                <a:ea typeface="ＭＳ Ｐゴシック" pitchFamily="34" charset="-128"/>
              </a:rPr>
              <a:t> </a:t>
            </a:r>
            <a:r>
              <a:rPr lang="en-US" altLang="ja-JP" sz="2400" dirty="0" err="1">
                <a:ea typeface="ＭＳ Ｐゴシック" pitchFamily="34" charset="-128"/>
              </a:rPr>
              <a:t>ARPAnet</a:t>
            </a:r>
            <a:r>
              <a:rPr lang="en-US" altLang="ja-JP" sz="2400" dirty="0">
                <a:ea typeface="ＭＳ Ｐゴシック" pitchFamily="34" charset="-128"/>
              </a:rPr>
              <a:t> </a:t>
            </a:r>
            <a:r>
              <a:rPr lang="ko-KR" altLang="en-US" sz="2400" dirty="0">
                <a:ea typeface="ＭＳ Ｐゴシック" pitchFamily="34" charset="-128"/>
              </a:rPr>
              <a:t>퇴역</a:t>
            </a:r>
            <a:endParaRPr lang="en-US" altLang="ja-JP" sz="2400" dirty="0">
              <a:ea typeface="ＭＳ Ｐゴシック" pitchFamily="34" charset="-128"/>
            </a:endParaRPr>
          </a:p>
          <a:p>
            <a:pPr marL="287338" indent="-287338" eaLnBrk="1" hangingPunct="1"/>
            <a:r>
              <a:rPr lang="en-US" altLang="ko-KR" sz="2400" dirty="0">
                <a:solidFill>
                  <a:srgbClr val="000099"/>
                </a:solidFill>
                <a:ea typeface="ＭＳ Ｐゴシック" pitchFamily="34" charset="-128"/>
              </a:rPr>
              <a:t>1991:</a:t>
            </a:r>
            <a:r>
              <a:rPr lang="en-US" altLang="ko-KR" sz="2400" dirty="0">
                <a:solidFill>
                  <a:schemeClr val="accent2"/>
                </a:solidFill>
                <a:ea typeface="ＭＳ Ｐゴシック" pitchFamily="34" charset="-128"/>
              </a:rPr>
              <a:t> </a:t>
            </a:r>
            <a:r>
              <a:rPr lang="en-US" altLang="ko-KR" sz="2400" dirty="0" err="1">
                <a:ea typeface="ＭＳ Ｐゴシック" pitchFamily="34" charset="-128"/>
              </a:rPr>
              <a:t>NSFnet</a:t>
            </a:r>
            <a:r>
              <a:rPr lang="en-US" altLang="ko-KR" sz="2400" dirty="0">
                <a:ea typeface="ＭＳ Ｐゴシック" pitchFamily="34" charset="-128"/>
              </a:rPr>
              <a:t> </a:t>
            </a:r>
            <a:r>
              <a:rPr lang="ko-KR" altLang="en-US" sz="2400" dirty="0">
                <a:ea typeface="ＭＳ Ｐゴシック" pitchFamily="34" charset="-128"/>
              </a:rPr>
              <a:t>의 상업화 제한 해제</a:t>
            </a:r>
            <a:r>
              <a:rPr lang="en-US" altLang="ko-KR" sz="2400" dirty="0">
                <a:ea typeface="ＭＳ Ｐゴシック" pitchFamily="34" charset="-128"/>
              </a:rPr>
              <a:t>(1995</a:t>
            </a:r>
            <a:r>
              <a:rPr lang="ko-KR" altLang="en-US" sz="2400" dirty="0">
                <a:ea typeface="ＭＳ Ｐゴシック" pitchFamily="34" charset="-128"/>
              </a:rPr>
              <a:t>년에 퇴역</a:t>
            </a:r>
            <a:r>
              <a:rPr lang="en-US" altLang="ko-KR" sz="2400" dirty="0">
                <a:ea typeface="ＭＳ Ｐゴシック" pitchFamily="34" charset="-128"/>
              </a:rPr>
              <a:t>)</a:t>
            </a:r>
          </a:p>
          <a:p>
            <a:pPr marL="287338" indent="-287338" eaLnBrk="1" hangingPunct="1"/>
            <a:r>
              <a:rPr lang="en-US" altLang="ko-KR" sz="2400" dirty="0">
                <a:solidFill>
                  <a:srgbClr val="000099"/>
                </a:solidFill>
                <a:ea typeface="ＭＳ Ｐゴシック" pitchFamily="34" charset="-128"/>
              </a:rPr>
              <a:t>1990</a:t>
            </a:r>
            <a:r>
              <a:rPr lang="ko-KR" altLang="en-US" sz="2400" dirty="0">
                <a:solidFill>
                  <a:srgbClr val="000099"/>
                </a:solidFill>
                <a:ea typeface="ＭＳ Ｐゴシック" pitchFamily="34" charset="-128"/>
              </a:rPr>
              <a:t>년대 초</a:t>
            </a:r>
            <a:r>
              <a:rPr lang="en-US" altLang="ko-KR" sz="2400" dirty="0">
                <a:solidFill>
                  <a:srgbClr val="000099"/>
                </a:solidFill>
                <a:ea typeface="ＭＳ Ｐゴシック" pitchFamily="34" charset="-128"/>
              </a:rPr>
              <a:t>:</a:t>
            </a:r>
            <a:r>
              <a:rPr lang="en-US" altLang="ko-KR" sz="2400" dirty="0">
                <a:ea typeface="ＭＳ Ｐゴシック" pitchFamily="34" charset="-128"/>
              </a:rPr>
              <a:t> Web</a:t>
            </a:r>
          </a:p>
          <a:p>
            <a:pPr marL="569913" lvl="1" indent="-225425" eaLnBrk="1" hangingPunct="1"/>
            <a:r>
              <a:rPr lang="en-US" altLang="ko-KR" dirty="0">
                <a:ea typeface="Arial" pitchFamily="34" charset="0"/>
              </a:rPr>
              <a:t>hypertext [Bush 1945, Nelson 1960</a:t>
            </a:r>
            <a:r>
              <a:rPr lang="ja-JP" altLang="en-US" dirty="0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s]</a:t>
            </a:r>
          </a:p>
          <a:p>
            <a:pPr marL="569913" lvl="1" indent="-225425" eaLnBrk="1" hangingPunct="1"/>
            <a:r>
              <a:rPr lang="en-US" altLang="ko-KR" dirty="0">
                <a:ea typeface="Arial" pitchFamily="34" charset="0"/>
              </a:rPr>
              <a:t>HTML, HTTP: Berners-Lee</a:t>
            </a:r>
          </a:p>
          <a:p>
            <a:pPr marL="569913" lvl="1" indent="-225425" eaLnBrk="1" hangingPunct="1"/>
            <a:r>
              <a:rPr lang="en-US" altLang="ko-KR" dirty="0">
                <a:ea typeface="Arial" pitchFamily="34" charset="0"/>
              </a:rPr>
              <a:t>1994: Mosaic, </a:t>
            </a:r>
            <a:r>
              <a:rPr lang="ko-KR" altLang="en-US" dirty="0">
                <a:ea typeface="Arial" pitchFamily="34" charset="0"/>
              </a:rPr>
              <a:t>후에</a:t>
            </a:r>
            <a:r>
              <a:rPr lang="en-US" altLang="ko-KR" dirty="0">
                <a:ea typeface="Arial" pitchFamily="34" charset="0"/>
              </a:rPr>
              <a:t> Netscape</a:t>
            </a:r>
          </a:p>
          <a:p>
            <a:pPr marL="569913" lvl="1" indent="-225425" eaLnBrk="1" hangingPunct="1"/>
            <a:r>
              <a:rPr lang="en-US" altLang="ko-KR" dirty="0">
                <a:ea typeface="Arial" pitchFamily="34" charset="0"/>
              </a:rPr>
              <a:t>1990</a:t>
            </a:r>
            <a:r>
              <a:rPr lang="ko-KR" altLang="en-US" dirty="0">
                <a:ea typeface="Arial" pitchFamily="34" charset="0"/>
              </a:rPr>
              <a:t>년대 후반</a:t>
            </a:r>
            <a:r>
              <a:rPr lang="en-US" altLang="ja-JP" dirty="0">
                <a:ea typeface="ＭＳ Ｐゴシック" pitchFamily="34" charset="-128"/>
              </a:rPr>
              <a:t>: </a:t>
            </a:r>
            <a:r>
              <a:rPr lang="ko-KR" altLang="en-US" dirty="0">
                <a:ea typeface="ＭＳ Ｐゴシック" pitchFamily="34" charset="-128"/>
              </a:rPr>
              <a:t>웹의 상업화</a:t>
            </a:r>
            <a:endParaRPr lang="en-US" altLang="ja-JP" sz="2000" dirty="0">
              <a:ea typeface="ＭＳ Ｐゴシック" pitchFamily="34" charset="-128"/>
            </a:endParaRPr>
          </a:p>
          <a:p>
            <a:pPr marL="287338" indent="-287338" eaLnBrk="1" hangingPunct="1"/>
            <a:endParaRPr lang="en-US" altLang="ko-KR" sz="2400" dirty="0">
              <a:ea typeface="ＭＳ Ｐゴシック" pitchFamily="34" charset="-128"/>
            </a:endParaRPr>
          </a:p>
          <a:p>
            <a:pPr marL="287338" indent="-287338" eaLnBrk="1" hangingPunct="1"/>
            <a:endParaRPr lang="en-US" altLang="ko-KR" sz="2400" dirty="0">
              <a:ea typeface="ＭＳ Ｐゴシック" pitchFamily="34" charset="-128"/>
            </a:endParaRPr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889500" y="1800225"/>
            <a:ext cx="3965575" cy="444817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ko-KR" sz="2400" dirty="0">
                <a:solidFill>
                  <a:srgbClr val="000099"/>
                </a:solidFill>
                <a:ea typeface="ＭＳ Ｐゴシック" pitchFamily="34" charset="-128"/>
              </a:rPr>
              <a:t>1990</a:t>
            </a:r>
            <a:r>
              <a:rPr lang="ko-KR" altLang="en-US" sz="2400" dirty="0" err="1">
                <a:solidFill>
                  <a:srgbClr val="000099"/>
                </a:solidFill>
                <a:ea typeface="ＭＳ Ｐゴシック" pitchFamily="34" charset="-128"/>
              </a:rPr>
              <a:t>대후반</a:t>
            </a:r>
            <a:r>
              <a:rPr lang="en-US" altLang="ja-JP" sz="2400" dirty="0">
                <a:solidFill>
                  <a:srgbClr val="000099"/>
                </a:solidFill>
                <a:ea typeface="ＭＳ Ｐゴシック" pitchFamily="34" charset="-128"/>
              </a:rPr>
              <a:t> – 2000</a:t>
            </a:r>
            <a:r>
              <a:rPr lang="ko-KR" altLang="en-US" sz="2400" dirty="0">
                <a:solidFill>
                  <a:srgbClr val="000099"/>
                </a:solidFill>
                <a:ea typeface="ＭＳ Ｐゴシック" pitchFamily="34" charset="-128"/>
              </a:rPr>
              <a:t>년대</a:t>
            </a:r>
            <a:r>
              <a:rPr lang="en-US" altLang="ja-JP" sz="2400" dirty="0">
                <a:solidFill>
                  <a:srgbClr val="000099"/>
                </a:solidFill>
                <a:ea typeface="ＭＳ Ｐゴシック" pitchFamily="34" charset="-128"/>
              </a:rPr>
              <a:t>:</a:t>
            </a:r>
          </a:p>
          <a:p>
            <a:pPr eaLnBrk="1" hangingPunct="1"/>
            <a:r>
              <a:rPr lang="ko-KR" altLang="en-US" sz="2400" dirty="0">
                <a:ea typeface="ＭＳ Ｐゴシック" pitchFamily="34" charset="-128"/>
              </a:rPr>
              <a:t>더 많은</a:t>
            </a:r>
            <a:r>
              <a:rPr lang="en-US" altLang="ko-KR" sz="2400" dirty="0">
                <a:ea typeface="ＭＳ Ｐゴシック" pitchFamily="34" charset="-128"/>
              </a:rPr>
              <a:t> killer app</a:t>
            </a:r>
            <a:r>
              <a:rPr lang="ko-KR" altLang="en-US" sz="2400" dirty="0">
                <a:ea typeface="ＭＳ Ｐゴシック" pitchFamily="34" charset="-128"/>
              </a:rPr>
              <a:t>들</a:t>
            </a:r>
            <a:r>
              <a:rPr lang="en-US" altLang="ko-KR" sz="2400" dirty="0">
                <a:ea typeface="ＭＳ Ｐゴシック" pitchFamily="34" charset="-128"/>
              </a:rPr>
              <a:t>: instant messaging, P2P </a:t>
            </a:r>
            <a:r>
              <a:rPr lang="ko-KR" altLang="en-US" sz="2400" dirty="0">
                <a:ea typeface="ＭＳ Ｐゴシック" pitchFamily="34" charset="-128"/>
              </a:rPr>
              <a:t>파일 공유</a:t>
            </a:r>
            <a:endParaRPr lang="en-US" altLang="ko-KR" sz="2400" dirty="0">
              <a:ea typeface="ＭＳ Ｐゴシック" pitchFamily="34" charset="-128"/>
            </a:endParaRPr>
          </a:p>
          <a:p>
            <a:pPr eaLnBrk="1" hangingPunct="1"/>
            <a:r>
              <a:rPr lang="ko-KR" altLang="en-US" sz="2400" dirty="0">
                <a:ea typeface="ＭＳ Ｐゴシック" pitchFamily="34" charset="-128"/>
              </a:rPr>
              <a:t>보안 문제가 대두됨</a:t>
            </a:r>
            <a:endParaRPr lang="en-US" altLang="ko-KR" sz="2400" dirty="0">
              <a:ea typeface="ＭＳ Ｐゴシック" pitchFamily="34" charset="-128"/>
            </a:endParaRPr>
          </a:p>
          <a:p>
            <a:pPr eaLnBrk="1" hangingPunct="1"/>
            <a:r>
              <a:rPr lang="ko-KR" altLang="en-US" sz="2400" dirty="0">
                <a:ea typeface="ＭＳ Ｐゴシック" pitchFamily="34" charset="-128"/>
              </a:rPr>
              <a:t>약 </a:t>
            </a:r>
            <a:r>
              <a:rPr lang="en-US" altLang="ko-KR" sz="2400" dirty="0">
                <a:ea typeface="ＭＳ Ｐゴシック" pitchFamily="34" charset="-128"/>
              </a:rPr>
              <a:t>5</a:t>
            </a:r>
            <a:r>
              <a:rPr lang="ko-KR" altLang="en-US" sz="2400" dirty="0">
                <a:ea typeface="ＭＳ Ｐゴシック" pitchFamily="34" charset="-128"/>
              </a:rPr>
              <a:t>천만 대의 호스트</a:t>
            </a:r>
            <a:r>
              <a:rPr lang="en-US" altLang="ko-KR" sz="2400" dirty="0">
                <a:ea typeface="ＭＳ Ｐゴシック" pitchFamily="34" charset="-128"/>
              </a:rPr>
              <a:t>, 1</a:t>
            </a:r>
            <a:r>
              <a:rPr lang="ko-KR" altLang="en-US" sz="2400" dirty="0" err="1">
                <a:ea typeface="ＭＳ Ｐゴシック" pitchFamily="34" charset="-128"/>
              </a:rPr>
              <a:t>억명</a:t>
            </a:r>
            <a:r>
              <a:rPr lang="ko-KR" altLang="en-US" sz="2400" dirty="0">
                <a:ea typeface="ＭＳ Ｐゴシック" pitchFamily="34" charset="-128"/>
              </a:rPr>
              <a:t> 이상의 사용자</a:t>
            </a:r>
            <a:endParaRPr lang="en-US" altLang="ko-KR" sz="2400" dirty="0">
              <a:ea typeface="ＭＳ Ｐゴシック" pitchFamily="34" charset="-128"/>
            </a:endParaRPr>
          </a:p>
          <a:p>
            <a:pPr eaLnBrk="1" hangingPunct="1"/>
            <a:r>
              <a:rPr lang="en-US" altLang="ko-KR" sz="2400" dirty="0">
                <a:ea typeface="ＭＳ Ｐゴシック" pitchFamily="34" charset="-128"/>
              </a:rPr>
              <a:t>backbone link</a:t>
            </a:r>
            <a:r>
              <a:rPr lang="ko-KR" altLang="en-US" sz="2400" dirty="0">
                <a:ea typeface="ＭＳ Ｐゴシック" pitchFamily="34" charset="-128"/>
              </a:rPr>
              <a:t>가 </a:t>
            </a:r>
            <a:r>
              <a:rPr lang="en-US" altLang="ko-KR" sz="2400" dirty="0" err="1">
                <a:ea typeface="ＭＳ Ｐゴシック" pitchFamily="34" charset="-128"/>
              </a:rPr>
              <a:t>Gbps</a:t>
            </a:r>
            <a:r>
              <a:rPr lang="ko-KR" altLang="en-US" sz="2400" dirty="0">
                <a:ea typeface="ＭＳ Ｐゴシック" pitchFamily="34" charset="-128"/>
              </a:rPr>
              <a:t>급으로</a:t>
            </a:r>
            <a:endParaRPr lang="en-US" altLang="ko-KR" sz="2400" dirty="0">
              <a:ea typeface="ＭＳ Ｐゴシック" pitchFamily="34" charset="-128"/>
            </a:endParaRPr>
          </a:p>
          <a:p>
            <a:pPr eaLnBrk="1" hangingPunct="1"/>
            <a:endParaRPr lang="en-US" altLang="ko-KR" sz="2000" dirty="0">
              <a:ea typeface="ＭＳ Ｐゴシック" pitchFamily="34" charset="-128"/>
            </a:endParaRPr>
          </a:p>
        </p:txBody>
      </p:sp>
      <p:sp>
        <p:nvSpPr>
          <p:cNvPr id="81925" name="Rectangle 5"/>
          <p:cNvSpPr>
            <a:spLocks noChangeArrowheads="1"/>
          </p:cNvSpPr>
          <p:nvPr/>
        </p:nvSpPr>
        <p:spPr bwMode="auto">
          <a:xfrm>
            <a:off x="523875" y="1028700"/>
            <a:ext cx="79629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800" i="1" dirty="0">
                <a:solidFill>
                  <a:srgbClr val="CC0000"/>
                </a:solidFill>
                <a:latin typeface="Gill Sans MT" pitchFamily="34" charset="0"/>
              </a:rPr>
              <a:t>1990, 2000</a:t>
            </a:r>
            <a:r>
              <a:rPr lang="ja-JP" altLang="en-US" sz="2800" i="1" dirty="0">
                <a:solidFill>
                  <a:srgbClr val="CC0000"/>
                </a:solidFill>
                <a:latin typeface="Gill Sans MT" pitchFamily="34" charset="0"/>
              </a:rPr>
              <a:t>’</a:t>
            </a:r>
            <a:r>
              <a:rPr lang="en-US" altLang="ja-JP" sz="2800" i="1" dirty="0">
                <a:solidFill>
                  <a:srgbClr val="CC0000"/>
                </a:solidFill>
                <a:latin typeface="Gill Sans MT" pitchFamily="34" charset="0"/>
              </a:rPr>
              <a:t>s: </a:t>
            </a:r>
            <a:r>
              <a:rPr lang="ko-KR" altLang="en-US" sz="2800" i="1" dirty="0">
                <a:solidFill>
                  <a:srgbClr val="CC0000"/>
                </a:solidFill>
                <a:latin typeface="Gill Sans MT" pitchFamily="34" charset="0"/>
              </a:rPr>
              <a:t>상업화</a:t>
            </a:r>
            <a:r>
              <a:rPr lang="en-US" altLang="ja-JP" sz="2800" i="1" dirty="0">
                <a:solidFill>
                  <a:srgbClr val="CC0000"/>
                </a:solidFill>
                <a:latin typeface="Gill Sans MT" pitchFamily="34" charset="0"/>
              </a:rPr>
              <a:t>, </a:t>
            </a:r>
            <a:r>
              <a:rPr lang="ko-KR" altLang="en-US" sz="2800" i="1" dirty="0">
                <a:solidFill>
                  <a:srgbClr val="CC0000"/>
                </a:solidFill>
                <a:latin typeface="Gill Sans MT" pitchFamily="34" charset="0"/>
              </a:rPr>
              <a:t>웹</a:t>
            </a:r>
            <a:r>
              <a:rPr lang="en-US" altLang="ja-JP" sz="2800" i="1" dirty="0">
                <a:solidFill>
                  <a:srgbClr val="CC0000"/>
                </a:solidFill>
                <a:latin typeface="Gill Sans MT" pitchFamily="34" charset="0"/>
              </a:rPr>
              <a:t>, </a:t>
            </a:r>
            <a:r>
              <a:rPr lang="ko-KR" altLang="en-US" sz="2800" i="1" dirty="0">
                <a:solidFill>
                  <a:srgbClr val="CC0000"/>
                </a:solidFill>
                <a:latin typeface="Gill Sans MT" pitchFamily="34" charset="0"/>
              </a:rPr>
              <a:t>새 응용들</a:t>
            </a:r>
            <a:endParaRPr lang="en-US" altLang="ko-KR" sz="2800" u="sng" dirty="0">
              <a:solidFill>
                <a:srgbClr val="CC0000"/>
              </a:solidFill>
              <a:latin typeface="Gill Sans MT" pitchFamily="34" charset="0"/>
            </a:endParaRPr>
          </a:p>
        </p:txBody>
      </p:sp>
      <p:sp>
        <p:nvSpPr>
          <p:cNvPr id="81926" name="Rectangle 2"/>
          <p:cNvSpPr>
            <a:spLocks noChangeArrowheads="1"/>
          </p:cNvSpPr>
          <p:nvPr/>
        </p:nvSpPr>
        <p:spPr bwMode="auto">
          <a:xfrm>
            <a:off x="377825" y="252413"/>
            <a:ext cx="77724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ko-KR" altLang="en-US" sz="4400" dirty="0">
                <a:solidFill>
                  <a:srgbClr val="000099"/>
                </a:solidFill>
                <a:latin typeface="Gill Sans MT" pitchFamily="34" charset="0"/>
              </a:rPr>
              <a:t>인터넷 역사</a:t>
            </a:r>
            <a:endParaRPr lang="en-US" altLang="ko-KR" sz="4400" dirty="0">
              <a:solidFill>
                <a:srgbClr val="000099"/>
              </a:solidFill>
              <a:latin typeface="Gill Sans MT" pitchFamily="34" charset="0"/>
            </a:endParaRPr>
          </a:p>
        </p:txBody>
      </p:sp>
      <p:pic>
        <p:nvPicPr>
          <p:cNvPr id="81927" name="Picture 11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7513" y="785813"/>
            <a:ext cx="36560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2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29A4A926-2A24-4A59-96DB-7D09B792FC5F}" type="slidenum">
              <a:rPr lang="en-US" altLang="ko-KR"/>
              <a:pPr/>
              <a:t>86</a:t>
            </a:fld>
            <a:endParaRPr lang="en-US" altLang="ko-KR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92125" y="1209675"/>
            <a:ext cx="7502525" cy="44577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ko-KR" i="1" dirty="0">
                <a:solidFill>
                  <a:srgbClr val="C00000"/>
                </a:solidFill>
                <a:ea typeface="ＭＳ Ｐゴシック" pitchFamily="34" charset="-128"/>
              </a:rPr>
              <a:t>2005-</a:t>
            </a:r>
            <a:r>
              <a:rPr lang="ko-KR" altLang="en-US" i="1" dirty="0">
                <a:solidFill>
                  <a:srgbClr val="C00000"/>
                </a:solidFill>
                <a:ea typeface="ＭＳ Ｐゴシック" pitchFamily="34" charset="-128"/>
              </a:rPr>
              <a:t>현재</a:t>
            </a:r>
            <a:endParaRPr lang="en-US" altLang="ko-KR" i="1" dirty="0">
              <a:solidFill>
                <a:srgbClr val="C00000"/>
              </a:solidFill>
              <a:ea typeface="ＭＳ Ｐゴシック" pitchFamily="34" charset="-128"/>
            </a:endParaRPr>
          </a:p>
          <a:p>
            <a:pPr eaLnBrk="1" hangingPunct="1"/>
            <a:r>
              <a:rPr lang="en-US" altLang="ko-KR" sz="2400" dirty="0">
                <a:ea typeface="ＭＳ Ｐゴシック" pitchFamily="34" charset="-128"/>
              </a:rPr>
              <a:t>50</a:t>
            </a:r>
            <a:r>
              <a:rPr lang="ko-KR" altLang="en-US" sz="2400" dirty="0">
                <a:ea typeface="ＭＳ Ｐゴシック" pitchFamily="34" charset="-128"/>
              </a:rPr>
              <a:t>억대의</a:t>
            </a:r>
            <a:r>
              <a:rPr lang="en-US" altLang="ko-KR" sz="2400" dirty="0">
                <a:ea typeface="ＭＳ Ｐゴシック" pitchFamily="34" charset="-128"/>
              </a:rPr>
              <a:t> </a:t>
            </a:r>
            <a:r>
              <a:rPr lang="ko-KR" altLang="en-US" sz="2400" dirty="0">
                <a:ea typeface="ＭＳ Ｐゴシック" pitchFamily="34" charset="-128"/>
              </a:rPr>
              <a:t>장비가 인터넷에 연결됨</a:t>
            </a:r>
            <a:r>
              <a:rPr lang="en-US" altLang="ko-KR" sz="2400" dirty="0">
                <a:ea typeface="ＭＳ Ｐゴシック" pitchFamily="34" charset="-128"/>
              </a:rPr>
              <a:t> </a:t>
            </a:r>
            <a:r>
              <a:rPr lang="en-US" altLang="ko-KR" sz="1800" dirty="0">
                <a:ea typeface="ＭＳ Ｐゴシック" pitchFamily="34" charset="-128"/>
              </a:rPr>
              <a:t>(2016)</a:t>
            </a:r>
          </a:p>
          <a:p>
            <a:pPr marL="682625" lvl="1" indent="-225425" eaLnBrk="1" hangingPunct="1"/>
            <a:r>
              <a:rPr lang="ko-KR" altLang="en-US" sz="2000" dirty="0" err="1">
                <a:ea typeface="ＭＳ Ｐゴシック" pitchFamily="34" charset="-128"/>
              </a:rPr>
              <a:t>스마트폰과</a:t>
            </a:r>
            <a:r>
              <a:rPr lang="ko-KR" altLang="en-US" sz="2000" dirty="0">
                <a:ea typeface="ＭＳ Ｐゴシック" pitchFamily="34" charset="-128"/>
              </a:rPr>
              <a:t> </a:t>
            </a:r>
            <a:r>
              <a:rPr lang="ko-KR" altLang="en-US" sz="2000" dirty="0" err="1">
                <a:ea typeface="ＭＳ Ｐゴシック" pitchFamily="34" charset="-128"/>
              </a:rPr>
              <a:t>태블릿</a:t>
            </a:r>
            <a:r>
              <a:rPr lang="ko-KR" altLang="en-US" sz="2000" dirty="0">
                <a:ea typeface="ＭＳ Ｐゴシック" pitchFamily="34" charset="-128"/>
              </a:rPr>
              <a:t> 등</a:t>
            </a:r>
            <a:endParaRPr lang="en-US" altLang="ko-KR" sz="2000" dirty="0">
              <a:ea typeface="ＭＳ Ｐゴシック" pitchFamily="34" charset="-128"/>
            </a:endParaRPr>
          </a:p>
          <a:p>
            <a:pPr eaLnBrk="1" hangingPunct="1"/>
            <a:r>
              <a:rPr lang="ko-KR" altLang="en-US" sz="2400" dirty="0" err="1">
                <a:ea typeface="ＭＳ Ｐゴシック" pitchFamily="34" charset="-128"/>
              </a:rPr>
              <a:t>광대역</a:t>
            </a:r>
            <a:r>
              <a:rPr lang="ko-KR" altLang="en-US" sz="2400" dirty="0">
                <a:ea typeface="ＭＳ Ｐゴシック" pitchFamily="34" charset="-128"/>
              </a:rPr>
              <a:t> 접속의 적극적 배치</a:t>
            </a:r>
            <a:endParaRPr lang="en-US" altLang="ko-KR" sz="2400" dirty="0">
              <a:ea typeface="ＭＳ Ｐゴシック" pitchFamily="34" charset="-128"/>
            </a:endParaRPr>
          </a:p>
          <a:p>
            <a:pPr eaLnBrk="1" hangingPunct="1"/>
            <a:r>
              <a:rPr lang="ko-KR" altLang="en-US" sz="2400" dirty="0">
                <a:ea typeface="ＭＳ Ｐゴシック" pitchFamily="34" charset="-128"/>
              </a:rPr>
              <a:t>고속 무선 접속의 증가</a:t>
            </a:r>
            <a:endParaRPr lang="en-US" altLang="ko-KR" sz="2400" dirty="0">
              <a:ea typeface="ＭＳ Ｐゴシック" pitchFamily="34" charset="-128"/>
            </a:endParaRPr>
          </a:p>
          <a:p>
            <a:pPr eaLnBrk="1" hangingPunct="1"/>
            <a:r>
              <a:rPr lang="en-US" altLang="ko-KR" sz="2400" dirty="0">
                <a:ea typeface="ＭＳ Ｐゴシック" pitchFamily="34" charset="-128"/>
              </a:rPr>
              <a:t>online social network </a:t>
            </a:r>
            <a:r>
              <a:rPr lang="ko-KR" altLang="en-US" sz="2400" dirty="0">
                <a:ea typeface="ＭＳ Ｐゴシック" pitchFamily="34" charset="-128"/>
              </a:rPr>
              <a:t>등장</a:t>
            </a:r>
            <a:r>
              <a:rPr lang="en-US" altLang="ko-KR" sz="2400" dirty="0">
                <a:ea typeface="ＭＳ Ｐゴシック" pitchFamily="34" charset="-128"/>
              </a:rPr>
              <a:t>: </a:t>
            </a:r>
          </a:p>
          <a:p>
            <a:pPr marL="682625" lvl="1" indent="-225425" eaLnBrk="1" hangingPunct="1"/>
            <a:r>
              <a:rPr lang="en-US" altLang="ko-KR" sz="2000" dirty="0" err="1">
                <a:ea typeface="ＭＳ Ｐゴシック" pitchFamily="34" charset="-128"/>
              </a:rPr>
              <a:t>Facebook</a:t>
            </a:r>
            <a:r>
              <a:rPr lang="en-US" altLang="ko-KR" sz="2000" dirty="0">
                <a:ea typeface="ＭＳ Ｐゴシック" pitchFamily="34" charset="-128"/>
              </a:rPr>
              <a:t>: ~ 10</a:t>
            </a:r>
            <a:r>
              <a:rPr lang="ko-KR" altLang="en-US" sz="2000" dirty="0" err="1">
                <a:ea typeface="ＭＳ Ｐゴシック" pitchFamily="34" charset="-128"/>
              </a:rPr>
              <a:t>억명의</a:t>
            </a:r>
            <a:r>
              <a:rPr lang="ko-KR" altLang="en-US" sz="2000" dirty="0">
                <a:ea typeface="ＭＳ Ｐゴシック" pitchFamily="34" charset="-128"/>
              </a:rPr>
              <a:t> 사용자</a:t>
            </a:r>
            <a:endParaRPr lang="en-US" altLang="ko-KR" dirty="0">
              <a:ea typeface="ＭＳ Ｐゴシック" pitchFamily="34" charset="-128"/>
            </a:endParaRPr>
          </a:p>
          <a:p>
            <a:pPr eaLnBrk="1" hangingPunct="1"/>
            <a:r>
              <a:rPr lang="ko-KR" altLang="en-US" sz="2400" dirty="0">
                <a:ea typeface="ＭＳ Ｐゴシック" pitchFamily="34" charset="-128"/>
              </a:rPr>
              <a:t>서비스 제공자들</a:t>
            </a:r>
            <a:r>
              <a:rPr lang="en-US" altLang="ko-KR" sz="2400" dirty="0">
                <a:ea typeface="ＭＳ Ｐゴシック" pitchFamily="34" charset="-128"/>
              </a:rPr>
              <a:t>(Google, Microsoft) </a:t>
            </a:r>
            <a:r>
              <a:rPr lang="ko-KR" altLang="en-US" sz="2400" dirty="0">
                <a:ea typeface="ＭＳ Ｐゴシック" pitchFamily="34" charset="-128"/>
              </a:rPr>
              <a:t>자체 네트워크 구성</a:t>
            </a:r>
            <a:endParaRPr lang="en-US" altLang="ko-KR" sz="2400" dirty="0">
              <a:ea typeface="ＭＳ Ｐゴシック" pitchFamily="34" charset="-128"/>
            </a:endParaRPr>
          </a:p>
          <a:p>
            <a:pPr marL="682625" lvl="1" indent="-225425" eaLnBrk="1" hangingPunct="1"/>
            <a:r>
              <a:rPr lang="ko-KR" altLang="en-US" dirty="0">
                <a:ea typeface="ＭＳ Ｐゴシック" pitchFamily="34" charset="-128"/>
              </a:rPr>
              <a:t>인터넷을 우회하여</a:t>
            </a:r>
            <a:r>
              <a:rPr lang="en-US" altLang="ko-KR" dirty="0">
                <a:ea typeface="ＭＳ Ｐゴシック" pitchFamily="34" charset="-128"/>
              </a:rPr>
              <a:t> </a:t>
            </a:r>
            <a:r>
              <a:rPr lang="ko-KR" altLang="en-US" dirty="0">
                <a:ea typeface="ＭＳ Ｐゴシック" pitchFamily="34" charset="-128"/>
              </a:rPr>
              <a:t>검색</a:t>
            </a:r>
            <a:r>
              <a:rPr lang="en-US" altLang="ko-KR" dirty="0">
                <a:ea typeface="ＭＳ Ｐゴシック" pitchFamily="34" charset="-128"/>
              </a:rPr>
              <a:t>, </a:t>
            </a:r>
            <a:r>
              <a:rPr lang="ko-KR" altLang="en-US" dirty="0">
                <a:ea typeface="ＭＳ Ｐゴシック" pitchFamily="34" charset="-128"/>
              </a:rPr>
              <a:t>비디오</a:t>
            </a:r>
            <a:r>
              <a:rPr lang="en-US" altLang="ko-KR" dirty="0">
                <a:ea typeface="ＭＳ Ｐゴシック" pitchFamily="34" charset="-128"/>
              </a:rPr>
              <a:t>, </a:t>
            </a:r>
            <a:r>
              <a:rPr lang="ko-KR" altLang="en-US" dirty="0">
                <a:ea typeface="ＭＳ Ｐゴシック" pitchFamily="34" charset="-128"/>
              </a:rPr>
              <a:t>메일 등을 즉시 접속하도록 함</a:t>
            </a:r>
            <a:endParaRPr lang="en-US" altLang="ja-JP" dirty="0">
              <a:ea typeface="ＭＳ Ｐゴシック" pitchFamily="34" charset="-128"/>
            </a:endParaRPr>
          </a:p>
          <a:p>
            <a:pPr eaLnBrk="1" hangingPunct="1"/>
            <a:r>
              <a:rPr lang="ko-KR" altLang="en-US" sz="2400" dirty="0">
                <a:ea typeface="ＭＳ Ｐゴシック" pitchFamily="34" charset="-128"/>
              </a:rPr>
              <a:t>전자상거래</a:t>
            </a:r>
            <a:r>
              <a:rPr lang="en-US" altLang="ko-KR" sz="2400" dirty="0">
                <a:ea typeface="ＭＳ Ｐゴシック" pitchFamily="34" charset="-128"/>
              </a:rPr>
              <a:t>, </a:t>
            </a:r>
            <a:r>
              <a:rPr lang="ko-KR" altLang="en-US" sz="2400" dirty="0">
                <a:ea typeface="ＭＳ Ｐゴシック" pitchFamily="34" charset="-128"/>
              </a:rPr>
              <a:t>대학</a:t>
            </a:r>
            <a:r>
              <a:rPr lang="en-US" altLang="ko-KR" sz="2400" dirty="0">
                <a:ea typeface="ＭＳ Ｐゴシック" pitchFamily="34" charset="-128"/>
              </a:rPr>
              <a:t>, </a:t>
            </a:r>
            <a:r>
              <a:rPr lang="ko-KR" altLang="en-US" sz="2400" dirty="0">
                <a:ea typeface="ＭＳ Ｐゴシック" pitchFamily="34" charset="-128"/>
              </a:rPr>
              <a:t>기업 등이 </a:t>
            </a:r>
            <a:r>
              <a:rPr lang="en-US" altLang="ko-KR" sz="2400" dirty="0">
                <a:ea typeface="ＭＳ Ｐゴシック" pitchFamily="34" charset="-128"/>
              </a:rPr>
              <a:t>“</a:t>
            </a:r>
            <a:r>
              <a:rPr lang="ko-KR" altLang="en-US" sz="2400" dirty="0" err="1">
                <a:ea typeface="ＭＳ Ｐゴシック" pitchFamily="34" charset="-128"/>
              </a:rPr>
              <a:t>클라우드</a:t>
            </a:r>
            <a:r>
              <a:rPr lang="en-US" altLang="ko-KR" sz="2400" dirty="0">
                <a:ea typeface="ＭＳ Ｐゴシック" pitchFamily="34" charset="-128"/>
              </a:rPr>
              <a:t>”</a:t>
            </a:r>
            <a:r>
              <a:rPr lang="ko-KR" altLang="en-US" sz="2400" dirty="0">
                <a:ea typeface="ＭＳ Ｐゴシック" pitchFamily="34" charset="-128"/>
              </a:rPr>
              <a:t>에서 서비스 운영</a:t>
            </a:r>
            <a:r>
              <a:rPr lang="en-US" altLang="ko-KR" sz="2400" dirty="0">
                <a:ea typeface="ＭＳ Ｐゴシック" pitchFamily="34" charset="-128"/>
              </a:rPr>
              <a:t> </a:t>
            </a:r>
            <a:r>
              <a:rPr lang="en-US" altLang="ja-JP" sz="2400" dirty="0">
                <a:ea typeface="ＭＳ Ｐゴシック" pitchFamily="34" charset="-128"/>
              </a:rPr>
              <a:t>(e.g., Amazon EC2)</a:t>
            </a:r>
            <a:endParaRPr lang="en-US" altLang="ko-KR" sz="2400" dirty="0">
              <a:ea typeface="ＭＳ Ｐゴシック" pitchFamily="34" charset="-128"/>
            </a:endParaRPr>
          </a:p>
        </p:txBody>
      </p:sp>
      <p:sp>
        <p:nvSpPr>
          <p:cNvPr id="82948" name="Rectangle 2"/>
          <p:cNvSpPr>
            <a:spLocks noChangeArrowheads="1"/>
          </p:cNvSpPr>
          <p:nvPr/>
        </p:nvSpPr>
        <p:spPr bwMode="auto">
          <a:xfrm>
            <a:off x="377825" y="252413"/>
            <a:ext cx="77724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ko-KR" altLang="en-US" sz="4400" dirty="0">
                <a:solidFill>
                  <a:srgbClr val="000099"/>
                </a:solidFill>
                <a:latin typeface="Gill Sans MT" pitchFamily="34" charset="0"/>
              </a:rPr>
              <a:t>인터넷 역사</a:t>
            </a:r>
            <a:endParaRPr lang="en-US" altLang="ko-KR" sz="4400" dirty="0">
              <a:solidFill>
                <a:srgbClr val="000099"/>
              </a:solidFill>
              <a:latin typeface="Gill Sans MT" pitchFamily="34" charset="0"/>
            </a:endParaRPr>
          </a:p>
        </p:txBody>
      </p:sp>
      <p:pic>
        <p:nvPicPr>
          <p:cNvPr id="82949" name="Picture 9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7513" y="771525"/>
            <a:ext cx="36560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95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6E6050ED-3EF6-44DB-8E6C-152F1BA66CC0}" type="slidenum">
              <a:rPr lang="en-US" altLang="ko-KR"/>
              <a:pPr/>
              <a:t>87</a:t>
            </a:fld>
            <a:endParaRPr lang="en-US" altLang="ko-KR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83971" name="Picture 9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4813" y="836613"/>
            <a:ext cx="54848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397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50838" y="160338"/>
            <a:ext cx="7772400" cy="903287"/>
          </a:xfrm>
        </p:spPr>
        <p:txBody>
          <a:bodyPr/>
          <a:lstStyle/>
          <a:p>
            <a:pPr eaLnBrk="1" hangingPunct="1"/>
            <a:r>
              <a:rPr lang="ko-KR" altLang="en-US" dirty="0">
                <a:ea typeface="ＭＳ Ｐゴシック" pitchFamily="34" charset="-128"/>
              </a:rPr>
              <a:t>요약</a:t>
            </a:r>
            <a:endParaRPr lang="en-US" altLang="ko-KR" dirty="0">
              <a:ea typeface="ＭＳ Ｐゴシック" pitchFamily="34" charset="-128"/>
            </a:endParaRP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22288" y="1443038"/>
            <a:ext cx="4384675" cy="5189537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ko-KR" altLang="en-US" i="1" dirty="0">
                <a:solidFill>
                  <a:srgbClr val="CC0000"/>
                </a:solidFill>
                <a:ea typeface="ＭＳ Ｐゴシック" pitchFamily="34" charset="-128"/>
              </a:rPr>
              <a:t>많은 내용을 다뤘음</a:t>
            </a:r>
            <a:r>
              <a:rPr lang="en-US" altLang="ko-KR" i="1" dirty="0">
                <a:solidFill>
                  <a:srgbClr val="CC0000"/>
                </a:solidFill>
                <a:ea typeface="ＭＳ Ｐゴシック" pitchFamily="34" charset="-128"/>
              </a:rPr>
              <a:t>!</a:t>
            </a:r>
            <a:endParaRPr lang="en-US" altLang="ja-JP" i="1" dirty="0">
              <a:solidFill>
                <a:srgbClr val="CC0000"/>
              </a:solidFill>
              <a:ea typeface="ＭＳ Ｐゴシック" pitchFamily="34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ko-KR" altLang="en-US" sz="2400" dirty="0">
                <a:ea typeface="ＭＳ Ｐゴシック" pitchFamily="34" charset="-128"/>
              </a:rPr>
              <a:t>인터넷 개관</a:t>
            </a:r>
            <a:endParaRPr lang="en-US" altLang="ko-KR" sz="2400" dirty="0">
              <a:ea typeface="ＭＳ Ｐゴシック" pitchFamily="34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ko-KR" altLang="en-US" sz="2400" dirty="0">
                <a:ea typeface="ＭＳ Ｐゴシック" pitchFamily="34" charset="-128"/>
              </a:rPr>
              <a:t>프로토콜이란</a:t>
            </a:r>
            <a:r>
              <a:rPr lang="en-US" altLang="ja-JP" sz="2400" dirty="0">
                <a:ea typeface="ＭＳ Ｐゴシック" pitchFamily="34" charset="-128"/>
              </a:rPr>
              <a:t>?</a:t>
            </a:r>
          </a:p>
          <a:p>
            <a:pPr eaLnBrk="1" hangingPunct="1">
              <a:lnSpc>
                <a:spcPct val="80000"/>
              </a:lnSpc>
            </a:pPr>
            <a:r>
              <a:rPr lang="ko-KR" altLang="en-US" sz="2400" dirty="0">
                <a:ea typeface="ＭＳ Ｐゴシック" pitchFamily="34" charset="-128"/>
              </a:rPr>
              <a:t>네트워크 가장자리</a:t>
            </a:r>
            <a:r>
              <a:rPr lang="en-US" altLang="ko-KR" sz="2400" dirty="0">
                <a:ea typeface="ＭＳ Ｐゴシック" pitchFamily="34" charset="-128"/>
              </a:rPr>
              <a:t>, </a:t>
            </a:r>
            <a:r>
              <a:rPr lang="ko-KR" altLang="en-US" sz="2400" dirty="0">
                <a:ea typeface="ＭＳ Ｐゴシック" pitchFamily="34" charset="-128"/>
              </a:rPr>
              <a:t>내부</a:t>
            </a:r>
            <a:r>
              <a:rPr lang="en-US" altLang="ko-KR" sz="2400" dirty="0">
                <a:ea typeface="ＭＳ Ｐゴシック" pitchFamily="34" charset="-128"/>
              </a:rPr>
              <a:t>, </a:t>
            </a:r>
            <a:r>
              <a:rPr lang="ko-KR" altLang="en-US" sz="2400" dirty="0">
                <a:ea typeface="ＭＳ Ｐゴシック" pitchFamily="34" charset="-128"/>
              </a:rPr>
              <a:t>접속 네트워크</a:t>
            </a:r>
            <a:endParaRPr lang="en-US" altLang="ko-KR" sz="2400" dirty="0">
              <a:ea typeface="ＭＳ Ｐゴシック" pitchFamily="34" charset="-128"/>
            </a:endParaRPr>
          </a:p>
          <a:p>
            <a:pPr marL="682625" lvl="1" indent="-225425" eaLnBrk="1" hangingPunct="1">
              <a:lnSpc>
                <a:spcPct val="80000"/>
              </a:lnSpc>
            </a:pPr>
            <a:r>
              <a:rPr lang="ko-KR" altLang="en-US" dirty="0" err="1">
                <a:ea typeface="Arial" pitchFamily="34" charset="0"/>
              </a:rPr>
              <a:t>패킷교환과</a:t>
            </a:r>
            <a:r>
              <a:rPr lang="ko-KR" altLang="en-US" dirty="0">
                <a:ea typeface="Arial" pitchFamily="34" charset="0"/>
              </a:rPr>
              <a:t> 회선교환</a:t>
            </a:r>
            <a:endParaRPr lang="en-US" altLang="ko-KR" dirty="0">
              <a:ea typeface="Arial" pitchFamily="34" charset="0"/>
            </a:endParaRPr>
          </a:p>
          <a:p>
            <a:pPr marL="682625" lvl="1" indent="-225425" eaLnBrk="1" hangingPunct="1">
              <a:lnSpc>
                <a:spcPct val="80000"/>
              </a:lnSpc>
            </a:pPr>
            <a:r>
              <a:rPr lang="ko-KR" altLang="en-US" dirty="0">
                <a:ea typeface="Arial" pitchFamily="34" charset="0"/>
              </a:rPr>
              <a:t>인터넷 구조</a:t>
            </a:r>
            <a:endParaRPr lang="en-US" altLang="ko-KR" dirty="0">
              <a:ea typeface="Arial" pitchFamily="34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ko-KR" altLang="en-US" sz="2400" dirty="0">
                <a:ea typeface="ＭＳ Ｐゴシック" pitchFamily="34" charset="-128"/>
              </a:rPr>
              <a:t>성능</a:t>
            </a:r>
            <a:r>
              <a:rPr lang="en-US" altLang="ko-KR" sz="2400" dirty="0">
                <a:ea typeface="ＭＳ Ｐゴシック" pitchFamily="34" charset="-128"/>
              </a:rPr>
              <a:t>: </a:t>
            </a:r>
            <a:r>
              <a:rPr lang="ko-KR" altLang="en-US" sz="2400" dirty="0">
                <a:ea typeface="ＭＳ Ｐゴシック" pitchFamily="34" charset="-128"/>
              </a:rPr>
              <a:t>손실</a:t>
            </a:r>
            <a:r>
              <a:rPr lang="en-US" altLang="ko-KR" sz="2400" dirty="0">
                <a:ea typeface="ＭＳ Ｐゴシック" pitchFamily="34" charset="-128"/>
              </a:rPr>
              <a:t>, </a:t>
            </a:r>
            <a:r>
              <a:rPr lang="ko-KR" altLang="en-US" sz="2400" dirty="0">
                <a:ea typeface="ＭＳ Ｐゴシック" pitchFamily="34" charset="-128"/>
              </a:rPr>
              <a:t>지연</a:t>
            </a:r>
            <a:r>
              <a:rPr lang="en-US" altLang="ko-KR" sz="2400" dirty="0">
                <a:ea typeface="ＭＳ Ｐゴシック" pitchFamily="34" charset="-128"/>
              </a:rPr>
              <a:t>, </a:t>
            </a:r>
            <a:r>
              <a:rPr lang="ko-KR" altLang="en-US" sz="2400" dirty="0">
                <a:ea typeface="ＭＳ Ｐゴシック" pitchFamily="34" charset="-128"/>
              </a:rPr>
              <a:t>대역폭</a:t>
            </a:r>
            <a:endParaRPr lang="en-US" altLang="ko-KR" sz="2400" dirty="0">
              <a:ea typeface="ＭＳ Ｐゴシック" pitchFamily="34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ko-KR" altLang="en-US" sz="2400" dirty="0">
                <a:ea typeface="ＭＳ Ｐゴシック" pitchFamily="34" charset="-128"/>
              </a:rPr>
              <a:t>계층화</a:t>
            </a:r>
            <a:r>
              <a:rPr lang="en-US" altLang="ko-KR" sz="2400" dirty="0">
                <a:ea typeface="ＭＳ Ｐゴシック" pitchFamily="34" charset="-128"/>
              </a:rPr>
              <a:t>, </a:t>
            </a:r>
            <a:r>
              <a:rPr lang="ko-KR" altLang="en-US" sz="2400" dirty="0">
                <a:ea typeface="ＭＳ Ｐゴシック" pitchFamily="34" charset="-128"/>
              </a:rPr>
              <a:t>서비스 모델</a:t>
            </a:r>
            <a:endParaRPr lang="en-US" altLang="ko-KR" sz="2400" dirty="0">
              <a:ea typeface="ＭＳ Ｐゴシック" pitchFamily="34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ko-KR" altLang="en-US" sz="2400" dirty="0">
                <a:ea typeface="ＭＳ Ｐゴシック" pitchFamily="34" charset="-128"/>
              </a:rPr>
              <a:t>보안</a:t>
            </a:r>
            <a:endParaRPr lang="en-US" altLang="ko-KR" sz="2400" dirty="0">
              <a:ea typeface="ＭＳ Ｐゴシック" pitchFamily="34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ko-KR" altLang="en-US" sz="2400" dirty="0">
                <a:ea typeface="ＭＳ Ｐゴシック" pitchFamily="34" charset="-128"/>
              </a:rPr>
              <a:t>역사</a:t>
            </a:r>
            <a:endParaRPr lang="en-US" altLang="ko-KR" sz="2400" dirty="0">
              <a:ea typeface="ＭＳ Ｐゴシック" pitchFamily="34" charset="-128"/>
            </a:endParaRPr>
          </a:p>
        </p:txBody>
      </p:sp>
      <p:sp>
        <p:nvSpPr>
          <p:cNvPr id="83974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146675" y="1428750"/>
            <a:ext cx="3724275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ko-KR" altLang="en-US" i="1" dirty="0">
                <a:solidFill>
                  <a:srgbClr val="CC0000"/>
                </a:solidFill>
                <a:ea typeface="ＭＳ Ｐゴシック" pitchFamily="34" charset="-128"/>
              </a:rPr>
              <a:t>습득한 내용</a:t>
            </a:r>
            <a:r>
              <a:rPr lang="en-US" altLang="ko-KR" i="1" dirty="0">
                <a:solidFill>
                  <a:srgbClr val="CC0000"/>
                </a:solidFill>
                <a:ea typeface="ＭＳ Ｐゴシック" pitchFamily="34" charset="-128"/>
              </a:rPr>
              <a:t>:</a:t>
            </a:r>
            <a:r>
              <a:rPr lang="en-US" altLang="ko-KR" sz="2400" dirty="0">
                <a:ea typeface="ＭＳ Ｐゴシック" pitchFamily="34" charset="-128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ko-KR" altLang="en-US" sz="2400" dirty="0">
                <a:ea typeface="ＭＳ Ｐゴシック" pitchFamily="34" charset="-128"/>
              </a:rPr>
              <a:t>네트워킹 전반에 대한 개요와 느낌</a:t>
            </a:r>
            <a:endParaRPr lang="en-US" altLang="ja-JP" sz="2400" dirty="0"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ko-KR" altLang="en-US" sz="2400" dirty="0">
                <a:ea typeface="ＭＳ Ｐゴシック" pitchFamily="34" charset="-128"/>
              </a:rPr>
              <a:t>뒤에 더 깊이 있는 내용이 나옴</a:t>
            </a:r>
            <a:r>
              <a:rPr lang="en-US" altLang="ko-KR" sz="2400" i="1" dirty="0">
                <a:ea typeface="ＭＳ Ｐゴシック" pitchFamily="34" charset="-128"/>
              </a:rPr>
              <a:t>!</a:t>
            </a:r>
            <a:endParaRPr lang="en-US" altLang="ko-KR" sz="2400" dirty="0">
              <a:ea typeface="ＭＳ Ｐゴシック" pitchFamily="34" charset="-128"/>
            </a:endParaRPr>
          </a:p>
        </p:txBody>
      </p:sp>
      <p:sp>
        <p:nvSpPr>
          <p:cNvPr id="8397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1-</a:t>
            </a:r>
            <a:fld id="{A6D31EFE-277E-4920-8452-92EC3D7B039F}" type="slidenum">
              <a:rPr lang="en-US" altLang="ko-KR"/>
              <a:pPr/>
              <a:t>88</a:t>
            </a:fld>
            <a:endParaRPr lang="en-US" altLang="ko-KR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84995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ko-KR">
                <a:solidFill>
                  <a:srgbClr val="000000"/>
                </a:solidFill>
              </a:rPr>
              <a:t>1-</a:t>
            </a:r>
            <a:fld id="{1A7A1D3F-9AF9-4385-95F7-5107B0671585}" type="slidenum">
              <a:rPr lang="en-US" altLang="ko-KR">
                <a:solidFill>
                  <a:srgbClr val="000000"/>
                </a:solidFill>
              </a:rPr>
              <a:pPr/>
              <a:t>89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84996" name="Rectangle 3"/>
          <p:cNvSpPr>
            <a:spLocks noChangeArrowheads="1"/>
          </p:cNvSpPr>
          <p:nvPr/>
        </p:nvSpPr>
        <p:spPr bwMode="auto">
          <a:xfrm>
            <a:off x="2149475" y="1477963"/>
            <a:ext cx="4487863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lnSpc>
                <a:spcPct val="85000"/>
              </a:lnSpc>
            </a:pPr>
            <a:r>
              <a:rPr lang="en-US" altLang="ko-KR" sz="4400">
                <a:solidFill>
                  <a:srgbClr val="000099"/>
                </a:solidFill>
                <a:latin typeface="Gill Sans MT" pitchFamily="34" charset="0"/>
              </a:rPr>
              <a:t>Chapter 1</a:t>
            </a:r>
            <a:br>
              <a:rPr lang="en-US" altLang="ko-KR" sz="4800">
                <a:solidFill>
                  <a:srgbClr val="000099"/>
                </a:solidFill>
                <a:latin typeface="Gill Sans MT" pitchFamily="34" charset="0"/>
              </a:rPr>
            </a:br>
            <a:r>
              <a:rPr lang="en-US" altLang="ko-KR" sz="4400">
                <a:solidFill>
                  <a:srgbClr val="000099"/>
                </a:solidFill>
                <a:latin typeface="Gill Sans MT" pitchFamily="34" charset="0"/>
              </a:rPr>
              <a:t>Additional Slides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4333E9B-46A1-474E-B7EA-09B2E9B54D3E}"/>
              </a:ext>
            </a:extLst>
          </p:cNvPr>
          <p:cNvSpPr txBox="1">
            <a:spLocks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lang="ko-KR" altLang="en-US" sz="3600" b="1" i="0" kern="1200" baseline="0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Arial Unicode MS" pitchFamily="50" charset="-127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/>
                <a:ea typeface="맑은 고딕"/>
                <a:cs typeface="맑은 고딕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/>
                <a:ea typeface="맑은 고딕"/>
                <a:cs typeface="맑은 고딕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/>
                <a:ea typeface="맑은 고딕"/>
                <a:cs typeface="맑은 고딕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/>
                <a:ea typeface="맑은 고딕"/>
                <a:cs typeface="맑은 고딕"/>
              </a:defRPr>
            </a:lvl9pPr>
          </a:lstStyle>
          <a:p>
            <a:pPr marL="0" marR="0" lvl="0" indent="0" defTabSz="914400" eaLnBrk="0" latinLnBrk="1" hangingPunct="0">
              <a:lnSpc>
                <a:spcPct val="90000"/>
              </a:lnSpc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7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j-lt"/>
                <a:ea typeface="ＭＳ Ｐゴシック" charset="0"/>
                <a:cs typeface="+mj-cs"/>
              </a:rPr>
              <a:t>Internet Applications (1992~2010)</a:t>
            </a:r>
            <a:endParaRPr kumimoji="0" lang="en-US" altLang="en-US" sz="37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+mj-lt"/>
              <a:ea typeface="ＭＳ Ｐゴシック" charset="0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7AF3DB-CC57-445E-83C0-38390F65A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84" y="1371600"/>
            <a:ext cx="8764616" cy="4807527"/>
          </a:xfrm>
          <a:prstGeom prst="rect">
            <a:avLst/>
          </a:prstGeom>
          <a:noFill/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FE8FC59-082D-40C0-9211-ADAFC86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6888" y="6467475"/>
            <a:ext cx="2895600" cy="287338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latin typeface="Tahoma" pitchFamily="34" charset="0"/>
                <a:ea typeface="+mn-ea"/>
                <a:cs typeface="+mn-cs"/>
              </a:rPr>
              <a:t>Introduction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28E99D1-736E-492F-AC47-9C6A209D6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24850" y="6462713"/>
            <a:ext cx="676275" cy="276225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 kern="1200">
                <a:latin typeface="Tahoma" pitchFamily="34" charset="0"/>
                <a:ea typeface="ＭＳ Ｐゴシック" pitchFamily="34" charset="-128"/>
                <a:cs typeface="+mn-cs"/>
              </a:rPr>
              <a:t>1-</a:t>
            </a:r>
            <a:fld id="{78FCDDF4-3FA2-4394-BEC0-6EAD6562A0E1}" type="slidenum">
              <a:rPr lang="en-US" altLang="ko-KR" kern="1200">
                <a:latin typeface="Tahoma" pitchFamily="34" charset="0"/>
                <a:ea typeface="ＭＳ Ｐゴシック" pitchFamily="34" charset="-128"/>
                <a:cs typeface="+mn-cs"/>
              </a:rPr>
              <a:pPr>
                <a:spcAft>
                  <a:spcPts val="600"/>
                </a:spcAft>
              </a:pPr>
              <a:t>9</a:t>
            </a:fld>
            <a:endParaRPr lang="en-US" altLang="ko-KR" kern="1200">
              <a:latin typeface="Tahoma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4876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2"/>
          <p:cNvGrpSpPr>
            <a:grpSpLocks/>
          </p:cNvGrpSpPr>
          <p:nvPr/>
        </p:nvGrpSpPr>
        <p:grpSpPr bwMode="auto">
          <a:xfrm>
            <a:off x="1270000" y="798513"/>
            <a:ext cx="5643563" cy="4216400"/>
            <a:chOff x="824874" y="353539"/>
            <a:chExt cx="5643193" cy="4216279"/>
          </a:xfrm>
        </p:grpSpPr>
        <p:sp>
          <p:nvSpPr>
            <p:cNvPr id="62" name="Freeform 61"/>
            <p:cNvSpPr/>
            <p:nvPr/>
          </p:nvSpPr>
          <p:spPr>
            <a:xfrm>
              <a:off x="824874" y="366239"/>
              <a:ext cx="431772" cy="4203579"/>
            </a:xfrm>
            <a:custGeom>
              <a:avLst/>
              <a:gdLst>
                <a:gd name="connsiteX0" fmla="*/ 0 w 432078"/>
                <a:gd name="connsiteY0" fmla="*/ 4203185 h 4255561"/>
                <a:gd name="connsiteX1" fmla="*/ 418984 w 432078"/>
                <a:gd name="connsiteY1" fmla="*/ 3430637 h 4255561"/>
                <a:gd name="connsiteX2" fmla="*/ 432078 w 432078"/>
                <a:gd name="connsiteY2" fmla="*/ 0 h 4255561"/>
                <a:gd name="connsiteX3" fmla="*/ 117839 w 432078"/>
                <a:gd name="connsiteY3" fmla="*/ 4255561 h 4255561"/>
                <a:gd name="connsiteX0" fmla="*/ 26187 w 458265"/>
                <a:gd name="connsiteY0" fmla="*/ 4203185 h 4216279"/>
                <a:gd name="connsiteX1" fmla="*/ 445171 w 458265"/>
                <a:gd name="connsiteY1" fmla="*/ 3430637 h 4216279"/>
                <a:gd name="connsiteX2" fmla="*/ 458265 w 458265"/>
                <a:gd name="connsiteY2" fmla="*/ 0 h 4216279"/>
                <a:gd name="connsiteX3" fmla="*/ 0 w 458265"/>
                <a:gd name="connsiteY3" fmla="*/ 4216279 h 4216279"/>
                <a:gd name="connsiteX0" fmla="*/ 0 w 432078"/>
                <a:gd name="connsiteY0" fmla="*/ 4203185 h 4203185"/>
                <a:gd name="connsiteX1" fmla="*/ 418984 w 432078"/>
                <a:gd name="connsiteY1" fmla="*/ 3430637 h 4203185"/>
                <a:gd name="connsiteX2" fmla="*/ 432078 w 432078"/>
                <a:gd name="connsiteY2" fmla="*/ 0 h 4203185"/>
                <a:gd name="connsiteX3" fmla="*/ 13093 w 432078"/>
                <a:gd name="connsiteY3" fmla="*/ 4203185 h 4203185"/>
                <a:gd name="connsiteX0" fmla="*/ 0 w 432078"/>
                <a:gd name="connsiteY0" fmla="*/ 4203185 h 4203185"/>
                <a:gd name="connsiteX1" fmla="*/ 418984 w 432078"/>
                <a:gd name="connsiteY1" fmla="*/ 3430637 h 4203185"/>
                <a:gd name="connsiteX2" fmla="*/ 432078 w 432078"/>
                <a:gd name="connsiteY2" fmla="*/ 0 h 4203185"/>
                <a:gd name="connsiteX3" fmla="*/ 13093 w 432078"/>
                <a:gd name="connsiteY3" fmla="*/ 4203185 h 4203185"/>
                <a:gd name="connsiteX4" fmla="*/ 0 w 432078"/>
                <a:gd name="connsiteY4" fmla="*/ 4203185 h 420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078" h="4203185">
                  <a:moveTo>
                    <a:pt x="0" y="4203185"/>
                  </a:moveTo>
                  <a:lnTo>
                    <a:pt x="418984" y="3430637"/>
                  </a:lnTo>
                  <a:cubicBezTo>
                    <a:pt x="423349" y="2287091"/>
                    <a:pt x="427713" y="1143546"/>
                    <a:pt x="432078" y="0"/>
                  </a:cubicBezTo>
                  <a:lnTo>
                    <a:pt x="13093" y="4203185"/>
                  </a:lnTo>
                  <a:lnTo>
                    <a:pt x="0" y="420318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85000"/>
                  </a:schemeClr>
                </a:gs>
                <a:gs pos="100000">
                  <a:srgbClr val="000000"/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en-US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1243947" y="353539"/>
              <a:ext cx="5224120" cy="3430489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ko-KR"/>
            </a:p>
          </p:txBody>
        </p:sp>
      </p:grpSp>
      <p:pic>
        <p:nvPicPr>
          <p:cNvPr id="86019" name="Picture 12" descr="segmen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35213" y="5173663"/>
            <a:ext cx="3959225" cy="100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6020" name="Group 48"/>
          <p:cNvGrpSpPr>
            <a:grpSpLocks/>
          </p:cNvGrpSpPr>
          <p:nvPr/>
        </p:nvGrpSpPr>
        <p:grpSpPr bwMode="auto">
          <a:xfrm>
            <a:off x="-104775" y="3981450"/>
            <a:ext cx="1562100" cy="1511300"/>
            <a:chOff x="-44" y="1473"/>
            <a:chExt cx="981" cy="1105"/>
          </a:xfrm>
        </p:grpSpPr>
        <p:pic>
          <p:nvPicPr>
            <p:cNvPr id="86053" name="Picture 49" descr="desktop_computer_stylized_medium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6054" name="Freeform 5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3382 w 356"/>
                <a:gd name="T3" fmla="*/ 3172 h 368"/>
                <a:gd name="T4" fmla="*/ 51464 w 356"/>
                <a:gd name="T5" fmla="*/ 66095 h 368"/>
                <a:gd name="T6" fmla="*/ 11342 w 356"/>
                <a:gd name="T7" fmla="*/ 826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</p:grpSp>
      <p:pic>
        <p:nvPicPr>
          <p:cNvPr id="86021" name="Picture 120" descr="access_point_stylized_small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24663" y="4221163"/>
            <a:ext cx="1389062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22" name="Picture 10" descr="ethernet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14425" y="4567238"/>
            <a:ext cx="1231900" cy="123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23" name="Picture 11" descr="ethernet.pn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061075" y="4570413"/>
            <a:ext cx="1231900" cy="123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24" name="Picture 20" descr="ethernet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07325" y="4589463"/>
            <a:ext cx="1231900" cy="123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66"/>
          <p:cNvGrpSpPr>
            <a:grpSpLocks/>
          </p:cNvGrpSpPr>
          <p:nvPr/>
        </p:nvGrpSpPr>
        <p:grpSpPr bwMode="auto">
          <a:xfrm>
            <a:off x="4556125" y="1162050"/>
            <a:ext cx="2327275" cy="3171825"/>
            <a:chOff x="4556452" y="1162095"/>
            <a:chExt cx="2326213" cy="3172030"/>
          </a:xfrm>
        </p:grpSpPr>
        <p:cxnSp>
          <p:nvCxnSpPr>
            <p:cNvPr id="86040" name="Straight Connector 46"/>
            <p:cNvCxnSpPr>
              <a:cxnSpLocks noChangeShapeType="1"/>
            </p:cNvCxnSpPr>
            <p:nvPr/>
          </p:nvCxnSpPr>
          <p:spPr bwMode="auto">
            <a:xfrm>
              <a:off x="5630098" y="2252175"/>
              <a:ext cx="0" cy="2081950"/>
            </a:xfrm>
            <a:prstGeom prst="line">
              <a:avLst/>
            </a:prstGeom>
            <a:noFill/>
            <a:ln w="25400">
              <a:solidFill>
                <a:srgbClr val="000090"/>
              </a:solidFill>
              <a:round/>
              <a:headEnd type="triangle" w="med" len="med"/>
              <a:tailEnd type="triangle" w="med" len="med"/>
            </a:ln>
          </p:spPr>
        </p:cxnSp>
        <p:grpSp>
          <p:nvGrpSpPr>
            <p:cNvPr id="86041" name="Group 31"/>
            <p:cNvGrpSpPr>
              <a:grpSpLocks/>
            </p:cNvGrpSpPr>
            <p:nvPr/>
          </p:nvGrpSpPr>
          <p:grpSpPr bwMode="auto">
            <a:xfrm>
              <a:off x="4635010" y="2856756"/>
              <a:ext cx="2190234" cy="1214863"/>
              <a:chOff x="3862510" y="4375664"/>
              <a:chExt cx="2190234" cy="1214863"/>
            </a:xfrm>
          </p:grpSpPr>
          <p:sp>
            <p:nvSpPr>
              <p:cNvPr id="26" name="Rectangle 25"/>
              <p:cNvSpPr>
                <a:spLocks noChangeArrowheads="1"/>
              </p:cNvSpPr>
              <p:nvPr/>
            </p:nvSpPr>
            <p:spPr bwMode="auto">
              <a:xfrm>
                <a:off x="3871225" y="4425779"/>
                <a:ext cx="2164362" cy="11526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90"/>
                </a:solidFill>
                <a:round/>
                <a:headEnd/>
                <a:tailEnd/>
              </a:ln>
              <a:effectLst>
                <a:outerShdw dist="38100" dir="2700000" algn="tl" rotWithShape="0">
                  <a:srgbClr val="000090">
                    <a:alpha val="42999"/>
                  </a:srgbClr>
                </a:outerShdw>
              </a:effectLst>
            </p:spPr>
            <p:txBody>
              <a:bodyPr/>
              <a:lstStyle/>
              <a:p>
                <a:endParaRPr lang="ko-KR" altLang="ko-KR"/>
              </a:p>
            </p:txBody>
          </p:sp>
          <p:sp>
            <p:nvSpPr>
              <p:cNvPr id="86049" name="TextBox 26"/>
              <p:cNvSpPr txBox="1">
                <a:spLocks noChangeArrowheads="1"/>
              </p:cNvSpPr>
              <p:nvPr/>
            </p:nvSpPr>
            <p:spPr bwMode="auto">
              <a:xfrm>
                <a:off x="3908617" y="4375664"/>
                <a:ext cx="2012565" cy="12148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2200"/>
                  </a:lnSpc>
                </a:pPr>
                <a:r>
                  <a:rPr lang="en-US" altLang="ko-KR" sz="1600"/>
                  <a:t>Transport</a:t>
                </a:r>
                <a:r>
                  <a:rPr lang="en-US" altLang="ko-KR" sz="1400"/>
                  <a:t> (TCP/UDP)</a:t>
                </a:r>
              </a:p>
              <a:p>
                <a:pPr algn="ctr">
                  <a:lnSpc>
                    <a:spcPts val="2200"/>
                  </a:lnSpc>
                </a:pPr>
                <a:r>
                  <a:rPr lang="en-US" altLang="ko-KR" sz="1600"/>
                  <a:t>Network</a:t>
                </a:r>
                <a:r>
                  <a:rPr lang="en-US" altLang="ko-KR" sz="1400"/>
                  <a:t> (IP)</a:t>
                </a:r>
              </a:p>
              <a:p>
                <a:pPr algn="ctr">
                  <a:lnSpc>
                    <a:spcPts val="2200"/>
                  </a:lnSpc>
                </a:pPr>
                <a:r>
                  <a:rPr lang="en-US" altLang="ko-KR" sz="1600"/>
                  <a:t>Link</a:t>
                </a:r>
                <a:r>
                  <a:rPr lang="en-US" altLang="ko-KR" sz="1400"/>
                  <a:t> (Ethernet)</a:t>
                </a:r>
              </a:p>
              <a:p>
                <a:pPr algn="ctr">
                  <a:lnSpc>
                    <a:spcPts val="2200"/>
                  </a:lnSpc>
                </a:pPr>
                <a:r>
                  <a:rPr lang="en-US" altLang="ko-KR" sz="1600"/>
                  <a:t>Physical</a:t>
                </a:r>
              </a:p>
            </p:txBody>
          </p:sp>
          <p:cxnSp>
            <p:nvCxnSpPr>
              <p:cNvPr id="86050" name="Straight Connector 28"/>
              <p:cNvCxnSpPr>
                <a:cxnSpLocks noChangeShapeType="1"/>
              </p:cNvCxnSpPr>
              <p:nvPr/>
            </p:nvCxnSpPr>
            <p:spPr bwMode="auto">
              <a:xfrm>
                <a:off x="3862510" y="4740040"/>
                <a:ext cx="2173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86051" name="Straight Connector 29"/>
              <p:cNvCxnSpPr>
                <a:cxnSpLocks noChangeShapeType="1"/>
              </p:cNvCxnSpPr>
              <p:nvPr/>
            </p:nvCxnSpPr>
            <p:spPr bwMode="auto">
              <a:xfrm>
                <a:off x="3870887" y="5023380"/>
                <a:ext cx="2173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86052" name="Straight Connector 30"/>
              <p:cNvCxnSpPr>
                <a:cxnSpLocks noChangeShapeType="1"/>
              </p:cNvCxnSpPr>
              <p:nvPr/>
            </p:nvCxnSpPr>
            <p:spPr bwMode="auto">
              <a:xfrm>
                <a:off x="3879264" y="5306720"/>
                <a:ext cx="2173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86042" name="Group 35"/>
            <p:cNvGrpSpPr>
              <a:grpSpLocks/>
            </p:cNvGrpSpPr>
            <p:nvPr/>
          </p:nvGrpSpPr>
          <p:grpSpPr bwMode="auto">
            <a:xfrm>
              <a:off x="4811526" y="1162095"/>
              <a:ext cx="1529986" cy="1021335"/>
              <a:chOff x="4130677" y="5836665"/>
              <a:chExt cx="1529986" cy="1021335"/>
            </a:xfrm>
          </p:grpSpPr>
          <p:sp>
            <p:nvSpPr>
              <p:cNvPr id="34" name="Rectangle 33"/>
              <p:cNvSpPr>
                <a:spLocks noChangeArrowheads="1"/>
              </p:cNvSpPr>
              <p:nvPr/>
            </p:nvSpPr>
            <p:spPr bwMode="auto">
              <a:xfrm>
                <a:off x="4191372" y="5836665"/>
                <a:ext cx="1464594" cy="102082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90"/>
                </a:solidFill>
                <a:round/>
                <a:headEnd/>
                <a:tailEnd/>
              </a:ln>
              <a:effectLst>
                <a:outerShdw dist="38100" dir="2700000" algn="tl" rotWithShape="0">
                  <a:srgbClr val="000090">
                    <a:alpha val="42999"/>
                  </a:srgbClr>
                </a:outerShdw>
              </a:effectLst>
            </p:spPr>
            <p:txBody>
              <a:bodyPr/>
              <a:lstStyle/>
              <a:p>
                <a:endParaRPr lang="ko-KR" altLang="ko-KR"/>
              </a:p>
            </p:txBody>
          </p:sp>
          <p:sp>
            <p:nvSpPr>
              <p:cNvPr id="86047" name="TextBox 34"/>
              <p:cNvSpPr txBox="1">
                <a:spLocks noChangeArrowheads="1"/>
              </p:cNvSpPr>
              <p:nvPr/>
            </p:nvSpPr>
            <p:spPr bwMode="auto">
              <a:xfrm>
                <a:off x="4130677" y="5913072"/>
                <a:ext cx="1529986" cy="8925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600"/>
                  <a:t>application</a:t>
                </a:r>
              </a:p>
              <a:p>
                <a:pPr algn="ctr"/>
                <a:r>
                  <a:rPr lang="en-US" altLang="ko-KR" sz="1600"/>
                  <a:t>(www browser, </a:t>
                </a:r>
              </a:p>
              <a:p>
                <a:pPr algn="ctr"/>
                <a:r>
                  <a:rPr lang="en-US" altLang="ko-KR" sz="1600"/>
                  <a:t>email client</a:t>
                </a:r>
                <a:r>
                  <a:rPr lang="en-US" altLang="ko-KR" sz="2000"/>
                  <a:t>)</a:t>
                </a:r>
              </a:p>
            </p:txBody>
          </p:sp>
        </p:grpSp>
        <p:cxnSp>
          <p:nvCxnSpPr>
            <p:cNvPr id="86043" name="Straight Connector 37"/>
            <p:cNvCxnSpPr>
              <a:cxnSpLocks noChangeShapeType="1"/>
            </p:cNvCxnSpPr>
            <p:nvPr/>
          </p:nvCxnSpPr>
          <p:spPr bwMode="auto">
            <a:xfrm flipV="1">
              <a:off x="4556452" y="2631900"/>
              <a:ext cx="2108014" cy="130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</p:cxnSp>
        <p:sp>
          <p:nvSpPr>
            <p:cNvPr id="86044" name="TextBox 38"/>
            <p:cNvSpPr txBox="1">
              <a:spLocks noChangeArrowheads="1"/>
            </p:cNvSpPr>
            <p:nvPr/>
          </p:nvSpPr>
          <p:spPr bwMode="auto">
            <a:xfrm>
              <a:off x="5839591" y="2252173"/>
              <a:ext cx="1043074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400"/>
                <a:t>application</a:t>
              </a:r>
            </a:p>
          </p:txBody>
        </p:sp>
        <p:sp>
          <p:nvSpPr>
            <p:cNvPr id="86045" name="TextBox 39"/>
            <p:cNvSpPr txBox="1">
              <a:spLocks noChangeArrowheads="1"/>
            </p:cNvSpPr>
            <p:nvPr/>
          </p:nvSpPr>
          <p:spPr bwMode="auto">
            <a:xfrm>
              <a:off x="6105684" y="2627171"/>
              <a:ext cx="444064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/>
                <a:t>OS</a:t>
              </a:r>
            </a:p>
          </p:txBody>
        </p:sp>
      </p:grpSp>
      <p:grpSp>
        <p:nvGrpSpPr>
          <p:cNvPr id="7" name="Group 65"/>
          <p:cNvGrpSpPr>
            <a:grpSpLocks/>
          </p:cNvGrpSpPr>
          <p:nvPr/>
        </p:nvGrpSpPr>
        <p:grpSpPr bwMode="auto">
          <a:xfrm>
            <a:off x="1776413" y="877888"/>
            <a:ext cx="2806700" cy="3195637"/>
            <a:chOff x="1775964" y="877299"/>
            <a:chExt cx="2806675" cy="3196287"/>
          </a:xfrm>
        </p:grpSpPr>
        <p:grpSp>
          <p:nvGrpSpPr>
            <p:cNvPr id="86027" name="Group 44"/>
            <p:cNvGrpSpPr>
              <a:grpSpLocks/>
            </p:cNvGrpSpPr>
            <p:nvPr/>
          </p:nvGrpSpPr>
          <p:grpSpPr bwMode="auto">
            <a:xfrm>
              <a:off x="1846152" y="877299"/>
              <a:ext cx="1597376" cy="3168757"/>
              <a:chOff x="1636659" y="183316"/>
              <a:chExt cx="1597376" cy="3168757"/>
            </a:xfrm>
          </p:grpSpPr>
          <p:grpSp>
            <p:nvGrpSpPr>
              <p:cNvPr id="86032" name="Group 22"/>
              <p:cNvGrpSpPr>
                <a:grpSpLocks/>
              </p:cNvGrpSpPr>
              <p:nvPr/>
            </p:nvGrpSpPr>
            <p:grpSpPr bwMode="auto">
              <a:xfrm>
                <a:off x="1780683" y="2206785"/>
                <a:ext cx="1296233" cy="1040536"/>
                <a:chOff x="3116193" y="4275642"/>
                <a:chExt cx="1296233" cy="1040536"/>
              </a:xfrm>
            </p:grpSpPr>
            <p:sp>
              <p:nvSpPr>
                <p:cNvPr id="14" name="Rectangle 13"/>
                <p:cNvSpPr>
                  <a:spLocks noChangeArrowheads="1"/>
                </p:cNvSpPr>
                <p:nvPr/>
              </p:nvSpPr>
              <p:spPr bwMode="auto">
                <a:xfrm>
                  <a:off x="3116291" y="4303640"/>
                  <a:ext cx="1295389" cy="101303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0090"/>
                  </a:solidFill>
                  <a:round/>
                  <a:headEnd/>
                  <a:tailEnd/>
                </a:ln>
                <a:effectLst>
                  <a:outerShdw dist="38100" dir="2700000" algn="tl" rotWithShape="0">
                    <a:srgbClr val="000090">
                      <a:alpha val="42999"/>
                    </a:srgbClr>
                  </a:outerShdw>
                </a:effectLst>
              </p:spPr>
              <p:txBody>
                <a:bodyPr/>
                <a:lstStyle/>
                <a:p>
                  <a:endParaRPr lang="ko-KR" altLang="ko-KR"/>
                </a:p>
              </p:txBody>
            </p:sp>
            <p:sp>
              <p:nvSpPr>
                <p:cNvPr id="86039" name="TextBox 14"/>
                <p:cNvSpPr txBox="1">
                  <a:spLocks noChangeArrowheads="1"/>
                </p:cNvSpPr>
                <p:nvPr/>
              </p:nvSpPr>
              <p:spPr bwMode="auto">
                <a:xfrm>
                  <a:off x="3168721" y="4275642"/>
                  <a:ext cx="1197377" cy="101566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sz="2000"/>
                    <a:t>packet</a:t>
                  </a:r>
                </a:p>
                <a:p>
                  <a:pPr algn="ctr"/>
                  <a:r>
                    <a:rPr lang="en-US" altLang="ko-KR" sz="2000"/>
                    <a:t>capture</a:t>
                  </a:r>
                </a:p>
                <a:p>
                  <a:pPr algn="ctr"/>
                  <a:r>
                    <a:rPr lang="en-US" altLang="ko-KR" sz="2000"/>
                    <a:t>(pcap)</a:t>
                  </a:r>
                </a:p>
              </p:txBody>
            </p:sp>
          </p:grpSp>
          <p:grpSp>
            <p:nvGrpSpPr>
              <p:cNvPr id="86033" name="Group 23"/>
              <p:cNvGrpSpPr>
                <a:grpSpLocks/>
              </p:cNvGrpSpPr>
              <p:nvPr/>
            </p:nvGrpSpPr>
            <p:grpSpPr bwMode="auto">
              <a:xfrm>
                <a:off x="1773794" y="863478"/>
                <a:ext cx="1296233" cy="707886"/>
                <a:chOff x="865524" y="5161570"/>
                <a:chExt cx="1296233" cy="707886"/>
              </a:xfrm>
            </p:grpSpPr>
            <p:sp>
              <p:nvSpPr>
                <p:cNvPr id="22" name="Rectangle 21"/>
                <p:cNvSpPr>
                  <a:spLocks noChangeArrowheads="1"/>
                </p:cNvSpPr>
                <p:nvPr/>
              </p:nvSpPr>
              <p:spPr bwMode="auto">
                <a:xfrm>
                  <a:off x="856636" y="5200691"/>
                  <a:ext cx="1304914" cy="66847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0090"/>
                  </a:solidFill>
                  <a:round/>
                  <a:headEnd/>
                  <a:tailEnd/>
                </a:ln>
                <a:effectLst>
                  <a:outerShdw dist="38100" dir="2700000" algn="tl" rotWithShape="0">
                    <a:srgbClr val="000090">
                      <a:alpha val="42999"/>
                    </a:srgbClr>
                  </a:outerShdw>
                </a:effectLst>
              </p:spPr>
              <p:txBody>
                <a:bodyPr/>
                <a:lstStyle/>
                <a:p>
                  <a:endParaRPr lang="ko-KR" altLang="ko-KR"/>
                </a:p>
              </p:txBody>
            </p:sp>
            <p:sp>
              <p:nvSpPr>
                <p:cNvPr id="86037" name="TextBox 16"/>
                <p:cNvSpPr txBox="1">
                  <a:spLocks noChangeArrowheads="1"/>
                </p:cNvSpPr>
                <p:nvPr/>
              </p:nvSpPr>
              <p:spPr bwMode="auto">
                <a:xfrm>
                  <a:off x="937846" y="5161570"/>
                  <a:ext cx="1159292" cy="7078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sz="2000"/>
                    <a:t>packet</a:t>
                  </a:r>
                </a:p>
                <a:p>
                  <a:pPr algn="ctr"/>
                  <a:r>
                    <a:rPr lang="en-US" altLang="ko-KR" sz="2000"/>
                    <a:t>analyzer</a:t>
                  </a:r>
                </a:p>
              </p:txBody>
            </p:sp>
          </p:grpSp>
          <p:sp>
            <p:nvSpPr>
              <p:cNvPr id="86034" name="Rectangle 42"/>
              <p:cNvSpPr>
                <a:spLocks noChangeArrowheads="1"/>
              </p:cNvSpPr>
              <p:nvPr/>
            </p:nvSpPr>
            <p:spPr bwMode="auto">
              <a:xfrm>
                <a:off x="1636659" y="183316"/>
                <a:ext cx="1597376" cy="3168757"/>
              </a:xfrm>
              <a:prstGeom prst="rect">
                <a:avLst/>
              </a:prstGeom>
              <a:noFill/>
              <a:ln w="22225">
                <a:solidFill>
                  <a:srgbClr val="000090"/>
                </a:solidFill>
                <a:prstDash val="sysDash"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ko-KR"/>
              </a:p>
            </p:txBody>
          </p:sp>
          <p:pic>
            <p:nvPicPr>
              <p:cNvPr id="86035" name="Picture 43"/>
              <p:cNvPicPr>
                <a:picLocks noChangeAspect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1859241" y="230951"/>
                <a:ext cx="1089265" cy="3685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cxnSp>
          <p:nvCxnSpPr>
            <p:cNvPr id="86028" name="Straight Connector 47"/>
            <p:cNvCxnSpPr>
              <a:cxnSpLocks noChangeShapeType="1"/>
            </p:cNvCxnSpPr>
            <p:nvPr/>
          </p:nvCxnSpPr>
          <p:spPr bwMode="auto">
            <a:xfrm>
              <a:off x="2640118" y="2330738"/>
              <a:ext cx="0" cy="558315"/>
            </a:xfrm>
            <a:prstGeom prst="line">
              <a:avLst/>
            </a:prstGeom>
            <a:noFill/>
            <a:ln w="25400">
              <a:solidFill>
                <a:srgbClr val="000090"/>
              </a:solidFill>
              <a:round/>
              <a:headEnd type="triangle" w="med" len="med"/>
              <a:tailEnd type="triangle" w="med" len="med"/>
            </a:ln>
          </p:spPr>
        </p:cxnSp>
        <p:cxnSp>
          <p:nvCxnSpPr>
            <p:cNvPr id="86029" name="Straight Connector 50"/>
            <p:cNvCxnSpPr>
              <a:cxnSpLocks noChangeShapeType="1"/>
            </p:cNvCxnSpPr>
            <p:nvPr/>
          </p:nvCxnSpPr>
          <p:spPr bwMode="auto">
            <a:xfrm>
              <a:off x="3116195" y="3653236"/>
              <a:ext cx="1427164" cy="0"/>
            </a:xfrm>
            <a:prstGeom prst="line">
              <a:avLst/>
            </a:prstGeom>
            <a:noFill/>
            <a:ln w="25400">
              <a:solidFill>
                <a:srgbClr val="000090"/>
              </a:solidFill>
              <a:round/>
              <a:headEnd type="triangle" w="med" len="med"/>
              <a:tailEnd/>
            </a:ln>
          </p:spPr>
        </p:cxnSp>
        <p:sp>
          <p:nvSpPr>
            <p:cNvPr id="86030" name="TextBox 56"/>
            <p:cNvSpPr txBox="1">
              <a:spLocks noChangeArrowheads="1"/>
            </p:cNvSpPr>
            <p:nvPr/>
          </p:nvSpPr>
          <p:spPr bwMode="auto">
            <a:xfrm>
              <a:off x="3504274" y="3242589"/>
              <a:ext cx="1078365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ko-KR" sz="1200"/>
                <a:t>copy of all Ethernet frames sent/received</a:t>
              </a:r>
            </a:p>
          </p:txBody>
        </p:sp>
        <p:cxnSp>
          <p:nvCxnSpPr>
            <p:cNvPr id="86031" name="Straight Connector 64"/>
            <p:cNvCxnSpPr>
              <a:cxnSpLocks noChangeShapeType="1"/>
            </p:cNvCxnSpPr>
            <p:nvPr/>
          </p:nvCxnSpPr>
          <p:spPr bwMode="auto">
            <a:xfrm flipV="1">
              <a:off x="1775964" y="2640266"/>
              <a:ext cx="2108014" cy="130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2_Default Design">
  <a:themeElements>
    <a:clrScheme name="12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2_Default Design">
      <a:majorFont>
        <a:latin typeface="Gill Sans MT"/>
        <a:ea typeface=""/>
        <a:cs typeface="Arial"/>
      </a:majorFont>
      <a:minorFont>
        <a:latin typeface="Gill Sans MT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1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2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5864</Words>
  <Application>Microsoft Office PowerPoint</Application>
  <PresentationFormat>화면 슬라이드 쇼(4:3)</PresentationFormat>
  <Paragraphs>1681</Paragraphs>
  <Slides>90</Slides>
  <Notes>69</Notes>
  <HiddenSlides>0</HiddenSlides>
  <MMClips>0</MMClips>
  <ScaleCrop>false</ScaleCrop>
  <HeadingPairs>
    <vt:vector size="8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90</vt:i4>
      </vt:variant>
    </vt:vector>
  </HeadingPairs>
  <TitlesOfParts>
    <vt:vector size="105" baseType="lpstr">
      <vt:lpstr>Yoon 윤고딕 540_TT</vt:lpstr>
      <vt:lpstr>ZapfDingbats</vt:lpstr>
      <vt:lpstr>굴림</vt:lpstr>
      <vt:lpstr>Malgun Gothic</vt:lpstr>
      <vt:lpstr>Malgun Gothic</vt:lpstr>
      <vt:lpstr>Arial</vt:lpstr>
      <vt:lpstr>Calibri</vt:lpstr>
      <vt:lpstr>Comic Sans MS</vt:lpstr>
      <vt:lpstr>Courier New</vt:lpstr>
      <vt:lpstr>Gill Sans MT</vt:lpstr>
      <vt:lpstr>Tahoma</vt:lpstr>
      <vt:lpstr>Times New Roman</vt:lpstr>
      <vt:lpstr>Wingdings</vt:lpstr>
      <vt:lpstr>12_Default Design</vt:lpstr>
      <vt:lpstr>Clip</vt:lpstr>
      <vt:lpstr>PowerPoint 프레젠테이션</vt:lpstr>
      <vt:lpstr>Chapter 1: 컴퓨터 네트워크와 인터넷</vt:lpstr>
      <vt:lpstr>Chapter 1: roadmap</vt:lpstr>
      <vt:lpstr>인터넷이란: “nuts and bolts” 관점</vt:lpstr>
      <vt:lpstr>“흥미로운” 인터넷 접속 장치들</vt:lpstr>
      <vt:lpstr>PowerPoint 프레젠테이션</vt:lpstr>
      <vt:lpstr>PowerPoint 프레젠테이션</vt:lpstr>
      <vt:lpstr>인터넷이란: 서비스 관점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프로토콜이란?</vt:lpstr>
      <vt:lpstr>PowerPoint 프레젠테이션</vt:lpstr>
      <vt:lpstr>네트워크 계층와 프로토콜</vt:lpstr>
      <vt:lpstr>PowerPoint 프레젠테이션</vt:lpstr>
      <vt:lpstr>Chapter 1: roadmap</vt:lpstr>
      <vt:lpstr>네트워크 구조를 더 자세히 보면:</vt:lpstr>
      <vt:lpstr>접속 네트워크와 물리매체</vt:lpstr>
      <vt:lpstr>접속 네트워크: digital subscriber line (DSL)</vt:lpstr>
      <vt:lpstr>PowerPoint 프레젠테이션</vt:lpstr>
      <vt:lpstr>PowerPoint 프레젠테이션</vt:lpstr>
      <vt:lpstr>PowerPoint 프레젠테이션</vt:lpstr>
      <vt:lpstr>PowerPoint 프레젠테이션</vt:lpstr>
      <vt:lpstr>기업 접속 네트워크 (Ethernet)</vt:lpstr>
      <vt:lpstr>무선 접속 네트워크</vt:lpstr>
      <vt:lpstr>용어 정리 (과제)</vt:lpstr>
      <vt:lpstr>호스트: 데이터패킷의 전송</vt:lpstr>
      <vt:lpstr>물리 매체</vt:lpstr>
      <vt:lpstr>물리 매체: 동축케이블, 광섬유</vt:lpstr>
      <vt:lpstr>PowerPoint 프레젠테이션</vt:lpstr>
      <vt:lpstr>물리 매체: 라디오</vt:lpstr>
      <vt:lpstr>Chapter 1: roadmap</vt:lpstr>
      <vt:lpstr>네트워크 코어</vt:lpstr>
      <vt:lpstr>패킷교환: 저장후전달 (store-and-forward)</vt:lpstr>
      <vt:lpstr>패킷교환: 큐잉 지연, 손실</vt:lpstr>
      <vt:lpstr>네트워크 코어의 두 가지 핵심 기능</vt:lpstr>
      <vt:lpstr>또다른 방식: 회선교환(circuit switching)</vt:lpstr>
      <vt:lpstr>회선교환: FDM vs. TDM</vt:lpstr>
      <vt:lpstr>패킷교환 vs. 회선교환</vt:lpstr>
      <vt:lpstr>PowerPoint 프레젠테이션</vt:lpstr>
      <vt:lpstr>인터넷 구조: 네트워크의 네트워크</vt:lpstr>
      <vt:lpstr>인터넷 구조: 네트워크의 네트워크</vt:lpstr>
      <vt:lpstr>인터넷 구조: 네트워크의 네트워크</vt:lpstr>
      <vt:lpstr>인터넷 구조: 네트워크의 네트워크</vt:lpstr>
      <vt:lpstr>인터넷 구조: 네트워크의 네트워크</vt:lpstr>
      <vt:lpstr>인터넷 구조: 네트워크의 네트워크</vt:lpstr>
      <vt:lpstr>인터넷 구조: 네트워크의 네트워크</vt:lpstr>
      <vt:lpstr>인터넷 구조: 네트워크의 네트워크</vt:lpstr>
      <vt:lpstr>인터넷 구조: 네트워크의 네트워크</vt:lpstr>
      <vt:lpstr>Tier-1 ISP의 예, Sprint</vt:lpstr>
      <vt:lpstr>PowerPoint 프레젠테이션</vt:lpstr>
      <vt:lpstr>Chapter 1: roadmap</vt:lpstr>
      <vt:lpstr>손실과 지연은 어떻게 발생하는가?</vt:lpstr>
      <vt:lpstr>패킷 지연의 4가지 원인</vt:lpstr>
      <vt:lpstr>PowerPoint 프레젠테이션</vt:lpstr>
      <vt:lpstr>자동차 대열의 비유</vt:lpstr>
      <vt:lpstr>자동차 대열의 비유(more)</vt:lpstr>
      <vt:lpstr>큐잉지연 (revisited)</vt:lpstr>
      <vt:lpstr>“실제의” 인터넷 지연과 경로</vt:lpstr>
      <vt:lpstr>“실제의” 인터넷 지연과 경로</vt:lpstr>
      <vt:lpstr>패킷 손실</vt:lpstr>
      <vt:lpstr>처리율(Throughput)</vt:lpstr>
      <vt:lpstr>처리율 (more)</vt:lpstr>
      <vt:lpstr>처리율: 인터넷 시나리오</vt:lpstr>
      <vt:lpstr>Chapter 1: roadmap</vt:lpstr>
      <vt:lpstr>프로토콜 “계층”</vt:lpstr>
      <vt:lpstr>항공 여행의 조직화</vt:lpstr>
      <vt:lpstr>항공 기능의 계층화</vt:lpstr>
      <vt:lpstr>계층화하는 이유</vt:lpstr>
      <vt:lpstr>인터넷 프로토콜 스택</vt:lpstr>
      <vt:lpstr>ISO/OSI 참조 모델</vt:lpstr>
      <vt:lpstr>캡슐화(Encapsulation)</vt:lpstr>
      <vt:lpstr>유튜브 참고</vt:lpstr>
      <vt:lpstr>Chapter 1: roadmap</vt:lpstr>
      <vt:lpstr>네트워크 보안</vt:lpstr>
      <vt:lpstr>악당들: 인터넷을 통해 malware를 침투시킴</vt:lpstr>
      <vt:lpstr>PowerPoint 프레젠테이션</vt:lpstr>
      <vt:lpstr>악당들은 패킷을 “sniff”한다</vt:lpstr>
      <vt:lpstr>악당들은 가짜 주소를 이용한다</vt:lpstr>
      <vt:lpstr>Chapter 1: roadmap</vt:lpstr>
      <vt:lpstr>인터넷의 역사</vt:lpstr>
      <vt:lpstr>PowerPoint 프레젠테이션</vt:lpstr>
      <vt:lpstr>PowerPoint 프레젠테이션</vt:lpstr>
      <vt:lpstr>PowerPoint 프레젠테이션</vt:lpstr>
      <vt:lpstr>PowerPoint 프레젠테이션</vt:lpstr>
      <vt:lpstr>요약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Sang</dc:creator>
  <cp:lastModifiedBy>32162566@dankook.ac.kr</cp:lastModifiedBy>
  <cp:revision>12</cp:revision>
  <dcterms:created xsi:type="dcterms:W3CDTF">2021-03-05T02:51:23Z</dcterms:created>
  <dcterms:modified xsi:type="dcterms:W3CDTF">2023-04-20T09:09:56Z</dcterms:modified>
</cp:coreProperties>
</file>